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64"/>
  </p:notesMasterIdLst>
  <p:sldIdLst>
    <p:sldId id="720" r:id="rId2"/>
    <p:sldId id="397" r:id="rId3"/>
    <p:sldId id="298" r:id="rId4"/>
    <p:sldId id="611" r:id="rId5"/>
    <p:sldId id="612" r:id="rId6"/>
    <p:sldId id="613" r:id="rId7"/>
    <p:sldId id="377" r:id="rId8"/>
    <p:sldId id="399" r:id="rId9"/>
    <p:sldId id="394" r:id="rId10"/>
    <p:sldId id="396" r:id="rId11"/>
    <p:sldId id="257" r:id="rId12"/>
    <p:sldId id="395" r:id="rId13"/>
    <p:sldId id="543" r:id="rId14"/>
    <p:sldId id="256" r:id="rId15"/>
    <p:sldId id="400" r:id="rId16"/>
    <p:sldId id="387" r:id="rId17"/>
    <p:sldId id="388" r:id="rId18"/>
    <p:sldId id="722" r:id="rId19"/>
    <p:sldId id="389" r:id="rId20"/>
    <p:sldId id="401" r:id="rId21"/>
    <p:sldId id="402" r:id="rId22"/>
    <p:sldId id="390" r:id="rId23"/>
    <p:sldId id="391" r:id="rId24"/>
    <p:sldId id="723" r:id="rId25"/>
    <p:sldId id="392" r:id="rId26"/>
    <p:sldId id="724" r:id="rId27"/>
    <p:sldId id="403" r:id="rId28"/>
    <p:sldId id="404" r:id="rId29"/>
    <p:sldId id="405" r:id="rId30"/>
    <p:sldId id="393" r:id="rId31"/>
    <p:sldId id="728" r:id="rId32"/>
    <p:sldId id="727" r:id="rId33"/>
    <p:sldId id="726" r:id="rId34"/>
    <p:sldId id="302" r:id="rId35"/>
    <p:sldId id="331" r:id="rId36"/>
    <p:sldId id="303" r:id="rId37"/>
    <p:sldId id="614" r:id="rId38"/>
    <p:sldId id="258" r:id="rId39"/>
    <p:sldId id="259" r:id="rId40"/>
    <p:sldId id="260" r:id="rId41"/>
    <p:sldId id="524" r:id="rId42"/>
    <p:sldId id="344" r:id="rId43"/>
    <p:sldId id="472" r:id="rId44"/>
    <p:sldId id="729" r:id="rId45"/>
    <p:sldId id="261" r:id="rId46"/>
    <p:sldId id="262" r:id="rId47"/>
    <p:sldId id="263" r:id="rId48"/>
    <p:sldId id="264" r:id="rId49"/>
    <p:sldId id="265" r:id="rId50"/>
    <p:sldId id="266" r:id="rId51"/>
    <p:sldId id="267" r:id="rId52"/>
    <p:sldId id="268" r:id="rId53"/>
    <p:sldId id="269" r:id="rId54"/>
    <p:sldId id="270" r:id="rId55"/>
    <p:sldId id="516" r:id="rId56"/>
    <p:sldId id="730" r:id="rId57"/>
    <p:sldId id="517" r:id="rId58"/>
    <p:sldId id="271" r:id="rId59"/>
    <p:sldId id="272" r:id="rId60"/>
    <p:sldId id="273" r:id="rId61"/>
    <p:sldId id="274" r:id="rId62"/>
    <p:sldId id="725"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0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9" autoAdjust="0"/>
    <p:restoredTop sz="86548" autoAdjust="0"/>
  </p:normalViewPr>
  <p:slideViewPr>
    <p:cSldViewPr snapToGrid="0">
      <p:cViewPr varScale="1">
        <p:scale>
          <a:sx n="58" d="100"/>
          <a:sy n="58" d="100"/>
        </p:scale>
        <p:origin x="-954"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C705E-430C-477E-87E0-FBC3F6DE87E4}" type="datetimeFigureOut">
              <a:rPr lang="en-US" smtClean="0"/>
              <a:t>05/03/23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4CB569-E9C5-4299-95D1-E8EBFC1F37D2}" type="slidenum">
              <a:rPr lang="en-US" smtClean="0"/>
              <a:t>‹#›</a:t>
            </a:fld>
            <a:endParaRPr lang="en-US"/>
          </a:p>
        </p:txBody>
      </p:sp>
    </p:spTree>
    <p:extLst>
      <p:ext uri="{BB962C8B-B14F-4D97-AF65-F5344CB8AC3E}">
        <p14:creationId xmlns:p14="http://schemas.microsoft.com/office/powerpoint/2010/main" val="278909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DDD059-853D-4DAD-9B21-815B02639408}" type="slidenum">
              <a:rPr lang="en-GB" smtClean="0"/>
              <a:t>1</a:t>
            </a:fld>
            <a:endParaRPr lang="en-GB"/>
          </a:p>
        </p:txBody>
      </p:sp>
    </p:spTree>
    <p:extLst>
      <p:ext uri="{BB962C8B-B14F-4D97-AF65-F5344CB8AC3E}">
        <p14:creationId xmlns:p14="http://schemas.microsoft.com/office/powerpoint/2010/main" val="3781455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4CB569-E9C5-4299-95D1-E8EBFC1F37D2}" type="slidenum">
              <a:rPr lang="en-US" smtClean="0"/>
              <a:t>16</a:t>
            </a:fld>
            <a:endParaRPr lang="en-US"/>
          </a:p>
        </p:txBody>
      </p:sp>
    </p:spTree>
    <p:extLst>
      <p:ext uri="{BB962C8B-B14F-4D97-AF65-F5344CB8AC3E}">
        <p14:creationId xmlns:p14="http://schemas.microsoft.com/office/powerpoint/2010/main" val="2120641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4CB569-E9C5-4299-95D1-E8EBFC1F37D2}" type="slidenum">
              <a:rPr lang="en-US" smtClean="0"/>
              <a:t>39</a:t>
            </a:fld>
            <a:endParaRPr lang="en-US"/>
          </a:p>
        </p:txBody>
      </p:sp>
    </p:spTree>
    <p:extLst>
      <p:ext uri="{BB962C8B-B14F-4D97-AF65-F5344CB8AC3E}">
        <p14:creationId xmlns:p14="http://schemas.microsoft.com/office/powerpoint/2010/main" val="195818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grade 9 module 1 Unit 2</a:t>
            </a:r>
            <a:r>
              <a:rPr lang="en-US" baseline="0" dirty="0"/>
              <a:t>.  Grade 5 Unit 1 lesson 8</a:t>
            </a:r>
            <a:endParaRPr lang="en-US" dirty="0"/>
          </a:p>
        </p:txBody>
      </p:sp>
      <p:sp>
        <p:nvSpPr>
          <p:cNvPr id="4" name="Footer Placeholder 3"/>
          <p:cNvSpPr>
            <a:spLocks noGrp="1"/>
          </p:cNvSpPr>
          <p:nvPr>
            <p:ph type="ftr" sz="quarter" idx="10"/>
          </p:nvPr>
        </p:nvSpPr>
        <p:spPr/>
        <p:txBody>
          <a:bodyPr/>
          <a:lstStyle/>
          <a:p>
            <a:r>
              <a:rPr lang="en-US" noProof="0"/>
              <a:t>ELT GENERAL SUPERVISION</a:t>
            </a:r>
            <a:endParaRPr lang="en-US" noProof="0" dirty="0"/>
          </a:p>
        </p:txBody>
      </p:sp>
      <p:sp>
        <p:nvSpPr>
          <p:cNvPr id="5" name="Slide Number Placeholder 4"/>
          <p:cNvSpPr>
            <a:spLocks noGrp="1"/>
          </p:cNvSpPr>
          <p:nvPr>
            <p:ph type="sldNum" sz="quarter" idx="11"/>
          </p:nvPr>
        </p:nvSpPr>
        <p:spPr/>
        <p:txBody>
          <a:bodyPr/>
          <a:lstStyle/>
          <a:p>
            <a:fld id="{DDAC6CC0-914F-4A6F-B8FE-1137B7ABBBE0}" type="slidenum">
              <a:rPr lang="en-US" noProof="0" smtClean="0"/>
              <a:t>42</a:t>
            </a:fld>
            <a:endParaRPr lang="en-US" noProof="0" dirty="0"/>
          </a:p>
        </p:txBody>
      </p:sp>
    </p:spTree>
    <p:extLst>
      <p:ext uri="{BB962C8B-B14F-4D97-AF65-F5344CB8AC3E}">
        <p14:creationId xmlns:p14="http://schemas.microsoft.com/office/powerpoint/2010/main" val="171660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4CB569-E9C5-4299-95D1-E8EBFC1F37D2}" type="slidenum">
              <a:rPr lang="en-US" smtClean="0"/>
              <a:t>47</a:t>
            </a:fld>
            <a:endParaRPr lang="en-US"/>
          </a:p>
        </p:txBody>
      </p:sp>
    </p:spTree>
    <p:extLst>
      <p:ext uri="{BB962C8B-B14F-4D97-AF65-F5344CB8AC3E}">
        <p14:creationId xmlns:p14="http://schemas.microsoft.com/office/powerpoint/2010/main" val="1778292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202337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03899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79966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444113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C943B6-0145-47A7-A731-ADB25B80485E}" type="datetimeFigureOut">
              <a:rPr lang="en-US" smtClean="0"/>
              <a:t>05/03/23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222858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C943B6-0145-47A7-A731-ADB25B80485E}" type="datetimeFigureOut">
              <a:rPr lang="en-US" smtClean="0"/>
              <a:t>05/03/23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61374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943B6-0145-47A7-A731-ADB25B80485E}" type="datetimeFigureOut">
              <a:rPr lang="en-US" smtClean="0"/>
              <a:t>05/03/23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758609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05105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237555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202901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3C03BD2-05F0-405B-BBF3-7E93A0276AA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87341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520511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3C03BD2-05F0-405B-BBF3-7E93A0276AA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7907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C943B6-0145-47A7-A731-ADB25B80485E}" type="datetimeFigureOut">
              <a:rPr lang="en-US" smtClean="0"/>
              <a:t>05/03/23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551927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3852124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943B6-0145-47A7-A731-ADB25B80485E}" type="datetimeFigureOut">
              <a:rPr lang="en-US" smtClean="0"/>
              <a:t>05/03/23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C03BD2-05F0-405B-BBF3-7E93A0276AAA}" type="slidenum">
              <a:rPr lang="en-US" smtClean="0"/>
              <a:t>‹#›</a:t>
            </a:fld>
            <a:endParaRPr lang="en-US"/>
          </a:p>
        </p:txBody>
      </p:sp>
    </p:spTree>
    <p:extLst>
      <p:ext uri="{BB962C8B-B14F-4D97-AF65-F5344CB8AC3E}">
        <p14:creationId xmlns:p14="http://schemas.microsoft.com/office/powerpoint/2010/main" val="1435026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B931B8-6920-4B59-AD28-CB99D1D3F1A4}"/>
              </a:ext>
            </a:extLst>
          </p:cNvPr>
          <p:cNvSpPr>
            <a:spLocks noGrp="1"/>
          </p:cNvSpPr>
          <p:nvPr>
            <p:ph type="title" hasCustomPrompt="1"/>
          </p:nvPr>
        </p:nvSpPr>
        <p:spPr>
          <a:xfrm>
            <a:off x="821460" y="3521159"/>
            <a:ext cx="2642616" cy="1041316"/>
          </a:xfrm>
        </p:spPr>
        <p:txBody>
          <a:bodyPr lIns="36000" tIns="0" rIns="0" bIns="0" anchor="b">
            <a:normAutofit/>
          </a:bodyPr>
          <a:lstStyle>
            <a:lvl1pPr>
              <a:defRPr sz="3600"/>
            </a:lvl1pPr>
          </a:lstStyle>
          <a:p>
            <a:r>
              <a:rPr lang="en-US" noProof="0"/>
              <a:t>Click to Edit Title</a:t>
            </a:r>
          </a:p>
        </p:txBody>
      </p:sp>
      <p:sp>
        <p:nvSpPr>
          <p:cNvPr id="3" name="Text Placeholder 2">
            <a:extLst>
              <a:ext uri="{FF2B5EF4-FFF2-40B4-BE49-F238E27FC236}">
                <a16:creationId xmlns:a16="http://schemas.microsoft.com/office/drawing/2014/main" xmlns="" id="{C246A6A6-0C1D-4435-9DB9-9E50E52E8DA2}"/>
              </a:ext>
            </a:extLst>
          </p:cNvPr>
          <p:cNvSpPr>
            <a:spLocks noGrp="1"/>
          </p:cNvSpPr>
          <p:nvPr>
            <p:ph type="body" idx="1" hasCustomPrompt="1"/>
          </p:nvPr>
        </p:nvSpPr>
        <p:spPr>
          <a:xfrm>
            <a:off x="821460" y="4669674"/>
            <a:ext cx="2642616" cy="1041316"/>
          </a:xfrm>
        </p:spPr>
        <p:txBody>
          <a:bodyPr lIns="36000" tIns="0" rIns="0" bIns="0">
            <a:norm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p:txBody>
          <a:bodyPr anchor="b" anchorCtr="0"/>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7" name="Text Placeholder 2">
            <a:extLst>
              <a:ext uri="{FF2B5EF4-FFF2-40B4-BE49-F238E27FC236}">
                <a16:creationId xmlns:a16="http://schemas.microsoft.com/office/drawing/2014/main" xmlns="" id="{13548F99-E128-4301-95D8-8FDACDA5912F}"/>
              </a:ext>
            </a:extLst>
          </p:cNvPr>
          <p:cNvSpPr>
            <a:spLocks noGrp="1"/>
          </p:cNvSpPr>
          <p:nvPr>
            <p:ph type="body" idx="13" hasCustomPrompt="1"/>
          </p:nvPr>
        </p:nvSpPr>
        <p:spPr>
          <a:xfrm>
            <a:off x="3871830" y="4669674"/>
            <a:ext cx="6275470" cy="1041316"/>
          </a:xfrm>
        </p:spPr>
        <p:txBody>
          <a:bodyPr lIns="36000" tIns="0" rIns="0" bIns="0">
            <a:normAutofit/>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7">
            <a:extLst>
              <a:ext uri="{FF2B5EF4-FFF2-40B4-BE49-F238E27FC236}">
                <a16:creationId xmlns:a16="http://schemas.microsoft.com/office/drawing/2014/main" xmlns="" id="{BB0064D4-BDD6-4678-9FA4-3A77F1600A65}"/>
              </a:ext>
            </a:extLst>
          </p:cNvPr>
          <p:cNvSpPr>
            <a:spLocks noGrp="1"/>
          </p:cNvSpPr>
          <p:nvPr>
            <p:ph type="pic" sz="quarter" idx="14"/>
          </p:nvPr>
        </p:nvSpPr>
        <p:spPr>
          <a:xfrm>
            <a:off x="458724" y="457200"/>
            <a:ext cx="11274552" cy="2971800"/>
          </a:xfrm>
        </p:spPr>
        <p:txBody>
          <a:bodyPr anchor="ctr" anchorCtr="0">
            <a:noAutofit/>
          </a:bodyPr>
          <a:lstStyle>
            <a:lvl1pPr marL="0" indent="0" algn="ctr">
              <a:buNone/>
              <a:defRPr/>
            </a:lvl1pPr>
          </a:lstStyle>
          <a:p>
            <a:r>
              <a:rPr lang="en-US" noProof="0"/>
              <a:t>Click icon to add picture</a:t>
            </a:r>
            <a:endParaRPr lang="en-US" noProof="0" dirty="0"/>
          </a:p>
        </p:txBody>
      </p:sp>
      <p:sp>
        <p:nvSpPr>
          <p:cNvPr id="12" name="Picture Placeholder 11">
            <a:extLst>
              <a:ext uri="{FF2B5EF4-FFF2-40B4-BE49-F238E27FC236}">
                <a16:creationId xmlns:a16="http://schemas.microsoft.com/office/drawing/2014/main" xmlns="" id="{11C7490E-08AD-4189-8849-3BD35E900B86}"/>
              </a:ext>
            </a:extLst>
          </p:cNvPr>
          <p:cNvSpPr>
            <a:spLocks noGrp="1"/>
          </p:cNvSpPr>
          <p:nvPr>
            <p:ph type="pic" sz="quarter" idx="15"/>
          </p:nvPr>
        </p:nvSpPr>
        <p:spPr>
          <a:xfrm>
            <a:off x="883175" y="838066"/>
            <a:ext cx="786384" cy="521208"/>
          </a:xfrm>
          <a:ln>
            <a:solidFill>
              <a:schemeClr val="accent5"/>
            </a:solidFill>
          </a:ln>
        </p:spPr>
        <p:txBody>
          <a:bodyPr anchor="ctr" anchorCtr="0">
            <a:noAutofit/>
          </a:bodyPr>
          <a:lstStyle>
            <a:lvl1pPr marL="0" indent="0" algn="ctr">
              <a:buNone/>
              <a:defRPr sz="1000"/>
            </a:lvl1pPr>
          </a:lstStyle>
          <a:p>
            <a:r>
              <a:rPr lang="en-US" noProof="0"/>
              <a:t>Click icon to add picture</a:t>
            </a:r>
            <a:endParaRPr lang="en-US" noProof="0" dirty="0"/>
          </a:p>
        </p:txBody>
      </p:sp>
    </p:spTree>
    <p:extLst>
      <p:ext uri="{BB962C8B-B14F-4D97-AF65-F5344CB8AC3E}">
        <p14:creationId xmlns:p14="http://schemas.microsoft.com/office/powerpoint/2010/main" val="3471825756"/>
      </p:ext>
    </p:extLst>
  </p:cSld>
  <p:clrMapOvr>
    <a:masterClrMapping/>
  </p:clrMapOvr>
  <p:transition spd="slow">
    <p:wipe/>
  </p:transition>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2C943B6-0145-47A7-A731-ADB25B80485E}" type="datetimeFigureOut">
              <a:rPr lang="en-US" smtClean="0"/>
              <a:t>05/03/23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3C03BD2-05F0-405B-BBF3-7E93A0276AAA}" type="slidenum">
              <a:rPr lang="en-US" smtClean="0"/>
              <a:t>‹#›</a:t>
            </a:fld>
            <a:endParaRPr lang="en-US"/>
          </a:p>
        </p:txBody>
      </p:sp>
    </p:spTree>
    <p:extLst>
      <p:ext uri="{BB962C8B-B14F-4D97-AF65-F5344CB8AC3E}">
        <p14:creationId xmlns:p14="http://schemas.microsoft.com/office/powerpoint/2010/main" val="117551778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kw/url?sa=i&amp;rct=j&amp;q=&amp;esrc=s&amp;source=images&amp;cd=&amp;cad=rja&amp;uact=8&amp;ved=0ahUKEwit7Mzq3IPUAhUEQBoKHZF8C-EQjRwIBw&amp;url=https://af.linkedin.com/topic/teaching-writing?trk=pprofile_topic&amp;psig=AFQjCNHUlCKR3142_Jh67n9gLz0VtcY3nQ&amp;ust=1495550188702512"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hyperlink" Target="https://pixabay.com/en/thanks-thank-you-gratitude-285456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66E1948-C23C-F059-97AD-76E968579954}"/>
              </a:ext>
            </a:extLst>
          </p:cNvPr>
          <p:cNvSpPr txBox="1"/>
          <p:nvPr/>
        </p:nvSpPr>
        <p:spPr>
          <a:xfrm>
            <a:off x="270586" y="174280"/>
            <a:ext cx="11616613" cy="1015663"/>
          </a:xfrm>
          <a:prstGeom prst="rect">
            <a:avLst/>
          </a:prstGeom>
          <a:noFill/>
        </p:spPr>
        <p:txBody>
          <a:bodyPr wrap="square">
            <a:spAutoFit/>
          </a:bodyPr>
          <a:lstStyle/>
          <a:p>
            <a:r>
              <a:rPr lang="en-GB" sz="2000" b="1" dirty="0">
                <a:latin typeface="Andalus" panose="02020603050405020304" pitchFamily="18" charset="-78"/>
                <a:cs typeface="Andalus" panose="02020603050405020304" pitchFamily="18" charset="-78"/>
              </a:rPr>
              <a:t>State of Kuwait                                                                                                                 Scholastic Year 2022/2023</a:t>
            </a:r>
            <a:br>
              <a:rPr lang="en-GB" sz="2000" b="1" dirty="0">
                <a:latin typeface="Andalus" panose="02020603050405020304" pitchFamily="18" charset="-78"/>
                <a:cs typeface="Andalus" panose="02020603050405020304" pitchFamily="18" charset="-78"/>
              </a:rPr>
            </a:br>
            <a:r>
              <a:rPr lang="en-GB" sz="2000" b="1" dirty="0">
                <a:latin typeface="Andalus" panose="02020603050405020304" pitchFamily="18" charset="-78"/>
                <a:cs typeface="Andalus" panose="02020603050405020304" pitchFamily="18" charset="-78"/>
              </a:rPr>
              <a:t>Ministry of Education                                                                                                              Private Education</a:t>
            </a:r>
            <a:br>
              <a:rPr lang="en-GB" sz="2000" b="1" dirty="0">
                <a:latin typeface="Andalus" panose="02020603050405020304" pitchFamily="18" charset="-78"/>
                <a:cs typeface="Andalus" panose="02020603050405020304" pitchFamily="18" charset="-78"/>
              </a:rPr>
            </a:br>
            <a:r>
              <a:rPr lang="en-GB" sz="2000" b="1" dirty="0">
                <a:latin typeface="Andalus" panose="02020603050405020304" pitchFamily="18" charset="-78"/>
                <a:cs typeface="Andalus" panose="02020603050405020304" pitchFamily="18" charset="-78"/>
              </a:rPr>
              <a:t>E.L.T Supervision                                                                                                                           Second Term </a:t>
            </a:r>
          </a:p>
        </p:txBody>
      </p:sp>
      <p:sp>
        <p:nvSpPr>
          <p:cNvPr id="7" name="TextBox 6">
            <a:extLst>
              <a:ext uri="{FF2B5EF4-FFF2-40B4-BE49-F238E27FC236}">
                <a16:creationId xmlns:a16="http://schemas.microsoft.com/office/drawing/2014/main" xmlns="" id="{F71B6871-F56B-D825-1F1A-58FD2916E0B3}"/>
              </a:ext>
            </a:extLst>
          </p:cNvPr>
          <p:cNvSpPr txBox="1"/>
          <p:nvPr/>
        </p:nvSpPr>
        <p:spPr>
          <a:xfrm>
            <a:off x="1121233" y="1679800"/>
            <a:ext cx="10618234" cy="4031873"/>
          </a:xfrm>
          <a:prstGeom prst="rect">
            <a:avLst/>
          </a:prstGeom>
          <a:noFill/>
        </p:spPr>
        <p:txBody>
          <a:bodyPr wrap="square">
            <a:spAutoFit/>
          </a:bodyPr>
          <a:lstStyle/>
          <a:p>
            <a:pPr algn="ctr"/>
            <a:r>
              <a:rPr lang="en-GB" sz="3600" b="1" dirty="0">
                <a:latin typeface="Andalus" panose="02020603050405020304" pitchFamily="18" charset="-78"/>
                <a:cs typeface="Andalus" panose="02020603050405020304" pitchFamily="18" charset="-78"/>
              </a:rPr>
              <a:t>Professional Development Program</a:t>
            </a:r>
          </a:p>
          <a:p>
            <a:pPr algn="ctr"/>
            <a:endParaRPr lang="en-GB" sz="3600" dirty="0"/>
          </a:p>
          <a:p>
            <a:pPr algn="ctr"/>
            <a:r>
              <a:rPr lang="en-GB" sz="7200" dirty="0">
                <a:solidFill>
                  <a:srgbClr val="FF0000"/>
                </a:solidFill>
                <a:latin typeface="Andalus" panose="02020603050405020304" pitchFamily="18" charset="-78"/>
                <a:cs typeface="Andalus" panose="02020603050405020304" pitchFamily="18" charset="-78"/>
              </a:rPr>
              <a:t>Teaching Writing</a:t>
            </a:r>
            <a:endParaRPr lang="en-GB" sz="3600" dirty="0"/>
          </a:p>
          <a:p>
            <a:pPr algn="ctr"/>
            <a:r>
              <a:rPr lang="en-GB" sz="1600" b="1" dirty="0">
                <a:latin typeface="Andalus" panose="02020603050405020304" pitchFamily="18" charset="-78"/>
                <a:cs typeface="Andalus" panose="02020603050405020304" pitchFamily="18" charset="-78"/>
              </a:rPr>
              <a:t> </a:t>
            </a:r>
          </a:p>
          <a:p>
            <a:pPr algn="ctr"/>
            <a:r>
              <a:rPr lang="en-GB" sz="2800" b="1" dirty="0">
                <a:latin typeface="Andalus" panose="02020603050405020304" pitchFamily="18" charset="-78"/>
                <a:cs typeface="Andalus" panose="02020603050405020304" pitchFamily="18" charset="-78"/>
              </a:rPr>
              <a:t>Mr. Mamdouh El-Sheikh</a:t>
            </a:r>
          </a:p>
          <a:p>
            <a:pPr algn="ctr"/>
            <a:endParaRPr lang="en-GB" sz="1600" b="1" dirty="0">
              <a:latin typeface="Andalus" panose="02020603050405020304" pitchFamily="18" charset="-78"/>
              <a:cs typeface="Andalus" panose="02020603050405020304" pitchFamily="18" charset="-78"/>
            </a:endParaRPr>
          </a:p>
          <a:p>
            <a:pPr algn="ctr"/>
            <a:r>
              <a:rPr lang="en-GB" sz="2800" b="1" dirty="0" err="1">
                <a:latin typeface="Andalus" panose="02020603050405020304" pitchFamily="18" charset="-78"/>
                <a:cs typeface="Andalus" panose="02020603050405020304" pitchFamily="18" charset="-78"/>
              </a:rPr>
              <a:t>Mrs.Wafaa</a:t>
            </a:r>
            <a:r>
              <a:rPr lang="en-GB" sz="2800" b="1" dirty="0">
                <a:latin typeface="Andalus" panose="02020603050405020304" pitchFamily="18" charset="-78"/>
                <a:cs typeface="Andalus" panose="02020603050405020304" pitchFamily="18" charset="-78"/>
              </a:rPr>
              <a:t> </a:t>
            </a:r>
            <a:r>
              <a:rPr lang="en-GB" sz="2800" b="1" dirty="0" err="1">
                <a:latin typeface="Andalus" panose="02020603050405020304" pitchFamily="18" charset="-78"/>
                <a:cs typeface="Andalus" panose="02020603050405020304" pitchFamily="18" charset="-78"/>
              </a:rPr>
              <a:t>Aljeraiwi</a:t>
            </a:r>
            <a:endParaRPr lang="en-GB" sz="2800" b="1" dirty="0">
              <a:latin typeface="Andalus" panose="02020603050405020304" pitchFamily="18" charset="-78"/>
              <a:cs typeface="Andalus" panose="02020603050405020304" pitchFamily="18" charset="-78"/>
            </a:endParaRPr>
          </a:p>
          <a:p>
            <a:pPr algn="ctr"/>
            <a:r>
              <a:rPr lang="en-GB" sz="2000" b="1" dirty="0">
                <a:latin typeface="Andalus" panose="02020603050405020304" pitchFamily="18" charset="-78"/>
                <a:cs typeface="Andalus" panose="02020603050405020304" pitchFamily="18" charset="-78"/>
              </a:rPr>
              <a:t>ELT  Acting Senior Supervisor:</a:t>
            </a:r>
          </a:p>
        </p:txBody>
      </p:sp>
    </p:spTree>
    <p:extLst>
      <p:ext uri="{BB962C8B-B14F-4D97-AF65-F5344CB8AC3E}">
        <p14:creationId xmlns:p14="http://schemas.microsoft.com/office/powerpoint/2010/main" val="300285493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533401"/>
            <a:ext cx="9601200" cy="1008481"/>
          </a:xfrm>
          <a:prstGeom prst="rect">
            <a:avLst/>
          </a:prstGeom>
        </p:spPr>
        <p:txBody>
          <a:bodyPr wrap="square">
            <a:spAutoFit/>
          </a:bodyPr>
          <a:lstStyle/>
          <a:p>
            <a:pPr marL="458470" marR="231140" algn="ctr">
              <a:lnSpc>
                <a:spcPct val="107000"/>
              </a:lnSpc>
            </a:pPr>
            <a:r>
              <a:rPr lang="en-US" sz="6000" b="1" dirty="0">
                <a:ln w="9525">
                  <a:solidFill>
                    <a:schemeClr val="bg1"/>
                  </a:solidFill>
                  <a:prstDash val="solid"/>
                </a:ln>
                <a:solidFill>
                  <a:srgbClr val="FF0000"/>
                </a:solidFill>
                <a:effectLst>
                  <a:glow rad="228600">
                    <a:schemeClr val="accent5">
                      <a:satMod val="175000"/>
                      <a:alpha val="40000"/>
                    </a:schemeClr>
                  </a:glow>
                  <a:outerShdw blurRad="12700" dist="38100" dir="2700000" algn="tl" rotWithShape="0">
                    <a:schemeClr val="accent5">
                      <a:lumMod val="60000"/>
                      <a:lumOff val="40000"/>
                    </a:schemeClr>
                  </a:outerShdw>
                </a:effectLst>
                <a:latin typeface="Aharoni" pitchFamily="2" charset="-79"/>
                <a:cs typeface="Aharoni" pitchFamily="2" charset="-79"/>
              </a:rPr>
              <a:t>Teaching  writing </a:t>
            </a:r>
          </a:p>
        </p:txBody>
      </p:sp>
      <p:pic>
        <p:nvPicPr>
          <p:cNvPr id="3074" name="Picture 2"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895600"/>
            <a:ext cx="41148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349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27590" y="332656"/>
            <a:ext cx="694933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spcBef>
                <a:spcPct val="0"/>
              </a:spcBef>
              <a:spcAft>
                <a:spcPct val="0"/>
              </a:spcAft>
            </a:pPr>
            <a:r>
              <a:rPr lang="en-US" sz="5400" b="1" spc="50" dirty="0">
                <a:ln w="11430"/>
                <a:solidFill>
                  <a:srgbClr val="FF0000"/>
                </a:solidFill>
                <a:effectLst>
                  <a:outerShdw blurRad="76200" dist="50800" dir="5400000" algn="tl" rotWithShape="0">
                    <a:srgbClr val="000000">
                      <a:alpha val="65000"/>
                    </a:srgbClr>
                  </a:outerShdw>
                </a:effectLst>
                <a:latin typeface="Arial" charset="0"/>
              </a:rPr>
              <a:t>Expected</a:t>
            </a:r>
            <a:r>
              <a:rPr lang="en-US" sz="5400" b="1" spc="50" dirty="0">
                <a:ln w="11430"/>
                <a:gradFill>
                  <a:gsLst>
                    <a:gs pos="25000">
                      <a:srgbClr val="B8D082">
                        <a:satMod val="155000"/>
                      </a:srgbClr>
                    </a:gs>
                    <a:gs pos="100000">
                      <a:srgbClr val="B8D082">
                        <a:shade val="45000"/>
                        <a:satMod val="165000"/>
                      </a:srgbClr>
                    </a:gs>
                  </a:gsLst>
                  <a:lin ang="5400000"/>
                </a:gradFill>
                <a:effectLst>
                  <a:outerShdw blurRad="76200" dist="50800" dir="5400000" algn="tl" rotWithShape="0">
                    <a:srgbClr val="000000">
                      <a:alpha val="65000"/>
                    </a:srgbClr>
                  </a:outerShdw>
                </a:effectLst>
                <a:latin typeface="Arial" charset="0"/>
              </a:rPr>
              <a:t> </a:t>
            </a:r>
            <a:r>
              <a:rPr lang="en-US" sz="5400" b="1" spc="50" dirty="0">
                <a:ln w="11430"/>
                <a:solidFill>
                  <a:srgbClr val="FF0000"/>
                </a:solidFill>
                <a:effectLst>
                  <a:outerShdw blurRad="76200" dist="50800" dir="5400000" algn="tl" rotWithShape="0">
                    <a:srgbClr val="000000">
                      <a:alpha val="65000"/>
                    </a:srgbClr>
                  </a:outerShdw>
                </a:effectLst>
                <a:latin typeface="Arial" charset="0"/>
              </a:rPr>
              <a:t>Outcomes</a:t>
            </a:r>
            <a:endParaRPr lang="ar-SA" sz="5400" b="1" spc="50" dirty="0">
              <a:ln w="11430"/>
              <a:solidFill>
                <a:srgbClr val="FF0000"/>
              </a:solidFill>
              <a:effectLst>
                <a:outerShdw blurRad="76200" dist="50800" dir="5400000" algn="tl" rotWithShape="0">
                  <a:srgbClr val="000000">
                    <a:alpha val="65000"/>
                  </a:srgbClr>
                </a:outerShdw>
              </a:effectLst>
              <a:latin typeface="Arial" charset="0"/>
            </a:endParaRPr>
          </a:p>
        </p:txBody>
      </p:sp>
      <p:sp>
        <p:nvSpPr>
          <p:cNvPr id="4" name="مستطيل 3"/>
          <p:cNvSpPr/>
          <p:nvPr/>
        </p:nvSpPr>
        <p:spPr>
          <a:xfrm>
            <a:off x="1559496" y="1340768"/>
            <a:ext cx="10009112" cy="3170099"/>
          </a:xfrm>
          <a:prstGeom prst="rect">
            <a:avLst/>
          </a:prstGeom>
        </p:spPr>
        <p:txBody>
          <a:bodyPr wrap="square">
            <a:spAutoFit/>
          </a:bodyPr>
          <a:lstStyle/>
          <a:p>
            <a:pPr algn="just" fontAlgn="base">
              <a:spcBef>
                <a:spcPct val="0"/>
              </a:spcBef>
              <a:spcAft>
                <a:spcPct val="0"/>
              </a:spcAft>
            </a:pPr>
            <a:r>
              <a:rPr lang="en-GB" sz="4000" u="sng" dirty="0">
                <a:ln w="0"/>
                <a:solidFill>
                  <a:srgbClr val="465562"/>
                </a:solidFill>
                <a:effectLst>
                  <a:outerShdw blurRad="38100" dist="19050" dir="2700000" algn="tl" rotWithShape="0">
                    <a:srgbClr val="465562">
                      <a:alpha val="40000"/>
                    </a:srgbClr>
                  </a:outerShdw>
                </a:effectLst>
                <a:latin typeface="Bell MT" panose="02020503060305020303" pitchFamily="18" charset="0"/>
                <a:ea typeface="Times New Roman" pitchFamily="18" charset="0"/>
                <a:cs typeface="Times New Roman" pitchFamily="18" charset="0"/>
              </a:rPr>
              <a:t>At the end of this workshop, teachers should be able to:</a:t>
            </a:r>
            <a:r>
              <a:rPr lang="en-US" sz="4000" dirty="0">
                <a:ln w="0"/>
                <a:solidFill>
                  <a:srgbClr val="465562"/>
                </a:solidFill>
                <a:effectLst>
                  <a:outerShdw blurRad="38100" dist="19050" dir="2700000" algn="tl" rotWithShape="0">
                    <a:srgbClr val="465562">
                      <a:alpha val="40000"/>
                    </a:srgbClr>
                  </a:outerShdw>
                </a:effectLst>
                <a:latin typeface="Bell MT" panose="02020503060305020303" pitchFamily="18" charset="0"/>
                <a:cs typeface="Times New Roman" pitchFamily="18" charset="0"/>
              </a:rPr>
              <a:t> </a:t>
            </a:r>
          </a:p>
          <a:p>
            <a:pPr algn="just" eaLnBrk="0" fontAlgn="base" hangingPunct="0">
              <a:spcBef>
                <a:spcPct val="0"/>
              </a:spcBef>
              <a:spcAft>
                <a:spcPct val="0"/>
              </a:spcAft>
              <a:buClr>
                <a:srgbClr val="B8D082">
                  <a:lumMod val="50000"/>
                </a:srgbClr>
              </a:buClr>
              <a:buFontTx/>
              <a:buChar char="•"/>
            </a:pPr>
            <a:r>
              <a:rPr lang="en-US" sz="4000" dirty="0">
                <a:ln w="0"/>
                <a:solidFill>
                  <a:srgbClr val="465562"/>
                </a:solidFill>
                <a:effectLst>
                  <a:outerShdw blurRad="38100" dist="19050" dir="2700000" algn="tl" rotWithShape="0">
                    <a:srgbClr val="465562">
                      <a:alpha val="40000"/>
                    </a:srgbClr>
                  </a:outerShdw>
                </a:effectLst>
                <a:latin typeface="Bell MT" panose="02020503060305020303" pitchFamily="18" charset="0"/>
                <a:cs typeface="Times New Roman" pitchFamily="18" charset="0"/>
              </a:rPr>
              <a:t> Recognize the process of teaching writing.</a:t>
            </a:r>
          </a:p>
          <a:p>
            <a:pPr algn="just" eaLnBrk="0" fontAlgn="base" hangingPunct="0">
              <a:spcBef>
                <a:spcPct val="0"/>
              </a:spcBef>
              <a:spcAft>
                <a:spcPct val="0"/>
              </a:spcAft>
              <a:buClr>
                <a:srgbClr val="B8D082">
                  <a:lumMod val="50000"/>
                </a:srgbClr>
              </a:buClr>
              <a:buFontTx/>
              <a:buChar char="•"/>
            </a:pPr>
            <a:r>
              <a:rPr lang="en-US" sz="4000" dirty="0">
                <a:ln w="0"/>
                <a:solidFill>
                  <a:srgbClr val="465562"/>
                </a:solidFill>
                <a:effectLst>
                  <a:outerShdw blurRad="38100" dist="19050" dir="2700000" algn="tl" rotWithShape="0">
                    <a:srgbClr val="465562">
                      <a:alpha val="40000"/>
                    </a:srgbClr>
                  </a:outerShdw>
                </a:effectLst>
                <a:latin typeface="Bell MT" panose="02020503060305020303" pitchFamily="18" charset="0"/>
                <a:cs typeface="Times New Roman" pitchFamily="18" charset="0"/>
              </a:rPr>
              <a:t> Discover some useful techniques when   teaching writing.</a:t>
            </a:r>
          </a:p>
        </p:txBody>
      </p:sp>
    </p:spTree>
    <p:extLst>
      <p:ext uri="{BB962C8B-B14F-4D97-AF65-F5344CB8AC3E}">
        <p14:creationId xmlns:p14="http://schemas.microsoft.com/office/powerpoint/2010/main" val="904787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4104" y="2722669"/>
            <a:ext cx="7598534" cy="1041316"/>
          </a:xfrm>
        </p:spPr>
        <p:txBody>
          <a:bodyPr>
            <a:noAutofit/>
          </a:bodyPr>
          <a:lstStyle/>
          <a:p>
            <a:r>
              <a:rPr lang="en-US" sz="6600" b="1" dirty="0">
                <a:solidFill>
                  <a:schemeClr val="accent6">
                    <a:lumMod val="50000"/>
                  </a:schemeClr>
                </a:solidFill>
                <a:latin typeface="Arial" panose="020B0604020202020204" pitchFamily="34" charset="0"/>
                <a:cs typeface="Arial" panose="020B0604020202020204" pitchFamily="34" charset="0"/>
              </a:rPr>
              <a:t>What is writing?</a:t>
            </a:r>
          </a:p>
        </p:txBody>
      </p:sp>
      <p:sp>
        <p:nvSpPr>
          <p:cNvPr id="4" name="Footer Placeholder 3"/>
          <p:cNvSpPr>
            <a:spLocks noGrp="1"/>
          </p:cNvSpPr>
          <p:nvPr>
            <p:ph type="ftr" sz="quarter" idx="11"/>
          </p:nvPr>
        </p:nvSpPr>
        <p:spPr>
          <a:xfrm>
            <a:off x="665036" y="4691242"/>
            <a:ext cx="4717774" cy="365125"/>
          </a:xfrm>
        </p:spPr>
        <p:txBody>
          <a:bodyPr/>
          <a:lstStyle/>
          <a:p>
            <a:r>
              <a:rPr lang="en-US" sz="2000" noProof="0" dirty="0"/>
              <a:t>Group Discussion </a:t>
            </a:r>
          </a:p>
        </p:txBody>
      </p:sp>
      <p:sp>
        <p:nvSpPr>
          <p:cNvPr id="5" name="Slide Number Placeholder 4"/>
          <p:cNvSpPr>
            <a:spLocks noGrp="1"/>
          </p:cNvSpPr>
          <p:nvPr>
            <p:ph type="sldNum" sz="quarter" idx="12"/>
          </p:nvPr>
        </p:nvSpPr>
        <p:spPr/>
        <p:txBody>
          <a:bodyPr/>
          <a:lstStyle/>
          <a:p>
            <a:fld id="{3CE5352E-9B9F-4EDC-8769-7FA3D3F814C7}" type="slidenum">
              <a:rPr lang="en-US" noProof="0" smtClean="0"/>
              <a:t>4</a:t>
            </a:fld>
            <a:endParaRPr lang="en-US" noProof="0" dirty="0"/>
          </a:p>
        </p:txBody>
      </p:sp>
      <p:pic>
        <p:nvPicPr>
          <p:cNvPr id="9" name="Picture 8" descr="Related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4104" y="4211393"/>
            <a:ext cx="996223" cy="479850"/>
          </a:xfrm>
          <a:prstGeom prst="rect">
            <a:avLst/>
          </a:prstGeom>
          <a:noFill/>
          <a:ln>
            <a:noFill/>
          </a:ln>
        </p:spPr>
      </p:pic>
      <p:pic>
        <p:nvPicPr>
          <p:cNvPr id="6" name="Picture 5" descr="paperpencil"/>
          <p:cNvPicPr/>
          <p:nvPr/>
        </p:nvPicPr>
        <p:blipFill>
          <a:blip r:embed="rId3">
            <a:extLst>
              <a:ext uri="{28A0092B-C50C-407E-A947-70E740481C1C}">
                <a14:useLocalDpi xmlns:a14="http://schemas.microsoft.com/office/drawing/2010/main" val="0"/>
              </a:ext>
            </a:extLst>
          </a:blip>
          <a:srcRect/>
          <a:stretch>
            <a:fillRect/>
          </a:stretch>
        </p:blipFill>
        <p:spPr bwMode="auto">
          <a:xfrm>
            <a:off x="10835330" y="723774"/>
            <a:ext cx="844171" cy="815432"/>
          </a:xfrm>
          <a:prstGeom prst="rect">
            <a:avLst/>
          </a:prstGeom>
          <a:noFill/>
          <a:ln>
            <a:noFill/>
          </a:ln>
        </p:spPr>
      </p:pic>
    </p:spTree>
    <p:extLst>
      <p:ext uri="{BB962C8B-B14F-4D97-AF65-F5344CB8AC3E}">
        <p14:creationId xmlns:p14="http://schemas.microsoft.com/office/powerpoint/2010/main" val="79357778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5" y="529937"/>
            <a:ext cx="11101419" cy="6619008"/>
          </a:xfrm>
        </p:spPr>
        <p:txBody>
          <a:bodyPr>
            <a:noAutofit/>
          </a:bodyPr>
          <a:lstStyle/>
          <a:p>
            <a:pPr>
              <a:lnSpc>
                <a:spcPct val="150000"/>
              </a:lnSpc>
            </a:pPr>
            <a:r>
              <a:rPr lang="en-US" b="1" dirty="0">
                <a:solidFill>
                  <a:schemeClr val="accent6">
                    <a:lumMod val="50000"/>
                  </a:schemeClr>
                </a:solidFill>
              </a:rPr>
              <a:t>Writing is a process of </a:t>
            </a:r>
            <a:r>
              <a:rPr lang="en-US" b="1" dirty="0">
                <a:solidFill>
                  <a:srgbClr val="C00000"/>
                </a:solidFill>
              </a:rPr>
              <a:t>conveying our thought in a written form</a:t>
            </a:r>
            <a:r>
              <a:rPr lang="en-US" b="1" dirty="0">
                <a:solidFill>
                  <a:schemeClr val="accent6">
                    <a:lumMod val="50000"/>
                  </a:schemeClr>
                </a:solidFill>
              </a:rPr>
              <a:t>. It can be a book, a story, a letter, a novel and so on. Writing is a way of expressing ideas.</a:t>
            </a:r>
            <a:br>
              <a:rPr lang="en-US" b="1" dirty="0">
                <a:solidFill>
                  <a:schemeClr val="accent6">
                    <a:lumMod val="50000"/>
                  </a:schemeClr>
                </a:solidFill>
              </a:rPr>
            </a:br>
            <a:r>
              <a:rPr lang="en-US" b="1" dirty="0">
                <a:ln w="12700">
                  <a:solidFill>
                    <a:srgbClr val="9BAAB7"/>
                  </a:solidFill>
                  <a:prstDash val="solid"/>
                </a:ln>
                <a:solidFill>
                  <a:srgbClr val="FF0000"/>
                </a:solidFill>
                <a:effectLst>
                  <a:outerShdw blurRad="38100" dist="38100" dir="2700000" algn="tl">
                    <a:srgbClr val="000000">
                      <a:alpha val="43137"/>
                    </a:srgbClr>
                  </a:outerShdw>
                </a:effectLst>
                <a:latin typeface="Bell MT" panose="02020503060305020303" pitchFamily="18" charset="0"/>
              </a:rPr>
              <a:t>"Writing is a way of talking without being interrupted.”</a:t>
            </a:r>
            <a:r>
              <a:rPr lang="en-US" b="1" dirty="0">
                <a:solidFill>
                  <a:schemeClr val="accent6">
                    <a:lumMod val="50000"/>
                  </a:schemeClr>
                </a:solidFill>
              </a:rPr>
              <a:t/>
            </a:r>
            <a:br>
              <a:rPr lang="en-US" b="1" dirty="0">
                <a:solidFill>
                  <a:schemeClr val="accent6">
                    <a:lumMod val="50000"/>
                  </a:schemeClr>
                </a:solidFill>
              </a:rPr>
            </a:br>
            <a:r>
              <a:rPr lang="en-US" b="1" dirty="0">
                <a:solidFill>
                  <a:schemeClr val="accent6">
                    <a:lumMod val="50000"/>
                  </a:schemeClr>
                </a:solidFill>
              </a:rPr>
              <a:t> </a:t>
            </a:r>
            <a:br>
              <a:rPr lang="en-US" b="1" dirty="0">
                <a:solidFill>
                  <a:schemeClr val="accent6">
                    <a:lumMod val="50000"/>
                  </a:schemeClr>
                </a:solidFill>
              </a:rPr>
            </a:br>
            <a:endParaRPr lang="en-US" b="1" dirty="0">
              <a:solidFill>
                <a:schemeClr val="accent6">
                  <a:lumMod val="50000"/>
                </a:schemeClr>
              </a:solidFill>
            </a:endParaRPr>
          </a:p>
        </p:txBody>
      </p:sp>
      <p:sp>
        <p:nvSpPr>
          <p:cNvPr id="5" name="Slide Number Placeholder 4"/>
          <p:cNvSpPr>
            <a:spLocks noGrp="1"/>
          </p:cNvSpPr>
          <p:nvPr>
            <p:ph type="sldNum" sz="quarter" idx="12"/>
          </p:nvPr>
        </p:nvSpPr>
        <p:spPr/>
        <p:txBody>
          <a:bodyPr/>
          <a:lstStyle/>
          <a:p>
            <a:fld id="{3CE5352E-9B9F-4EDC-8769-7FA3D3F814C7}" type="slidenum">
              <a:rPr lang="en-US" noProof="0" smtClean="0"/>
              <a:t>5</a:t>
            </a:fld>
            <a:endParaRPr lang="en-US" noProof="0" dirty="0"/>
          </a:p>
        </p:txBody>
      </p:sp>
    </p:spTree>
    <p:extLst>
      <p:ext uri="{BB962C8B-B14F-4D97-AF65-F5344CB8AC3E}">
        <p14:creationId xmlns:p14="http://schemas.microsoft.com/office/powerpoint/2010/main" val="34315576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3140" y="2925046"/>
            <a:ext cx="8750647" cy="1041316"/>
          </a:xfrm>
        </p:spPr>
        <p:txBody>
          <a:bodyPr>
            <a:noAutofit/>
          </a:bodyPr>
          <a:lstStyle/>
          <a:p>
            <a:r>
              <a:rPr lang="en-US" sz="6000" b="1" dirty="0">
                <a:solidFill>
                  <a:schemeClr val="accent6">
                    <a:lumMod val="50000"/>
                  </a:schemeClr>
                </a:solidFill>
              </a:rPr>
              <a:t>Why is writing important? </a:t>
            </a:r>
          </a:p>
        </p:txBody>
      </p:sp>
      <p:pic>
        <p:nvPicPr>
          <p:cNvPr id="9" name="Picture 8"/>
          <p:cNvPicPr>
            <a:picLocks noChangeAspect="1"/>
          </p:cNvPicPr>
          <p:nvPr/>
        </p:nvPicPr>
        <p:blipFill>
          <a:blip r:embed="rId2"/>
          <a:stretch>
            <a:fillRect/>
          </a:stretch>
        </p:blipFill>
        <p:spPr>
          <a:xfrm>
            <a:off x="10583787" y="4416709"/>
            <a:ext cx="903920" cy="580293"/>
          </a:xfrm>
          <a:prstGeom prst="rect">
            <a:avLst/>
          </a:prstGeom>
        </p:spPr>
      </p:pic>
      <p:sp>
        <p:nvSpPr>
          <p:cNvPr id="5" name="Slide Number Placeholder 4"/>
          <p:cNvSpPr>
            <a:spLocks noGrp="1"/>
          </p:cNvSpPr>
          <p:nvPr>
            <p:ph type="sldNum" sz="quarter" idx="12"/>
          </p:nvPr>
        </p:nvSpPr>
        <p:spPr/>
        <p:txBody>
          <a:bodyPr/>
          <a:lstStyle/>
          <a:p>
            <a:fld id="{3CE5352E-9B9F-4EDC-8769-7FA3D3F814C7}" type="slidenum">
              <a:rPr lang="en-US" noProof="0" smtClean="0"/>
              <a:t>6</a:t>
            </a:fld>
            <a:endParaRPr lang="en-US" noProof="0" dirty="0"/>
          </a:p>
        </p:txBody>
      </p:sp>
      <p:pic>
        <p:nvPicPr>
          <p:cNvPr id="6" name="Picture 5" descr="paperpencil"/>
          <p:cNvPicPr/>
          <p:nvPr/>
        </p:nvPicPr>
        <p:blipFill>
          <a:blip r:embed="rId3">
            <a:extLst>
              <a:ext uri="{28A0092B-C50C-407E-A947-70E740481C1C}">
                <a14:useLocalDpi xmlns:a14="http://schemas.microsoft.com/office/drawing/2010/main" val="0"/>
              </a:ext>
            </a:extLst>
          </a:blip>
          <a:srcRect/>
          <a:stretch>
            <a:fillRect/>
          </a:stretch>
        </p:blipFill>
        <p:spPr bwMode="auto">
          <a:xfrm>
            <a:off x="11035747" y="470646"/>
            <a:ext cx="666750" cy="648470"/>
          </a:xfrm>
          <a:prstGeom prst="rect">
            <a:avLst/>
          </a:prstGeom>
          <a:noFill/>
          <a:ln>
            <a:noFill/>
          </a:ln>
        </p:spPr>
      </p:pic>
    </p:spTree>
    <p:extLst>
      <p:ext uri="{BB962C8B-B14F-4D97-AF65-F5344CB8AC3E}">
        <p14:creationId xmlns:p14="http://schemas.microsoft.com/office/powerpoint/2010/main" val="1768551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C0590BD-3677-6F4D-F370-A3EA0213EC43}"/>
              </a:ext>
            </a:extLst>
          </p:cNvPr>
          <p:cNvSpPr txBox="1"/>
          <p:nvPr/>
        </p:nvSpPr>
        <p:spPr>
          <a:xfrm>
            <a:off x="2358737" y="847499"/>
            <a:ext cx="4578926" cy="523220"/>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We need to write because:</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3003A889-8340-3A04-AD3B-D61E999C8D52}"/>
              </a:ext>
            </a:extLst>
          </p:cNvPr>
          <p:cNvSpPr txBox="1"/>
          <p:nvPr/>
        </p:nvSpPr>
        <p:spPr>
          <a:xfrm>
            <a:off x="2497282" y="1734189"/>
            <a:ext cx="8277810"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1. Writing is an Essential Communication Skill</a:t>
            </a:r>
            <a:endParaRPr lang="en-US" sz="2400" b="1" dirty="0"/>
          </a:p>
        </p:txBody>
      </p:sp>
      <p:sp>
        <p:nvSpPr>
          <p:cNvPr id="7" name="TextBox 6">
            <a:extLst>
              <a:ext uri="{FF2B5EF4-FFF2-40B4-BE49-F238E27FC236}">
                <a16:creationId xmlns:a16="http://schemas.microsoft.com/office/drawing/2014/main" xmlns="" id="{C42CA691-C410-508B-4081-B37725D3558E}"/>
              </a:ext>
            </a:extLst>
          </p:cNvPr>
          <p:cNvSpPr txBox="1"/>
          <p:nvPr/>
        </p:nvSpPr>
        <p:spPr>
          <a:xfrm>
            <a:off x="2541604" y="2528547"/>
            <a:ext cx="7417941"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2. Creative Writing Engages Both Sides of the Brain</a:t>
            </a:r>
            <a:endParaRPr lang="en-US" sz="2400" b="1" dirty="0"/>
          </a:p>
        </p:txBody>
      </p:sp>
      <p:sp>
        <p:nvSpPr>
          <p:cNvPr id="9" name="TextBox 8">
            <a:extLst>
              <a:ext uri="{FF2B5EF4-FFF2-40B4-BE49-F238E27FC236}">
                <a16:creationId xmlns:a16="http://schemas.microsoft.com/office/drawing/2014/main" xmlns="" id="{A2E6E015-6349-F67A-6186-4696408A7113}"/>
              </a:ext>
            </a:extLst>
          </p:cNvPr>
          <p:cNvSpPr txBox="1"/>
          <p:nvPr/>
        </p:nvSpPr>
        <p:spPr>
          <a:xfrm>
            <a:off x="2541605" y="3322905"/>
            <a:ext cx="6429399"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3. It Helps You Think Through Problems</a:t>
            </a:r>
            <a:endParaRPr lang="en-US" sz="2400" b="1" dirty="0"/>
          </a:p>
        </p:txBody>
      </p:sp>
      <p:sp>
        <p:nvSpPr>
          <p:cNvPr id="11" name="TextBox 10">
            <a:extLst>
              <a:ext uri="{FF2B5EF4-FFF2-40B4-BE49-F238E27FC236}">
                <a16:creationId xmlns:a16="http://schemas.microsoft.com/office/drawing/2014/main" xmlns="" id="{E51A7885-9EE4-D144-4C74-76C2BF0FF281}"/>
              </a:ext>
            </a:extLst>
          </p:cNvPr>
          <p:cNvSpPr txBox="1"/>
          <p:nvPr/>
        </p:nvSpPr>
        <p:spPr>
          <a:xfrm>
            <a:off x="2541606" y="4156389"/>
            <a:ext cx="4578926"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4. Written Word Influences Society</a:t>
            </a:r>
            <a:endParaRPr lang="en-US" sz="2400" b="1" dirty="0"/>
          </a:p>
        </p:txBody>
      </p:sp>
      <p:sp>
        <p:nvSpPr>
          <p:cNvPr id="13" name="TextBox 12">
            <a:extLst>
              <a:ext uri="{FF2B5EF4-FFF2-40B4-BE49-F238E27FC236}">
                <a16:creationId xmlns:a16="http://schemas.microsoft.com/office/drawing/2014/main" xmlns="" id="{4F1848FA-515E-951E-80AB-3BBA95D604FC}"/>
              </a:ext>
            </a:extLst>
          </p:cNvPr>
          <p:cNvSpPr txBox="1"/>
          <p:nvPr/>
        </p:nvSpPr>
        <p:spPr>
          <a:xfrm>
            <a:off x="2541605" y="5030213"/>
            <a:ext cx="9098459"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5. We Wouldn’t Have Our History Without Writing</a:t>
            </a:r>
            <a:endParaRPr lang="en-US" sz="2400" b="1" dirty="0"/>
          </a:p>
        </p:txBody>
      </p:sp>
      <p:sp>
        <p:nvSpPr>
          <p:cNvPr id="15" name="TextBox 14">
            <a:extLst>
              <a:ext uri="{FF2B5EF4-FFF2-40B4-BE49-F238E27FC236}">
                <a16:creationId xmlns:a16="http://schemas.microsoft.com/office/drawing/2014/main" xmlns="" id="{E6C0D5CB-B821-BC82-7775-D7C923DBAD4E}"/>
              </a:ext>
            </a:extLst>
          </p:cNvPr>
          <p:cNvSpPr txBox="1"/>
          <p:nvPr/>
        </p:nvSpPr>
        <p:spPr>
          <a:xfrm>
            <a:off x="2566320" y="5799670"/>
            <a:ext cx="8233485"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6. You’re More Likely to Achieve Written Goals</a:t>
            </a:r>
            <a:endParaRPr lang="en-US" sz="2400" b="1" dirty="0"/>
          </a:p>
        </p:txBody>
      </p:sp>
    </p:spTree>
    <p:extLst>
      <p:ext uri="{BB962C8B-B14F-4D97-AF65-F5344CB8AC3E}">
        <p14:creationId xmlns:p14="http://schemas.microsoft.com/office/powerpoint/2010/main" val="236846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E37CD-BEE7-3D40-08CE-CAA6A9449F6C}"/>
              </a:ext>
            </a:extLst>
          </p:cNvPr>
          <p:cNvSpPr>
            <a:spLocks noGrp="1"/>
          </p:cNvSpPr>
          <p:nvPr>
            <p:ph type="title"/>
          </p:nvPr>
        </p:nvSpPr>
        <p:spPr/>
        <p:txBody>
          <a:bodyPr/>
          <a:lstStyle/>
          <a:p>
            <a:r>
              <a:rPr lang="en-US" dirty="0"/>
              <a:t>To be a successful writer in English, you need to learn:</a:t>
            </a:r>
          </a:p>
        </p:txBody>
      </p:sp>
      <p:sp>
        <p:nvSpPr>
          <p:cNvPr id="3" name="Content Placeholder 2">
            <a:extLst>
              <a:ext uri="{FF2B5EF4-FFF2-40B4-BE49-F238E27FC236}">
                <a16:creationId xmlns:a16="http://schemas.microsoft.com/office/drawing/2014/main" xmlns="" id="{4DF09B29-E5D2-6941-3519-FDA699EDBC74}"/>
              </a:ext>
            </a:extLst>
          </p:cNvPr>
          <p:cNvSpPr>
            <a:spLocks noGrp="1"/>
          </p:cNvSpPr>
          <p:nvPr>
            <p:ph idx="1"/>
          </p:nvPr>
        </p:nvSpPr>
        <p:spPr/>
        <p:txBody>
          <a:bodyPr>
            <a:normAutofit/>
          </a:bodyPr>
          <a:lstStyle/>
          <a:p>
            <a:r>
              <a:rPr lang="en-US" sz="3200" dirty="0"/>
              <a:t>The writing style of the English language</a:t>
            </a:r>
          </a:p>
          <a:p>
            <a:endParaRPr lang="en-US" sz="3200" dirty="0"/>
          </a:p>
          <a:p>
            <a:r>
              <a:rPr lang="en-US" sz="3200" dirty="0"/>
              <a:t>The words of the language</a:t>
            </a:r>
          </a:p>
          <a:p>
            <a:endParaRPr lang="en-US" sz="3200" dirty="0"/>
          </a:p>
          <a:p>
            <a:r>
              <a:rPr lang="en-US" sz="3200" dirty="0"/>
              <a:t>The grammar of the English language</a:t>
            </a:r>
          </a:p>
        </p:txBody>
      </p:sp>
    </p:spTree>
    <p:extLst>
      <p:ext uri="{BB962C8B-B14F-4D97-AF65-F5344CB8AC3E}">
        <p14:creationId xmlns:p14="http://schemas.microsoft.com/office/powerpoint/2010/main" val="213401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565853" y="511654"/>
            <a:ext cx="4367050"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Writing in English:</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503242" y="287416"/>
            <a:ext cx="1462501" cy="5198984"/>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588958" y="1304144"/>
            <a:ext cx="8767625" cy="3593742"/>
          </a:xfrm>
          <a:prstGeom prst="rect">
            <a:avLst/>
          </a:prstGeom>
          <a:noFill/>
        </p:spPr>
        <p:txBody>
          <a:bodyPr wrap="square" rtlCol="0">
            <a:spAutoFit/>
          </a:bodyPr>
          <a:lstStyle/>
          <a:p>
            <a:pPr algn="just"/>
            <a:r>
              <a:rPr lang="en-US" sz="3200" b="1" dirty="0">
                <a:latin typeface="Times New Roman" panose="02020603050405020304" pitchFamily="18" charset="0"/>
                <a:cs typeface="Times New Roman" panose="02020603050405020304" pitchFamily="18" charset="0"/>
              </a:rPr>
              <a:t>Different languages use different writing styles of organization. English is fairly simple. English speakers expect to read an article that has a beginning, a middle and an end. The beginning should say what the article is about, the middle talks about the details of the topic and the end tells what the topic was about. </a:t>
            </a:r>
          </a:p>
        </p:txBody>
      </p:sp>
    </p:spTree>
    <p:extLst>
      <p:ext uri="{BB962C8B-B14F-4D97-AF65-F5344CB8AC3E}">
        <p14:creationId xmlns:p14="http://schemas.microsoft.com/office/powerpoint/2010/main" val="123006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2315" y="1462333"/>
            <a:ext cx="4868562" cy="523220"/>
          </a:xfrm>
          <a:prstGeom prst="rect">
            <a:avLst/>
          </a:prstGeom>
          <a:solidFill>
            <a:schemeClr val="accent1">
              <a:lumMod val="20000"/>
              <a:lumOff val="80000"/>
            </a:schemeClr>
          </a:solidFill>
          <a:ln w="38100">
            <a:solidFill>
              <a:schemeClr val="tx1"/>
            </a:solidFill>
          </a:ln>
        </p:spPr>
        <p:txBody>
          <a:bodyPr wrap="square" rtlCol="0">
            <a:spAutoFit/>
          </a:bodyPr>
          <a:lstStyle/>
          <a:p>
            <a:pPr algn="ctr"/>
            <a:r>
              <a:rPr lang="en-US" sz="2800" b="1" dirty="0">
                <a:latin typeface="Times New Roman" pitchFamily="18" charset="0"/>
                <a:cs typeface="Times New Roman" pitchFamily="18" charset="0"/>
              </a:rPr>
              <a:t>This is what I will write about</a:t>
            </a:r>
          </a:p>
        </p:txBody>
      </p:sp>
      <p:sp>
        <p:nvSpPr>
          <p:cNvPr id="3" name="TextBox 2"/>
          <p:cNvSpPr txBox="1"/>
          <p:nvPr/>
        </p:nvSpPr>
        <p:spPr>
          <a:xfrm>
            <a:off x="3735859" y="2586254"/>
            <a:ext cx="4868562" cy="1815882"/>
          </a:xfrm>
          <a:prstGeom prst="rect">
            <a:avLst/>
          </a:prstGeom>
          <a:solidFill>
            <a:schemeClr val="accent1">
              <a:lumMod val="20000"/>
              <a:lumOff val="80000"/>
            </a:schemeClr>
          </a:solidFill>
          <a:ln w="38100">
            <a:solidFill>
              <a:schemeClr val="tx1"/>
            </a:solidFill>
          </a:ln>
        </p:spPr>
        <p:txBody>
          <a:bodyPr wrap="square" rtlCol="0">
            <a:spAutoFit/>
          </a:bodyPr>
          <a:lstStyle/>
          <a:p>
            <a:pPr algn="ctr"/>
            <a:endParaRPr lang="en-US" sz="2800" b="1" dirty="0">
              <a:latin typeface="Times New Roman" pitchFamily="18" charset="0"/>
              <a:cs typeface="Times New Roman" pitchFamily="18" charset="0"/>
            </a:endParaRPr>
          </a:p>
          <a:p>
            <a:pPr algn="ctr"/>
            <a:r>
              <a:rPr lang="en-US" sz="2800" b="1" dirty="0">
                <a:latin typeface="Times New Roman" pitchFamily="18" charset="0"/>
                <a:cs typeface="Times New Roman" pitchFamily="18" charset="0"/>
              </a:rPr>
              <a:t>I am writing about it here</a:t>
            </a:r>
          </a:p>
          <a:p>
            <a:pPr algn="ctr"/>
            <a:endParaRPr lang="en-US" sz="2800" b="1" dirty="0">
              <a:latin typeface="Times New Roman" pitchFamily="18" charset="0"/>
              <a:cs typeface="Times New Roman" pitchFamily="18" charset="0"/>
            </a:endParaRPr>
          </a:p>
          <a:p>
            <a:pPr algn="ctr"/>
            <a:endParaRPr lang="en-US" sz="2800" b="1" dirty="0">
              <a:latin typeface="Times New Roman" pitchFamily="18" charset="0"/>
              <a:cs typeface="Times New Roman" pitchFamily="18" charset="0"/>
            </a:endParaRPr>
          </a:p>
        </p:txBody>
      </p:sp>
      <p:sp>
        <p:nvSpPr>
          <p:cNvPr id="4" name="TextBox 3"/>
          <p:cNvSpPr txBox="1"/>
          <p:nvPr/>
        </p:nvSpPr>
        <p:spPr>
          <a:xfrm>
            <a:off x="3735859" y="5002837"/>
            <a:ext cx="4868562" cy="523220"/>
          </a:xfrm>
          <a:prstGeom prst="rect">
            <a:avLst/>
          </a:prstGeom>
          <a:solidFill>
            <a:schemeClr val="accent1">
              <a:lumMod val="20000"/>
              <a:lumOff val="80000"/>
            </a:schemeClr>
          </a:solidFill>
          <a:ln w="38100">
            <a:solidFill>
              <a:schemeClr val="tx1"/>
            </a:solidFill>
          </a:ln>
        </p:spPr>
        <p:txBody>
          <a:bodyPr wrap="square" rtlCol="0">
            <a:spAutoFit/>
          </a:bodyPr>
          <a:lstStyle/>
          <a:p>
            <a:pPr algn="ctr"/>
            <a:r>
              <a:rPr lang="en-US" sz="2800" b="1" dirty="0">
                <a:latin typeface="Times New Roman" pitchFamily="18" charset="0"/>
                <a:cs typeface="Times New Roman" pitchFamily="18" charset="0"/>
              </a:rPr>
              <a:t>This is what I wrote about</a:t>
            </a:r>
          </a:p>
        </p:txBody>
      </p:sp>
      <p:sp>
        <p:nvSpPr>
          <p:cNvPr id="5" name="Notched Right Arrow 4"/>
          <p:cNvSpPr/>
          <p:nvPr/>
        </p:nvSpPr>
        <p:spPr>
          <a:xfrm rot="5400000">
            <a:off x="983185" y="3306357"/>
            <a:ext cx="4063725" cy="654908"/>
          </a:xfrm>
          <a:prstGeom prst="notchedRightArrow">
            <a:avLst>
              <a:gd name="adj1" fmla="val 50000"/>
              <a:gd name="adj2" fmla="val 11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999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fltVal val="0"/>
                                          </p:val>
                                        </p:tav>
                                        <p:tav tm="100000">
                                          <p:val>
                                            <p:strVal val="#ppt_w"/>
                                          </p:val>
                                        </p:tav>
                                      </p:tavLst>
                                    </p:anim>
                                    <p:anim calcmode="lin" valueType="num">
                                      <p:cBhvr>
                                        <p:cTn id="30" dur="1000" fill="hold"/>
                                        <p:tgtEl>
                                          <p:spTgt spid="4"/>
                                        </p:tgtEl>
                                        <p:attrNameLst>
                                          <p:attrName>ppt_h</p:attrName>
                                        </p:attrNameLst>
                                      </p:cBhvr>
                                      <p:tavLst>
                                        <p:tav tm="0">
                                          <p:val>
                                            <p:fltVal val="0"/>
                                          </p:val>
                                        </p:tav>
                                        <p:tav tm="100000">
                                          <p:val>
                                            <p:strVal val="#ppt_h"/>
                                          </p:val>
                                        </p:tav>
                                      </p:tavLst>
                                    </p:anim>
                                    <p:anim calcmode="lin" valueType="num">
                                      <p:cBhvr>
                                        <p:cTn id="31" dur="1000" fill="hold"/>
                                        <p:tgtEl>
                                          <p:spTgt spid="4"/>
                                        </p:tgtEl>
                                        <p:attrNameLst>
                                          <p:attrName>style.rotation</p:attrName>
                                        </p:attrNameLst>
                                      </p:cBhvr>
                                      <p:tavLst>
                                        <p:tav tm="0">
                                          <p:val>
                                            <p:fltVal val="90"/>
                                          </p:val>
                                        </p:tav>
                                        <p:tav tm="100000">
                                          <p:val>
                                            <p:fltVal val="0"/>
                                          </p:val>
                                        </p:tav>
                                      </p:tavLst>
                                    </p:anim>
                                    <p:animEffect transition="in" filter="fade">
                                      <p:cBhvr>
                                        <p:cTn id="3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C8C478A-020C-B184-93CD-EB196C887A2E}"/>
              </a:ext>
            </a:extLst>
          </p:cNvPr>
          <p:cNvSpPr txBox="1"/>
          <p:nvPr/>
        </p:nvSpPr>
        <p:spPr>
          <a:xfrm>
            <a:off x="488730" y="201405"/>
            <a:ext cx="10963755" cy="553998"/>
          </a:xfrm>
          <a:prstGeom prst="rect">
            <a:avLst/>
          </a:prstGeom>
          <a:noFill/>
        </p:spPr>
        <p:txBody>
          <a:bodyPr wrap="square" rtlCol="0">
            <a:spAutoFit/>
          </a:bodyPr>
          <a:lstStyle/>
          <a:p>
            <a:pPr algn="just"/>
            <a:r>
              <a:rPr lang="en-US" sz="3000" b="1" dirty="0">
                <a:latin typeface="Times New Roman" panose="02020603050405020304" pitchFamily="18" charset="0"/>
                <a:cs typeface="Times New Roman" panose="02020603050405020304" pitchFamily="18" charset="0"/>
              </a:rPr>
              <a:t>Basic academic writing in English is linear in structure that has…</a:t>
            </a:r>
          </a:p>
        </p:txBody>
      </p:sp>
      <p:pic>
        <p:nvPicPr>
          <p:cNvPr id="1026" name="Picture 2" descr="Independent Writing Png - Writing On Paper Cartoon, Transparent Png -  kindpng">
            <a:extLst>
              <a:ext uri="{FF2B5EF4-FFF2-40B4-BE49-F238E27FC236}">
                <a16:creationId xmlns:a16="http://schemas.microsoft.com/office/drawing/2014/main" xmlns="" id="{BD2C0A77-CF71-551A-1549-923FB1AEB6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961" y="908180"/>
            <a:ext cx="3327018" cy="26773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83C100CD-08F1-B80D-FE01-DDD2CB3F3546}"/>
              </a:ext>
            </a:extLst>
          </p:cNvPr>
          <p:cNvSpPr txBox="1"/>
          <p:nvPr/>
        </p:nvSpPr>
        <p:spPr>
          <a:xfrm>
            <a:off x="1120460" y="1451331"/>
            <a:ext cx="2733675" cy="553998"/>
          </a:xfrm>
          <a:prstGeom prst="rect">
            <a:avLst/>
          </a:prstGeom>
          <a:noFill/>
        </p:spPr>
        <p:txBody>
          <a:bodyPr wrap="square">
            <a:spAutoFit/>
          </a:bodyPr>
          <a:lstStyle/>
          <a:p>
            <a:pPr marL="457200" indent="-457200">
              <a:buFont typeface="Wingdings" panose="05000000000000000000" pitchFamily="2" charset="2"/>
              <a:buChar char="§"/>
            </a:pPr>
            <a:r>
              <a:rPr lang="en-US" sz="3000" b="1" dirty="0">
                <a:latin typeface="Times New Roman" panose="02020603050405020304" pitchFamily="18" charset="0"/>
                <a:cs typeface="Times New Roman" panose="02020603050405020304" pitchFamily="18" charset="0"/>
              </a:rPr>
              <a:t>Beginning</a:t>
            </a:r>
            <a:endParaRPr lang="en-US" sz="3000" dirty="0"/>
          </a:p>
        </p:txBody>
      </p:sp>
      <p:sp>
        <p:nvSpPr>
          <p:cNvPr id="8" name="TextBox 7">
            <a:extLst>
              <a:ext uri="{FF2B5EF4-FFF2-40B4-BE49-F238E27FC236}">
                <a16:creationId xmlns:a16="http://schemas.microsoft.com/office/drawing/2014/main" xmlns="" id="{D7D6D14C-3E85-D3D9-5E65-60117EFAF1B9}"/>
              </a:ext>
            </a:extLst>
          </p:cNvPr>
          <p:cNvSpPr txBox="1"/>
          <p:nvPr/>
        </p:nvSpPr>
        <p:spPr>
          <a:xfrm>
            <a:off x="1120460" y="2975558"/>
            <a:ext cx="2187466" cy="553998"/>
          </a:xfrm>
          <a:prstGeom prst="rect">
            <a:avLst/>
          </a:prstGeom>
          <a:noFill/>
        </p:spPr>
        <p:txBody>
          <a:bodyPr wrap="square">
            <a:spAutoFit/>
          </a:bodyPr>
          <a:lstStyle/>
          <a:p>
            <a:pPr marL="457200" indent="-457200">
              <a:buFont typeface="Wingdings" panose="05000000000000000000" pitchFamily="2" charset="2"/>
              <a:buChar char="§"/>
            </a:pPr>
            <a:r>
              <a:rPr lang="en-US" sz="3000" b="1" dirty="0">
                <a:latin typeface="Times New Roman" panose="02020603050405020304" pitchFamily="18" charset="0"/>
                <a:cs typeface="Times New Roman" panose="02020603050405020304" pitchFamily="18" charset="0"/>
              </a:rPr>
              <a:t>Middle</a:t>
            </a:r>
            <a:endParaRPr lang="en-US" sz="3000" dirty="0"/>
          </a:p>
        </p:txBody>
      </p:sp>
      <p:sp>
        <p:nvSpPr>
          <p:cNvPr id="10" name="TextBox 9">
            <a:extLst>
              <a:ext uri="{FF2B5EF4-FFF2-40B4-BE49-F238E27FC236}">
                <a16:creationId xmlns:a16="http://schemas.microsoft.com/office/drawing/2014/main" xmlns="" id="{083BEAA2-893E-B175-5EFF-A7227DB12E3D}"/>
              </a:ext>
            </a:extLst>
          </p:cNvPr>
          <p:cNvSpPr txBox="1"/>
          <p:nvPr/>
        </p:nvSpPr>
        <p:spPr>
          <a:xfrm>
            <a:off x="1120460" y="5062328"/>
            <a:ext cx="1333870" cy="553998"/>
          </a:xfrm>
          <a:prstGeom prst="rect">
            <a:avLst/>
          </a:prstGeom>
          <a:noFill/>
        </p:spPr>
        <p:txBody>
          <a:bodyPr wrap="square">
            <a:spAutoFit/>
          </a:bodyPr>
          <a:lstStyle/>
          <a:p>
            <a:pPr marL="457200" indent="-457200">
              <a:buFont typeface="Wingdings" panose="05000000000000000000" pitchFamily="2" charset="2"/>
              <a:buChar char="§"/>
            </a:pPr>
            <a:r>
              <a:rPr lang="en-US" sz="3000" b="1" dirty="0">
                <a:latin typeface="Times New Roman" panose="02020603050405020304" pitchFamily="18" charset="0"/>
                <a:cs typeface="Times New Roman" panose="02020603050405020304" pitchFamily="18" charset="0"/>
              </a:rPr>
              <a:t>End </a:t>
            </a:r>
            <a:endParaRPr lang="en-US" sz="3000" dirty="0"/>
          </a:p>
        </p:txBody>
      </p:sp>
      <p:sp>
        <p:nvSpPr>
          <p:cNvPr id="11" name="TextBox 10">
            <a:extLst>
              <a:ext uri="{FF2B5EF4-FFF2-40B4-BE49-F238E27FC236}">
                <a16:creationId xmlns:a16="http://schemas.microsoft.com/office/drawing/2014/main" xmlns="" id="{F61E82B7-6886-BD90-D297-E23FABCC0691}"/>
              </a:ext>
            </a:extLst>
          </p:cNvPr>
          <p:cNvSpPr txBox="1"/>
          <p:nvPr/>
        </p:nvSpPr>
        <p:spPr>
          <a:xfrm>
            <a:off x="1630499" y="2246868"/>
            <a:ext cx="2733675" cy="523220"/>
          </a:xfrm>
          <a:prstGeom prst="rect">
            <a:avLst/>
          </a:prstGeom>
          <a:noFill/>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Topic sentence</a:t>
            </a:r>
            <a:endParaRPr lang="en-US" sz="2800" dirty="0">
              <a:solidFill>
                <a:srgbClr val="FF0000"/>
              </a:solidFill>
            </a:endParaRPr>
          </a:p>
        </p:txBody>
      </p:sp>
      <p:sp>
        <p:nvSpPr>
          <p:cNvPr id="12" name="TextBox 11">
            <a:extLst>
              <a:ext uri="{FF2B5EF4-FFF2-40B4-BE49-F238E27FC236}">
                <a16:creationId xmlns:a16="http://schemas.microsoft.com/office/drawing/2014/main" xmlns="" id="{5AE3C897-6B86-BA0E-7AFE-458DE2785FCB}"/>
              </a:ext>
            </a:extLst>
          </p:cNvPr>
          <p:cNvSpPr txBox="1"/>
          <p:nvPr/>
        </p:nvSpPr>
        <p:spPr>
          <a:xfrm>
            <a:off x="1630499" y="3711525"/>
            <a:ext cx="10023955" cy="954107"/>
          </a:xfrm>
          <a:prstGeom prst="rect">
            <a:avLst/>
          </a:prstGeom>
          <a:noFill/>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The body which is made up of sequence of sentences. They are called </a:t>
            </a:r>
            <a:r>
              <a:rPr lang="en-US" sz="2800" b="1" dirty="0">
                <a:latin typeface="Times New Roman" panose="02020603050405020304" pitchFamily="18" charset="0"/>
                <a:cs typeface="Times New Roman" panose="02020603050405020304" pitchFamily="18" charset="0"/>
              </a:rPr>
              <a:t>supporting sentences.</a:t>
            </a:r>
            <a:endParaRPr lang="en-US" sz="2800" dirty="0"/>
          </a:p>
        </p:txBody>
      </p:sp>
      <p:sp>
        <p:nvSpPr>
          <p:cNvPr id="14" name="TextBox 13">
            <a:extLst>
              <a:ext uri="{FF2B5EF4-FFF2-40B4-BE49-F238E27FC236}">
                <a16:creationId xmlns:a16="http://schemas.microsoft.com/office/drawing/2014/main" xmlns="" id="{73730353-0A86-E788-A5CB-F07DF06DD67E}"/>
              </a:ext>
            </a:extLst>
          </p:cNvPr>
          <p:cNvSpPr txBox="1"/>
          <p:nvPr/>
        </p:nvSpPr>
        <p:spPr>
          <a:xfrm>
            <a:off x="1630499" y="5647103"/>
            <a:ext cx="10023955" cy="954107"/>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A concluding sentence </a:t>
            </a:r>
            <a:r>
              <a:rPr lang="en-US" sz="2800" b="1" dirty="0">
                <a:solidFill>
                  <a:srgbClr val="FF0000"/>
                </a:solidFill>
                <a:latin typeface="Times New Roman" panose="02020603050405020304" pitchFamily="18" charset="0"/>
                <a:cs typeface="Times New Roman" panose="02020603050405020304" pitchFamily="18" charset="0"/>
              </a:rPr>
              <a:t>that ends the paragraph by reminding the reader of the main point of the paragraph.</a:t>
            </a:r>
            <a:endParaRPr lang="en-US" sz="2800" dirty="0"/>
          </a:p>
        </p:txBody>
      </p:sp>
    </p:spTree>
    <p:extLst>
      <p:ext uri="{BB962C8B-B14F-4D97-AF65-F5344CB8AC3E}">
        <p14:creationId xmlns:p14="http://schemas.microsoft.com/office/powerpoint/2010/main" val="55674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 calcmode="lin" valueType="num">
                                      <p:cBhvr>
                                        <p:cTn id="18" dur="1000" fill="hold"/>
                                        <p:tgtEl>
                                          <p:spTgt spid="3"/>
                                        </p:tgtEl>
                                        <p:attrNameLst>
                                          <p:attrName>style.rotation</p:attrName>
                                        </p:attrNameLst>
                                      </p:cBhvr>
                                      <p:tavLst>
                                        <p:tav tm="0">
                                          <p:val>
                                            <p:fltVal val="90"/>
                                          </p:val>
                                        </p:tav>
                                        <p:tav tm="100000">
                                          <p:val>
                                            <p:fltVal val="0"/>
                                          </p:val>
                                        </p:tav>
                                      </p:tavLst>
                                    </p:anim>
                                    <p:animEffect transition="in" filter="fade">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style.rotation</p:attrName>
                                        </p:attrNameLst>
                                      </p:cBhvr>
                                      <p:tavLst>
                                        <p:tav tm="0">
                                          <p:val>
                                            <p:fltVal val="90"/>
                                          </p:val>
                                        </p:tav>
                                        <p:tav tm="100000">
                                          <p:val>
                                            <p:fltVal val="0"/>
                                          </p:val>
                                        </p:tav>
                                      </p:tavLst>
                                    </p:anim>
                                    <p:animEffect transition="in" filter="fade">
                                      <p:cBhvr>
                                        <p:cTn id="32" dur="1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000" fill="hold"/>
                                        <p:tgtEl>
                                          <p:spTgt spid="10"/>
                                        </p:tgtEl>
                                        <p:attrNameLst>
                                          <p:attrName>ppt_w</p:attrName>
                                        </p:attrNameLst>
                                      </p:cBhvr>
                                      <p:tavLst>
                                        <p:tav tm="0">
                                          <p:val>
                                            <p:fltVal val="0"/>
                                          </p:val>
                                        </p:tav>
                                        <p:tav tm="100000">
                                          <p:val>
                                            <p:strVal val="#ppt_w"/>
                                          </p:val>
                                        </p:tav>
                                      </p:tavLst>
                                    </p:anim>
                                    <p:anim calcmode="lin" valueType="num">
                                      <p:cBhvr>
                                        <p:cTn id="43" dur="1000" fill="hold"/>
                                        <p:tgtEl>
                                          <p:spTgt spid="10"/>
                                        </p:tgtEl>
                                        <p:attrNameLst>
                                          <p:attrName>ppt_h</p:attrName>
                                        </p:attrNameLst>
                                      </p:cBhvr>
                                      <p:tavLst>
                                        <p:tav tm="0">
                                          <p:val>
                                            <p:fltVal val="0"/>
                                          </p:val>
                                        </p:tav>
                                        <p:tav tm="100000">
                                          <p:val>
                                            <p:strVal val="#ppt_h"/>
                                          </p:val>
                                        </p:tav>
                                      </p:tavLst>
                                    </p:anim>
                                    <p:anim calcmode="lin" valueType="num">
                                      <p:cBhvr>
                                        <p:cTn id="44" dur="1000" fill="hold"/>
                                        <p:tgtEl>
                                          <p:spTgt spid="10"/>
                                        </p:tgtEl>
                                        <p:attrNameLst>
                                          <p:attrName>style.rotation</p:attrName>
                                        </p:attrNameLst>
                                      </p:cBhvr>
                                      <p:tavLst>
                                        <p:tav tm="0">
                                          <p:val>
                                            <p:fltVal val="90"/>
                                          </p:val>
                                        </p:tav>
                                        <p:tav tm="100000">
                                          <p:val>
                                            <p:fltVal val="0"/>
                                          </p:val>
                                        </p:tav>
                                      </p:tavLst>
                                    </p:anim>
                                    <p:animEffect transition="in" filter="fade">
                                      <p:cBhvr>
                                        <p:cTn id="45" dur="1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10" grpId="0"/>
      <p:bldP spid="11" grpId="0"/>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788275" y="804042"/>
            <a:ext cx="4367050"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What is a paragraph?</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9070429" y="287416"/>
            <a:ext cx="2475186" cy="2869325"/>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708879" y="3006970"/>
            <a:ext cx="10058229" cy="2062103"/>
          </a:xfrm>
          <a:prstGeom prst="rect">
            <a:avLst/>
          </a:prstGeom>
          <a:noFill/>
        </p:spPr>
        <p:txBody>
          <a:bodyPr wrap="square" rtlCol="0">
            <a:spAutoFit/>
          </a:bodyPr>
          <a:lstStyle/>
          <a:p>
            <a:pPr algn="just"/>
            <a:r>
              <a:rPr lang="en-US" sz="3200" b="1" dirty="0">
                <a:latin typeface="Times New Roman" panose="02020603050405020304" pitchFamily="18" charset="0"/>
                <a:cs typeface="Times New Roman" panose="02020603050405020304" pitchFamily="18" charset="0"/>
              </a:rPr>
              <a:t>The basic unit of academic writing in English. </a:t>
            </a:r>
          </a:p>
          <a:p>
            <a:pPr algn="just"/>
            <a:r>
              <a:rPr lang="en-US" sz="3200" b="1" dirty="0">
                <a:latin typeface="Times New Roman" panose="02020603050405020304" pitchFamily="18" charset="0"/>
                <a:cs typeface="Times New Roman" panose="02020603050405020304" pitchFamily="18" charset="0"/>
              </a:rPr>
              <a:t>All other types of academic writing, such as essays, reports, compositions and research papers are based on the paragraph.</a:t>
            </a:r>
          </a:p>
        </p:txBody>
      </p:sp>
    </p:spTree>
    <p:extLst>
      <p:ext uri="{BB962C8B-B14F-4D97-AF65-F5344CB8AC3E}">
        <p14:creationId xmlns:p14="http://schemas.microsoft.com/office/powerpoint/2010/main" val="350253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8838" y="445468"/>
            <a:ext cx="9369601" cy="684628"/>
          </a:xfr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600" dirty="0">
                <a:solidFill>
                  <a:srgbClr val="FF0000"/>
                </a:solidFill>
                <a:effectLst>
                  <a:outerShdw blurRad="38100" dist="38100" dir="2700000" algn="tl">
                    <a:srgbClr val="000000">
                      <a:alpha val="43137"/>
                    </a:srgbClr>
                  </a:outerShdw>
                </a:effectLst>
                <a:latin typeface="Cobler"/>
              </a:rPr>
              <a:t>Writing a paragraph</a:t>
            </a:r>
          </a:p>
        </p:txBody>
      </p:sp>
      <p:sp>
        <p:nvSpPr>
          <p:cNvPr id="3" name="Content Placeholder 2"/>
          <p:cNvSpPr>
            <a:spLocks noGrp="1"/>
          </p:cNvSpPr>
          <p:nvPr>
            <p:ph sz="half" idx="1"/>
          </p:nvPr>
        </p:nvSpPr>
        <p:spPr>
          <a:xfrm>
            <a:off x="295423" y="1161780"/>
            <a:ext cx="11211950" cy="5244610"/>
          </a:xfrm>
        </p:spPr>
        <p:txBody>
          <a:bodyPr>
            <a:noAutofit/>
          </a:bodyPr>
          <a:lstStyle/>
          <a:p>
            <a:pPr>
              <a:lnSpc>
                <a:spcPct val="150000"/>
              </a:lnSpc>
            </a:pPr>
            <a:r>
              <a:rPr lang="en-US" sz="2800" b="1" dirty="0">
                <a:solidFill>
                  <a:schemeClr val="tx1"/>
                </a:solidFill>
                <a:latin typeface="Cobler"/>
              </a:rPr>
              <a:t>A paragraph develops </a:t>
            </a:r>
            <a:r>
              <a:rPr lang="en-US" sz="2800" b="1" dirty="0">
                <a:solidFill>
                  <a:srgbClr val="FF0000"/>
                </a:solidFill>
                <a:latin typeface="Cobler"/>
              </a:rPr>
              <a:t>ONE main idea </a:t>
            </a:r>
            <a:r>
              <a:rPr lang="en-US" sz="2800" b="1" dirty="0">
                <a:solidFill>
                  <a:schemeClr val="tx1"/>
                </a:solidFill>
                <a:latin typeface="Cobler"/>
              </a:rPr>
              <a:t>through a series of related sentences. </a:t>
            </a:r>
            <a:endParaRPr lang="ar-KW" sz="2800" b="1" dirty="0">
              <a:solidFill>
                <a:schemeClr val="tx1"/>
              </a:solidFill>
              <a:latin typeface="Cobler"/>
            </a:endParaRPr>
          </a:p>
          <a:p>
            <a:pPr>
              <a:lnSpc>
                <a:spcPct val="150000"/>
              </a:lnSpc>
            </a:pPr>
            <a:r>
              <a:rPr lang="en-US" sz="2800" b="1" dirty="0">
                <a:solidFill>
                  <a:schemeClr val="tx1"/>
                </a:solidFill>
                <a:latin typeface="Cobler"/>
              </a:rPr>
              <a:t>This main idea is </a:t>
            </a:r>
            <a:r>
              <a:rPr lang="en-US" sz="2800" b="1" dirty="0">
                <a:solidFill>
                  <a:srgbClr val="FF0000"/>
                </a:solidFill>
                <a:latin typeface="Cobler"/>
              </a:rPr>
              <a:t>usually</a:t>
            </a:r>
            <a:r>
              <a:rPr lang="en-US" sz="2800" b="1" dirty="0">
                <a:solidFill>
                  <a:schemeClr val="tx1"/>
                </a:solidFill>
                <a:latin typeface="Cobler"/>
              </a:rPr>
              <a:t> introduced in the </a:t>
            </a:r>
            <a:r>
              <a:rPr lang="en-US" sz="2800" b="1" dirty="0">
                <a:solidFill>
                  <a:srgbClr val="FF0000"/>
                </a:solidFill>
                <a:latin typeface="Cobler"/>
              </a:rPr>
              <a:t>first sentence </a:t>
            </a:r>
            <a:r>
              <a:rPr lang="en-US" sz="2800" b="1" dirty="0">
                <a:solidFill>
                  <a:schemeClr val="tx1"/>
                </a:solidFill>
                <a:latin typeface="Cobler"/>
              </a:rPr>
              <a:t>of the paragraph, called the </a:t>
            </a:r>
            <a:r>
              <a:rPr lang="en-US" sz="2800" b="1" dirty="0">
                <a:solidFill>
                  <a:srgbClr val="FF0000"/>
                </a:solidFill>
                <a:latin typeface="Cobler"/>
              </a:rPr>
              <a:t>topic sentence</a:t>
            </a:r>
            <a:r>
              <a:rPr lang="en-US" sz="2800" b="1" dirty="0">
                <a:solidFill>
                  <a:schemeClr val="tx1"/>
                </a:solidFill>
                <a:latin typeface="Cobler"/>
              </a:rPr>
              <a:t>. The idea is then developed further through the sentences that follow. </a:t>
            </a:r>
          </a:p>
          <a:p>
            <a:pPr>
              <a:lnSpc>
                <a:spcPct val="150000"/>
              </a:lnSpc>
            </a:pPr>
            <a:r>
              <a:rPr lang="en-US" sz="2800" b="1" dirty="0">
                <a:solidFill>
                  <a:schemeClr val="tx1"/>
                </a:solidFill>
                <a:latin typeface="Cobler"/>
              </a:rPr>
              <a:t>A paragraph has a </a:t>
            </a:r>
            <a:r>
              <a:rPr lang="en-US" sz="2800" b="1" dirty="0">
                <a:solidFill>
                  <a:srgbClr val="FF0000"/>
                </a:solidFill>
                <a:latin typeface="Cobler"/>
              </a:rPr>
              <a:t>topic sentence</a:t>
            </a:r>
            <a:r>
              <a:rPr lang="en-US" sz="2800" b="1" dirty="0">
                <a:solidFill>
                  <a:schemeClr val="tx1"/>
                </a:solidFill>
                <a:latin typeface="Cobler"/>
              </a:rPr>
              <a:t>, </a:t>
            </a:r>
            <a:r>
              <a:rPr lang="en-US" sz="2800" b="1" dirty="0">
                <a:solidFill>
                  <a:srgbClr val="FF0000"/>
                </a:solidFill>
                <a:latin typeface="Cobler"/>
              </a:rPr>
              <a:t>supporting details, </a:t>
            </a:r>
            <a:r>
              <a:rPr lang="en-US" sz="2800" b="1" dirty="0">
                <a:solidFill>
                  <a:schemeClr val="tx1"/>
                </a:solidFill>
                <a:latin typeface="Cobler"/>
              </a:rPr>
              <a:t>and a </a:t>
            </a:r>
            <a:r>
              <a:rPr lang="en-US" sz="2800" b="1" dirty="0">
                <a:solidFill>
                  <a:srgbClr val="FF0000"/>
                </a:solidFill>
                <a:latin typeface="Cobler"/>
              </a:rPr>
              <a:t>concluding sentence</a:t>
            </a:r>
            <a:r>
              <a:rPr lang="en-US" sz="2800" b="1" dirty="0">
                <a:solidFill>
                  <a:schemeClr val="tx1"/>
                </a:solidFill>
                <a:latin typeface="Cobler"/>
              </a:rPr>
              <a:t>.</a:t>
            </a:r>
          </a:p>
          <a:p>
            <a:pPr>
              <a:lnSpc>
                <a:spcPct val="150000"/>
              </a:lnSpc>
            </a:pPr>
            <a:endParaRPr lang="en-US" sz="2800" dirty="0">
              <a:solidFill>
                <a:schemeClr val="tx1"/>
              </a:solidFill>
              <a:latin typeface="Comic Sans MS" panose="030F0702030302020204" pitchFamily="66" charset="0"/>
            </a:endParaRPr>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13</a:t>
            </a:fld>
            <a:endParaRPr lang="en-US" noProof="0" dirty="0"/>
          </a:p>
        </p:txBody>
      </p:sp>
    </p:spTree>
    <p:extLst>
      <p:ext uri="{BB962C8B-B14F-4D97-AF65-F5344CB8AC3E}">
        <p14:creationId xmlns:p14="http://schemas.microsoft.com/office/powerpoint/2010/main" val="378148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646384" y="419972"/>
            <a:ext cx="4819233"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What is a topic sentence?</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061545" y="1160376"/>
            <a:ext cx="8008884"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It contains the </a:t>
            </a:r>
            <a:r>
              <a:rPr lang="en-US" sz="2800" b="1" dirty="0">
                <a:solidFill>
                  <a:srgbClr val="FF0000"/>
                </a:solidFill>
                <a:latin typeface="Times New Roman" panose="02020603050405020304" pitchFamily="18" charset="0"/>
                <a:cs typeface="Times New Roman" panose="02020603050405020304" pitchFamily="18" charset="0"/>
              </a:rPr>
              <a:t>main idea </a:t>
            </a:r>
            <a:r>
              <a:rPr lang="en-US" sz="2800" b="1" dirty="0">
                <a:solidFill>
                  <a:srgbClr val="002060"/>
                </a:solidFill>
                <a:latin typeface="Times New Roman" panose="02020603050405020304" pitchFamily="18" charset="0"/>
                <a:cs typeface="Times New Roman" panose="02020603050405020304" pitchFamily="18" charset="0"/>
              </a:rPr>
              <a:t>of the paragraph. It has two main parts.</a:t>
            </a:r>
          </a:p>
        </p:txBody>
      </p:sp>
      <p:sp>
        <p:nvSpPr>
          <p:cNvPr id="7" name="TextBox 6">
            <a:extLst>
              <a:ext uri="{FF2B5EF4-FFF2-40B4-BE49-F238E27FC236}">
                <a16:creationId xmlns:a16="http://schemas.microsoft.com/office/drawing/2014/main" xmlns="" id="{E2AB140B-9B07-EA33-D143-7D0EF7797B62}"/>
              </a:ext>
            </a:extLst>
          </p:cNvPr>
          <p:cNvSpPr txBox="1"/>
          <p:nvPr/>
        </p:nvSpPr>
        <p:spPr>
          <a:xfrm>
            <a:off x="1899745" y="2699834"/>
            <a:ext cx="1395248" cy="553998"/>
          </a:xfrm>
          <a:prstGeom prst="rect">
            <a:avLst/>
          </a:prstGeom>
          <a:noFill/>
        </p:spPr>
        <p:txBody>
          <a:bodyPr wrap="square" rtlCol="0">
            <a:spAutoFit/>
          </a:bodyPr>
          <a:lstStyle/>
          <a:p>
            <a:r>
              <a:rPr lang="en-US" sz="3000" b="1" dirty="0">
                <a:latin typeface="Times New Roman" panose="02020603050405020304" pitchFamily="18" charset="0"/>
                <a:cs typeface="Times New Roman" panose="02020603050405020304" pitchFamily="18" charset="0"/>
              </a:rPr>
              <a:t>Topic :</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2992821" y="3265621"/>
            <a:ext cx="5741276" cy="523220"/>
          </a:xfrm>
          <a:prstGeom prst="rect">
            <a:avLst/>
          </a:prstGeom>
          <a:noFill/>
        </p:spPr>
        <p:txBody>
          <a:bodyPr wrap="square" rtlCol="0">
            <a:spAutoFit/>
          </a:bodyPr>
          <a:lstStyle/>
          <a:p>
            <a:pPr algn="just"/>
            <a:r>
              <a:rPr lang="en-US" sz="2800" b="1" dirty="0">
                <a:solidFill>
                  <a:srgbClr val="FF0000"/>
                </a:solidFill>
                <a:latin typeface="Times New Roman" panose="02020603050405020304" pitchFamily="18" charset="0"/>
                <a:cs typeface="Times New Roman" panose="02020603050405020304" pitchFamily="18" charset="0"/>
              </a:rPr>
              <a:t>It has the subject of the paragraph.</a:t>
            </a:r>
          </a:p>
        </p:txBody>
      </p:sp>
      <p:sp>
        <p:nvSpPr>
          <p:cNvPr id="9" name="TextBox 8">
            <a:extLst>
              <a:ext uri="{FF2B5EF4-FFF2-40B4-BE49-F238E27FC236}">
                <a16:creationId xmlns:a16="http://schemas.microsoft.com/office/drawing/2014/main" xmlns="" id="{1EB138B3-C6EC-0E58-60F9-82CA1E922D85}"/>
              </a:ext>
            </a:extLst>
          </p:cNvPr>
          <p:cNvSpPr txBox="1"/>
          <p:nvPr/>
        </p:nvSpPr>
        <p:spPr>
          <a:xfrm>
            <a:off x="1899745" y="4163237"/>
            <a:ext cx="3113690" cy="553998"/>
          </a:xfrm>
          <a:prstGeom prst="rect">
            <a:avLst/>
          </a:prstGeom>
          <a:noFill/>
        </p:spPr>
        <p:txBody>
          <a:bodyPr wrap="square" rtlCol="0">
            <a:spAutoFit/>
          </a:bodyPr>
          <a:lstStyle/>
          <a:p>
            <a:r>
              <a:rPr lang="en-US" sz="3000" b="1" dirty="0">
                <a:latin typeface="Times New Roman" panose="02020603050405020304" pitchFamily="18" charset="0"/>
                <a:cs typeface="Times New Roman" panose="02020603050405020304" pitchFamily="18" charset="0"/>
              </a:rPr>
              <a:t>Controlling idea :</a:t>
            </a:r>
          </a:p>
        </p:txBody>
      </p:sp>
      <p:sp>
        <p:nvSpPr>
          <p:cNvPr id="10" name="TextBox 9">
            <a:extLst>
              <a:ext uri="{FF2B5EF4-FFF2-40B4-BE49-F238E27FC236}">
                <a16:creationId xmlns:a16="http://schemas.microsoft.com/office/drawing/2014/main" xmlns="" id="{40C82A25-0329-B7BE-E579-F1FAAD1B8E29}"/>
              </a:ext>
            </a:extLst>
          </p:cNvPr>
          <p:cNvSpPr txBox="1"/>
          <p:nvPr/>
        </p:nvSpPr>
        <p:spPr>
          <a:xfrm>
            <a:off x="2992820" y="4959543"/>
            <a:ext cx="9083565" cy="954107"/>
          </a:xfrm>
          <a:prstGeom prst="rect">
            <a:avLst/>
          </a:prstGeom>
          <a:noFill/>
        </p:spPr>
        <p:txBody>
          <a:bodyPr wrap="square" rtlCol="0">
            <a:spAutoFit/>
          </a:bodyPr>
          <a:lstStyle/>
          <a:p>
            <a:pPr algn="just"/>
            <a:r>
              <a:rPr lang="en-US" sz="2800" b="1" dirty="0">
                <a:solidFill>
                  <a:srgbClr val="FF0000"/>
                </a:solidFill>
                <a:latin typeface="Times New Roman" panose="02020603050405020304" pitchFamily="18" charset="0"/>
                <a:cs typeface="Times New Roman" panose="02020603050405020304" pitchFamily="18" charset="0"/>
              </a:rPr>
              <a:t>It limits the topic of the paragraph and shows an aspect of the topic that needs to be explored.</a:t>
            </a:r>
          </a:p>
        </p:txBody>
      </p:sp>
    </p:spTree>
    <p:extLst>
      <p:ext uri="{BB962C8B-B14F-4D97-AF65-F5344CB8AC3E}">
        <p14:creationId xmlns:p14="http://schemas.microsoft.com/office/powerpoint/2010/main" val="198018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E67C9B-D8AA-2A9C-C8F0-7DC238906913}"/>
              </a:ext>
            </a:extLst>
          </p:cNvPr>
          <p:cNvSpPr>
            <a:spLocks noGrp="1"/>
          </p:cNvSpPr>
          <p:nvPr>
            <p:ph type="title"/>
          </p:nvPr>
        </p:nvSpPr>
        <p:spPr>
          <a:xfrm>
            <a:off x="2378252" y="2646773"/>
            <a:ext cx="7435495" cy="1564454"/>
          </a:xfrm>
        </p:spPr>
        <p:txBody>
          <a:bodyPr>
            <a:normAutofit/>
          </a:bodyPr>
          <a:lstStyle/>
          <a:p>
            <a:pPr algn="ctr"/>
            <a:r>
              <a:rPr lang="en-US" sz="4000" b="1" dirty="0">
                <a:solidFill>
                  <a:srgbClr val="FF0000"/>
                </a:solidFill>
              </a:rPr>
              <a:t>The Characteristics of</a:t>
            </a:r>
            <a:br>
              <a:rPr lang="en-US" sz="4000" b="1" dirty="0">
                <a:solidFill>
                  <a:srgbClr val="FF0000"/>
                </a:solidFill>
              </a:rPr>
            </a:br>
            <a:r>
              <a:rPr lang="en-US" sz="4000" b="1" dirty="0">
                <a:solidFill>
                  <a:srgbClr val="FF0000"/>
                </a:solidFill>
              </a:rPr>
              <a:t> a good topic sentence</a:t>
            </a:r>
          </a:p>
        </p:txBody>
      </p:sp>
    </p:spTree>
    <p:extLst>
      <p:ext uri="{BB962C8B-B14F-4D97-AF65-F5344CB8AC3E}">
        <p14:creationId xmlns:p14="http://schemas.microsoft.com/office/powerpoint/2010/main" val="238943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3"/>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550644" y="184898"/>
            <a:ext cx="9840263" cy="830997"/>
          </a:xfrm>
          <a:prstGeom prst="rect">
            <a:avLst/>
          </a:prstGeom>
          <a:noFill/>
        </p:spPr>
        <p:txBody>
          <a:bodyPr wrap="square" rtlCol="0">
            <a:spAutoFit/>
          </a:bodyPr>
          <a:lstStyle/>
          <a:p>
            <a:pPr marL="457200" indent="-4572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The topic sentence should aim at persuading the reader of the writer’s point of view.</a:t>
            </a:r>
          </a:p>
        </p:txBody>
      </p:sp>
      <p:sp>
        <p:nvSpPr>
          <p:cNvPr id="7" name="TextBox 6">
            <a:extLst>
              <a:ext uri="{FF2B5EF4-FFF2-40B4-BE49-F238E27FC236}">
                <a16:creationId xmlns:a16="http://schemas.microsoft.com/office/drawing/2014/main" xmlns="" id="{E2AB140B-9B07-EA33-D143-7D0EF7797B62}"/>
              </a:ext>
            </a:extLst>
          </p:cNvPr>
          <p:cNvSpPr txBox="1"/>
          <p:nvPr/>
        </p:nvSpPr>
        <p:spPr>
          <a:xfrm>
            <a:off x="550644" y="1127643"/>
            <a:ext cx="10419718" cy="461665"/>
          </a:xfrm>
          <a:prstGeom prst="rect">
            <a:avLst/>
          </a:prstGeom>
          <a:noFill/>
        </p:spPr>
        <p:txBody>
          <a:bodyPr wrap="square" rtlCol="0">
            <a:spAutoFit/>
          </a:bodyPr>
          <a:lstStyle/>
          <a:p>
            <a:pPr marL="457200" indent="-4572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It should have a clear point of view, which is the writer’s opinion.</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640317" y="1883273"/>
            <a:ext cx="9750590" cy="830997"/>
          </a:xfrm>
          <a:prstGeom prst="rect">
            <a:avLst/>
          </a:prstGeom>
          <a:noFill/>
        </p:spPr>
        <p:txBody>
          <a:bodyPr wrap="square" rtlCol="0">
            <a:spAutoFit/>
          </a:bodyPr>
          <a:lstStyle/>
          <a:p>
            <a:pPr marL="457200" indent="-4572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A statement of fact is not an effective topic sentence because there is nothing more that can be said about it</a:t>
            </a:r>
          </a:p>
        </p:txBody>
      </p:sp>
      <p:sp>
        <p:nvSpPr>
          <p:cNvPr id="10" name="TextBox 9">
            <a:extLst>
              <a:ext uri="{FF2B5EF4-FFF2-40B4-BE49-F238E27FC236}">
                <a16:creationId xmlns:a16="http://schemas.microsoft.com/office/drawing/2014/main" xmlns="" id="{40C82A25-0329-B7BE-E579-F1FAAD1B8E29}"/>
              </a:ext>
            </a:extLst>
          </p:cNvPr>
          <p:cNvSpPr txBox="1"/>
          <p:nvPr/>
        </p:nvSpPr>
        <p:spPr>
          <a:xfrm>
            <a:off x="2055489" y="4288605"/>
            <a:ext cx="6298801" cy="461665"/>
          </a:xfrm>
          <a:prstGeom prst="rect">
            <a:avLst/>
          </a:prstGeom>
          <a:noFill/>
        </p:spPr>
        <p:txBody>
          <a:bodyPr wrap="square" rtlCol="0">
            <a:spAutoFit/>
          </a:bodyPr>
          <a:lstStyle/>
          <a:p>
            <a:pPr algn="just"/>
            <a:r>
              <a:rPr lang="en-US" sz="2400" b="1" dirty="0">
                <a:solidFill>
                  <a:srgbClr val="002060"/>
                </a:solidFill>
                <a:latin typeface="Times New Roman" panose="02020603050405020304" pitchFamily="18" charset="0"/>
                <a:cs typeface="Times New Roman" panose="02020603050405020304" pitchFamily="18" charset="0"/>
              </a:rPr>
              <a:t>International Women’s Day is on March 8</a:t>
            </a:r>
            <a:r>
              <a:rPr lang="en-US" sz="2400" b="1" baseline="30000" dirty="0">
                <a:solidFill>
                  <a:srgbClr val="002060"/>
                </a:solidFill>
                <a:latin typeface="Times New Roman" panose="02020603050405020304" pitchFamily="18" charset="0"/>
                <a:cs typeface="Times New Roman" panose="02020603050405020304" pitchFamily="18" charset="0"/>
              </a:rPr>
              <a:t>th</a:t>
            </a:r>
            <a:r>
              <a:rPr lang="en-US" sz="2400" b="1" dirty="0">
                <a:solidFill>
                  <a:srgbClr val="002060"/>
                </a:solidFill>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xmlns="" id="{40C82A25-0329-B7BE-E579-F1FAAD1B8E29}"/>
              </a:ext>
            </a:extLst>
          </p:cNvPr>
          <p:cNvSpPr txBox="1"/>
          <p:nvPr/>
        </p:nvSpPr>
        <p:spPr>
          <a:xfrm>
            <a:off x="2055489" y="5154406"/>
            <a:ext cx="9730621" cy="461665"/>
          </a:xfrm>
          <a:prstGeom prst="rect">
            <a:avLst/>
          </a:prstGeom>
          <a:noFill/>
        </p:spPr>
        <p:txBody>
          <a:bodyPr wrap="square" rtlCol="0">
            <a:spAutoFit/>
          </a:bodyPr>
          <a:lstStyle/>
          <a:p>
            <a:pPr algn="just"/>
            <a:r>
              <a:rPr lang="en-US" sz="2400" b="1" dirty="0">
                <a:solidFill>
                  <a:srgbClr val="002060"/>
                </a:solidFill>
                <a:latin typeface="Times New Roman" panose="02020603050405020304" pitchFamily="18" charset="0"/>
                <a:cs typeface="Times New Roman" panose="02020603050405020304" pitchFamily="18" charset="0"/>
              </a:rPr>
              <a:t>International Women’s Day is important for many reasons.</a:t>
            </a:r>
          </a:p>
        </p:txBody>
      </p:sp>
      <p:sp>
        <p:nvSpPr>
          <p:cNvPr id="13" name="TextBox 12">
            <a:extLst>
              <a:ext uri="{FF2B5EF4-FFF2-40B4-BE49-F238E27FC236}">
                <a16:creationId xmlns:a16="http://schemas.microsoft.com/office/drawing/2014/main" xmlns="" id="{40C82A25-0329-B7BE-E579-F1FAAD1B8E29}"/>
              </a:ext>
            </a:extLst>
          </p:cNvPr>
          <p:cNvSpPr txBox="1"/>
          <p:nvPr/>
        </p:nvSpPr>
        <p:spPr>
          <a:xfrm>
            <a:off x="8707702" y="4512090"/>
            <a:ext cx="1541892" cy="461665"/>
          </a:xfrm>
          <a:prstGeom prst="rect">
            <a:avLst/>
          </a:prstGeom>
          <a:noFill/>
        </p:spPr>
        <p:txBody>
          <a:bodyPr wrap="square" rtlCol="0">
            <a:spAutoFit/>
          </a:bodyPr>
          <a:lstStyle/>
          <a:p>
            <a:pPr algn="just"/>
            <a:r>
              <a:rPr lang="en-US" sz="2400" b="1" dirty="0">
                <a:solidFill>
                  <a:schemeClr val="accent1"/>
                </a:solidFill>
                <a:latin typeface="Times New Roman" panose="02020603050405020304" pitchFamily="18" charset="0"/>
                <a:cs typeface="Times New Roman" panose="02020603050405020304" pitchFamily="18" charset="0"/>
              </a:rPr>
              <a:t>( Fact )</a:t>
            </a:r>
          </a:p>
        </p:txBody>
      </p:sp>
      <p:sp>
        <p:nvSpPr>
          <p:cNvPr id="14" name="TextBox 13">
            <a:extLst>
              <a:ext uri="{FF2B5EF4-FFF2-40B4-BE49-F238E27FC236}">
                <a16:creationId xmlns:a16="http://schemas.microsoft.com/office/drawing/2014/main" xmlns="" id="{40C82A25-0329-B7BE-E579-F1FAAD1B8E29}"/>
              </a:ext>
            </a:extLst>
          </p:cNvPr>
          <p:cNvSpPr txBox="1"/>
          <p:nvPr/>
        </p:nvSpPr>
        <p:spPr>
          <a:xfrm>
            <a:off x="8801911" y="5709236"/>
            <a:ext cx="2054510" cy="461665"/>
          </a:xfrm>
          <a:prstGeom prst="rect">
            <a:avLst/>
          </a:prstGeom>
          <a:noFill/>
        </p:spPr>
        <p:txBody>
          <a:bodyPr wrap="square" rtlCol="0">
            <a:spAutoFit/>
          </a:bodyPr>
          <a:lstStyle/>
          <a:p>
            <a:pPr algn="just"/>
            <a:r>
              <a:rPr lang="en-US" sz="2400" b="1" dirty="0">
                <a:solidFill>
                  <a:schemeClr val="accent1"/>
                </a:solidFill>
                <a:latin typeface="Times New Roman" panose="02020603050405020304" pitchFamily="18" charset="0"/>
                <a:cs typeface="Times New Roman" panose="02020603050405020304" pitchFamily="18" charset="0"/>
              </a:rPr>
              <a:t>( Opinion )</a:t>
            </a:r>
          </a:p>
        </p:txBody>
      </p:sp>
      <p:sp>
        <p:nvSpPr>
          <p:cNvPr id="15" name="TextBox 14">
            <a:extLst>
              <a:ext uri="{FF2B5EF4-FFF2-40B4-BE49-F238E27FC236}">
                <a16:creationId xmlns:a16="http://schemas.microsoft.com/office/drawing/2014/main" xmlns="" id="{59B01A50-FAAD-7FC4-F2CD-020117BA908E}"/>
              </a:ext>
            </a:extLst>
          </p:cNvPr>
          <p:cNvSpPr txBox="1"/>
          <p:nvPr/>
        </p:nvSpPr>
        <p:spPr>
          <a:xfrm>
            <a:off x="885208" y="2999560"/>
            <a:ext cx="9750590" cy="830997"/>
          </a:xfrm>
          <a:prstGeom prst="rect">
            <a:avLst/>
          </a:prstGeom>
          <a:noFill/>
        </p:spPr>
        <p:txBody>
          <a:bodyPr wrap="square" rtlCol="0">
            <a:spAutoFit/>
          </a:bodyPr>
          <a:lstStyle/>
          <a:p>
            <a:pPr algn="just"/>
            <a:r>
              <a:rPr lang="en-US" sz="2400" b="1" dirty="0">
                <a:solidFill>
                  <a:schemeClr val="accent1"/>
                </a:solidFill>
                <a:latin typeface="Times New Roman" panose="02020603050405020304" pitchFamily="18" charset="0"/>
                <a:cs typeface="Times New Roman" panose="02020603050405020304" pitchFamily="18" charset="0"/>
              </a:rPr>
              <a:t>Look at these two sentences: Which one of them can be a good topic sentence and why?</a:t>
            </a:r>
          </a:p>
        </p:txBody>
      </p:sp>
    </p:spTree>
    <p:extLst>
      <p:ext uri="{BB962C8B-B14F-4D97-AF65-F5344CB8AC3E}">
        <p14:creationId xmlns:p14="http://schemas.microsoft.com/office/powerpoint/2010/main" val="373703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550644" y="184898"/>
            <a:ext cx="9840263" cy="461665"/>
          </a:xfrm>
          <a:prstGeom prst="rect">
            <a:avLst/>
          </a:prstGeom>
          <a:noFill/>
        </p:spPr>
        <p:txBody>
          <a:bodyPr wrap="square" rtlCol="0">
            <a:spAutoFit/>
          </a:bodyPr>
          <a:lstStyle/>
          <a:p>
            <a:pPr algn="just"/>
            <a:r>
              <a:rPr lang="en-US" sz="2400" b="1" dirty="0">
                <a:solidFill>
                  <a:srgbClr val="002060"/>
                </a:solidFill>
                <a:latin typeface="Times New Roman" panose="02020603050405020304" pitchFamily="18" charset="0"/>
                <a:cs typeface="Times New Roman" panose="02020603050405020304" pitchFamily="18" charset="0"/>
              </a:rPr>
              <a:t>Task (  1  ) </a:t>
            </a:r>
          </a:p>
        </p:txBody>
      </p:sp>
      <p:sp>
        <p:nvSpPr>
          <p:cNvPr id="7" name="TextBox 6">
            <a:extLst>
              <a:ext uri="{FF2B5EF4-FFF2-40B4-BE49-F238E27FC236}">
                <a16:creationId xmlns:a16="http://schemas.microsoft.com/office/drawing/2014/main" xmlns="" id="{E2AB140B-9B07-EA33-D143-7D0EF7797B62}"/>
              </a:ext>
            </a:extLst>
          </p:cNvPr>
          <p:cNvSpPr txBox="1"/>
          <p:nvPr/>
        </p:nvSpPr>
        <p:spPr>
          <a:xfrm>
            <a:off x="550644" y="1038004"/>
            <a:ext cx="10330045" cy="830997"/>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Read the following sentences to identify the topic and the controlling ideas, and decide if it is a good topic sentence and why?</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1937102" y="2209531"/>
            <a:ext cx="9750590" cy="46166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Going to a big holiday party is like a punishment to me. </a:t>
            </a:r>
          </a:p>
        </p:txBody>
      </p:sp>
      <p:sp>
        <p:nvSpPr>
          <p:cNvPr id="10" name="TextBox 9">
            <a:extLst>
              <a:ext uri="{FF2B5EF4-FFF2-40B4-BE49-F238E27FC236}">
                <a16:creationId xmlns:a16="http://schemas.microsoft.com/office/drawing/2014/main" xmlns="" id="{40C82A25-0329-B7BE-E579-F1FAAD1B8E29}"/>
              </a:ext>
            </a:extLst>
          </p:cNvPr>
          <p:cNvSpPr txBox="1"/>
          <p:nvPr/>
        </p:nvSpPr>
        <p:spPr>
          <a:xfrm>
            <a:off x="1937102" y="3662802"/>
            <a:ext cx="9310018" cy="46166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There are many reasons to stay at home on holidays.</a:t>
            </a:r>
          </a:p>
        </p:txBody>
      </p:sp>
      <p:sp>
        <p:nvSpPr>
          <p:cNvPr id="15" name="TextBox 14">
            <a:extLst>
              <a:ext uri="{FF2B5EF4-FFF2-40B4-BE49-F238E27FC236}">
                <a16:creationId xmlns:a16="http://schemas.microsoft.com/office/drawing/2014/main" xmlns="" id="{59B01A50-FAAD-7FC4-F2CD-020117BA908E}"/>
              </a:ext>
            </a:extLst>
          </p:cNvPr>
          <p:cNvSpPr txBox="1"/>
          <p:nvPr/>
        </p:nvSpPr>
        <p:spPr>
          <a:xfrm>
            <a:off x="1937102" y="3006710"/>
            <a:ext cx="6708134" cy="46166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Independence Day is a holiday in any country.</a:t>
            </a:r>
          </a:p>
        </p:txBody>
      </p:sp>
      <p:sp>
        <p:nvSpPr>
          <p:cNvPr id="2" name="TextBox 1">
            <a:extLst>
              <a:ext uri="{FF2B5EF4-FFF2-40B4-BE49-F238E27FC236}">
                <a16:creationId xmlns:a16="http://schemas.microsoft.com/office/drawing/2014/main" xmlns="" id="{87050D87-9D48-8595-96DA-9841958E1E39}"/>
              </a:ext>
            </a:extLst>
          </p:cNvPr>
          <p:cNvSpPr txBox="1"/>
          <p:nvPr/>
        </p:nvSpPr>
        <p:spPr>
          <a:xfrm>
            <a:off x="1988603" y="4307155"/>
            <a:ext cx="9310018" cy="46166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It’s important to honor your mother on Mother’s Day.</a:t>
            </a:r>
          </a:p>
        </p:txBody>
      </p:sp>
      <p:sp>
        <p:nvSpPr>
          <p:cNvPr id="3" name="TextBox 2">
            <a:extLst>
              <a:ext uri="{FF2B5EF4-FFF2-40B4-BE49-F238E27FC236}">
                <a16:creationId xmlns:a16="http://schemas.microsoft.com/office/drawing/2014/main" xmlns="" id="{254F863A-4D78-94CE-469C-4BE6C3FBF706}"/>
              </a:ext>
            </a:extLst>
          </p:cNvPr>
          <p:cNvSpPr txBox="1"/>
          <p:nvPr/>
        </p:nvSpPr>
        <p:spPr>
          <a:xfrm>
            <a:off x="1988603" y="4858114"/>
            <a:ext cx="9310018" cy="46166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solidFill>
                  <a:srgbClr val="002060"/>
                </a:solidFill>
                <a:latin typeface="Times New Roman" panose="02020603050405020304" pitchFamily="18" charset="0"/>
                <a:cs typeface="Times New Roman" panose="02020603050405020304" pitchFamily="18" charset="0"/>
              </a:rPr>
              <a:t>Rain can ruin a picnic.</a:t>
            </a:r>
          </a:p>
        </p:txBody>
      </p:sp>
    </p:spTree>
    <p:extLst>
      <p:ext uri="{BB962C8B-B14F-4D97-AF65-F5344CB8AC3E}">
        <p14:creationId xmlns:p14="http://schemas.microsoft.com/office/powerpoint/2010/main" val="337180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5"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9A5E64-1613-46BF-9D45-BB241DF05225}"/>
              </a:ext>
            </a:extLst>
          </p:cNvPr>
          <p:cNvSpPr>
            <a:spLocks noGrp="1"/>
          </p:cNvSpPr>
          <p:nvPr>
            <p:ph idx="1"/>
          </p:nvPr>
        </p:nvSpPr>
        <p:spPr>
          <a:xfrm>
            <a:off x="1346955" y="1432760"/>
            <a:ext cx="10680153" cy="4278493"/>
          </a:xfrm>
        </p:spPr>
        <p:txBody>
          <a:bodyPr>
            <a:normAutofit/>
          </a:bodyPr>
          <a:lstStyle/>
          <a:p>
            <a:r>
              <a:rPr lang="en-US" sz="2400" b="1" i="1" dirty="0">
                <a:solidFill>
                  <a:srgbClr val="002060"/>
                </a:solidFill>
                <a:latin typeface="Times New Roman" panose="02020603050405020304" pitchFamily="18" charset="0"/>
                <a:cs typeface="Times New Roman" panose="02020603050405020304" pitchFamily="18" charset="0"/>
              </a:rPr>
              <a:t>Holiday party   </a:t>
            </a:r>
            <a:r>
              <a:rPr lang="en-US" sz="3600" b="1" i="1" dirty="0">
                <a:solidFill>
                  <a:schemeClr val="tx1"/>
                </a:solidFill>
                <a:latin typeface="Times New Roman" panose="02020603050405020304" pitchFamily="18" charset="0"/>
                <a:cs typeface="Times New Roman" panose="02020603050405020304" pitchFamily="18" charset="0"/>
              </a:rPr>
              <a:t>(Topic)  </a:t>
            </a:r>
            <a:r>
              <a:rPr lang="en-US" sz="3600" b="1" i="1" dirty="0">
                <a:solidFill>
                  <a:srgbClr val="002060"/>
                </a:solidFill>
                <a:latin typeface="Times New Roman" panose="02020603050405020304" pitchFamily="18" charset="0"/>
                <a:cs typeface="Times New Roman" panose="02020603050405020304" pitchFamily="18" charset="0"/>
              </a:rPr>
              <a:t>/  </a:t>
            </a:r>
            <a:r>
              <a:rPr lang="en-US" sz="2400" b="1" i="1" dirty="0">
                <a:solidFill>
                  <a:srgbClr val="002060"/>
                </a:solidFill>
                <a:latin typeface="Times New Roman" panose="02020603050405020304" pitchFamily="18" charset="0"/>
                <a:cs typeface="Times New Roman" panose="02020603050405020304" pitchFamily="18" charset="0"/>
              </a:rPr>
              <a:t>A punishment to me    </a:t>
            </a:r>
            <a:r>
              <a:rPr lang="en-US" sz="3600" b="1" i="1" dirty="0">
                <a:solidFill>
                  <a:schemeClr val="tx1"/>
                </a:solidFill>
                <a:latin typeface="Times New Roman" panose="02020603050405020304" pitchFamily="18" charset="0"/>
                <a:cs typeface="Times New Roman" panose="02020603050405020304" pitchFamily="18" charset="0"/>
              </a:rPr>
              <a:t>(opinion)  </a:t>
            </a:r>
          </a:p>
          <a:p>
            <a:r>
              <a:rPr lang="en-US" sz="2400" b="1" i="1" dirty="0">
                <a:solidFill>
                  <a:srgbClr val="002060"/>
                </a:solidFill>
                <a:latin typeface="Times New Roman" panose="02020603050405020304" pitchFamily="18" charset="0"/>
                <a:cs typeface="Times New Roman" panose="02020603050405020304" pitchFamily="18" charset="0"/>
              </a:rPr>
              <a:t>Independence Day </a:t>
            </a:r>
            <a:r>
              <a:rPr lang="en-US" sz="3600" b="1" i="1" dirty="0">
                <a:solidFill>
                  <a:schemeClr val="tx1"/>
                </a:solidFill>
                <a:latin typeface="Times New Roman" panose="02020603050405020304" pitchFamily="18" charset="0"/>
                <a:cs typeface="Times New Roman" panose="02020603050405020304" pitchFamily="18" charset="0"/>
              </a:rPr>
              <a:t>(Topic) /</a:t>
            </a:r>
            <a:r>
              <a:rPr lang="en-US" sz="3600" b="1" dirty="0">
                <a:latin typeface="Times New Roman" panose="02020603050405020304" pitchFamily="18" charset="0"/>
                <a:cs typeface="Times New Roman" panose="02020603050405020304" pitchFamily="18" charset="0"/>
              </a:rPr>
              <a:t> </a:t>
            </a:r>
            <a:r>
              <a:rPr lang="en-US" sz="2400" b="1" i="1" dirty="0">
                <a:solidFill>
                  <a:srgbClr val="002060"/>
                </a:solidFill>
                <a:latin typeface="Times New Roman" panose="02020603050405020304" pitchFamily="18" charset="0"/>
                <a:cs typeface="Times New Roman" panose="02020603050405020304" pitchFamily="18" charset="0"/>
              </a:rPr>
              <a:t>A holiday in any country  </a:t>
            </a:r>
            <a:r>
              <a:rPr lang="en-US" sz="3600" b="1" i="1" dirty="0">
                <a:solidFill>
                  <a:schemeClr val="tx1"/>
                </a:solidFill>
                <a:latin typeface="Times New Roman" panose="02020603050405020304" pitchFamily="18" charset="0"/>
                <a:cs typeface="Times New Roman" panose="02020603050405020304" pitchFamily="18" charset="0"/>
              </a:rPr>
              <a:t>(fact)</a:t>
            </a:r>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lang="en-US" sz="2400" b="1" i="1" dirty="0">
                <a:solidFill>
                  <a:srgbClr val="002060"/>
                </a:solidFill>
                <a:latin typeface="Times New Roman" panose="02020603050405020304" pitchFamily="18" charset="0"/>
                <a:cs typeface="Times New Roman" panose="02020603050405020304" pitchFamily="18" charset="0"/>
              </a:rPr>
              <a:t>Staying at home on holidays </a:t>
            </a:r>
            <a:r>
              <a:rPr lang="en-US" sz="3600" b="1" i="1" dirty="0">
                <a:solidFill>
                  <a:schemeClr val="tx1"/>
                </a:solidFill>
                <a:latin typeface="Times New Roman" panose="02020603050405020304" pitchFamily="18" charset="0"/>
                <a:cs typeface="Times New Roman" panose="02020603050405020304" pitchFamily="18" charset="0"/>
              </a:rPr>
              <a:t>(Topic)</a:t>
            </a:r>
            <a:r>
              <a:rPr lang="en-US" sz="3600" b="1" i="1" dirty="0">
                <a:solidFill>
                  <a:srgbClr val="002060"/>
                </a:solidFill>
                <a:latin typeface="Times New Roman" panose="02020603050405020304" pitchFamily="18" charset="0"/>
                <a:cs typeface="Times New Roman" panose="02020603050405020304" pitchFamily="18" charset="0"/>
              </a:rPr>
              <a:t>/</a:t>
            </a:r>
            <a:r>
              <a:rPr lang="en-US" sz="2400" b="1" i="1" dirty="0">
                <a:solidFill>
                  <a:srgbClr val="002060"/>
                </a:solidFill>
                <a:latin typeface="Times New Roman" panose="02020603050405020304" pitchFamily="18" charset="0"/>
                <a:cs typeface="Times New Roman" panose="02020603050405020304" pitchFamily="18" charset="0"/>
              </a:rPr>
              <a:t>There are many reasons </a:t>
            </a:r>
            <a:r>
              <a:rPr lang="en-US" sz="3600" b="1" i="1" dirty="0">
                <a:solidFill>
                  <a:schemeClr val="tx1"/>
                </a:solidFill>
                <a:latin typeface="Times New Roman" panose="02020603050405020304" pitchFamily="18" charset="0"/>
                <a:cs typeface="Times New Roman" panose="02020603050405020304" pitchFamily="18" charset="0"/>
              </a:rPr>
              <a:t>(opinion)</a:t>
            </a:r>
            <a:endParaRPr lang="en-US" sz="3600" b="1" dirty="0">
              <a:solidFill>
                <a:srgbClr val="002060"/>
              </a:solidFill>
              <a:latin typeface="Times New Roman" panose="02020603050405020304" pitchFamily="18" charset="0"/>
              <a:cs typeface="Times New Roman" panose="02020603050405020304" pitchFamily="18" charset="0"/>
            </a:endParaRPr>
          </a:p>
          <a:p>
            <a:pPr>
              <a:buClr>
                <a:srgbClr val="A53010"/>
              </a:buClr>
              <a:defRPr/>
            </a:pPr>
            <a:r>
              <a:rPr lang="en-US" sz="2400" b="1" i="1" dirty="0">
                <a:solidFill>
                  <a:srgbClr val="002060"/>
                </a:solidFill>
                <a:latin typeface="Times New Roman" panose="02020603050405020304" pitchFamily="18" charset="0"/>
                <a:cs typeface="Times New Roman" panose="02020603050405020304" pitchFamily="18" charset="0"/>
              </a:rPr>
              <a:t>Honoring your mother</a:t>
            </a:r>
            <a:r>
              <a:rPr lang="en-US" sz="3600" b="1" dirty="0">
                <a:solidFill>
                  <a:srgbClr val="002060"/>
                </a:solidFill>
                <a:latin typeface="Times New Roman" panose="02020603050405020304" pitchFamily="18" charset="0"/>
                <a:cs typeface="Times New Roman" panose="02020603050405020304" pitchFamily="18" charset="0"/>
              </a:rPr>
              <a:t> </a:t>
            </a:r>
            <a:r>
              <a:rPr lang="en-US" sz="3600" b="1" i="1" dirty="0">
                <a:solidFill>
                  <a:schemeClr val="tx1"/>
                </a:solidFill>
                <a:latin typeface="Times New Roman" panose="02020603050405020304" pitchFamily="18" charset="0"/>
                <a:cs typeface="Times New Roman" panose="02020603050405020304" pitchFamily="18" charset="0"/>
              </a:rPr>
              <a:t>(Topic)  / </a:t>
            </a:r>
            <a:r>
              <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It’s important  </a:t>
            </a:r>
            <a:r>
              <a:rPr lang="en-US" sz="3600" b="1" i="1" dirty="0">
                <a:solidFill>
                  <a:schemeClr val="tx1"/>
                </a:solidFill>
                <a:latin typeface="Times New Roman" panose="02020603050405020304" pitchFamily="18" charset="0"/>
                <a:cs typeface="Times New Roman" panose="02020603050405020304" pitchFamily="18" charset="0"/>
              </a:rPr>
              <a:t>(opinion)</a:t>
            </a:r>
          </a:p>
          <a:p>
            <a:r>
              <a:rPr lang="en-US" sz="2400" b="1" i="1" dirty="0">
                <a:solidFill>
                  <a:srgbClr val="002060"/>
                </a:solidFill>
                <a:latin typeface="Times New Roman" panose="02020603050405020304" pitchFamily="18" charset="0"/>
                <a:cs typeface="Times New Roman" panose="02020603050405020304" pitchFamily="18" charset="0"/>
              </a:rPr>
              <a:t>Rain</a:t>
            </a:r>
            <a:r>
              <a:rPr lang="en-US" sz="3600" b="1" dirty="0">
                <a:solidFill>
                  <a:srgbClr val="002060"/>
                </a:solidFill>
                <a:latin typeface="Times New Roman" panose="02020603050405020304" pitchFamily="18" charset="0"/>
                <a:cs typeface="Times New Roman" panose="02020603050405020304" pitchFamily="18" charset="0"/>
              </a:rPr>
              <a:t> </a:t>
            </a:r>
            <a:r>
              <a:rPr lang="en-US" sz="3600" b="1" i="1" dirty="0">
                <a:solidFill>
                  <a:schemeClr val="tx1"/>
                </a:solidFill>
                <a:latin typeface="Times New Roman" panose="02020603050405020304" pitchFamily="18" charset="0"/>
                <a:cs typeface="Times New Roman" panose="02020603050405020304" pitchFamily="18" charset="0"/>
              </a:rPr>
              <a:t>(Topic)  / </a:t>
            </a:r>
            <a:r>
              <a:rPr lang="en-US" sz="2400" b="1" i="1" dirty="0">
                <a:solidFill>
                  <a:srgbClr val="002060"/>
                </a:solidFill>
                <a:latin typeface="Times New Roman" panose="02020603050405020304" pitchFamily="18" charset="0"/>
                <a:cs typeface="Times New Roman" panose="02020603050405020304" pitchFamily="18" charset="0"/>
              </a:rPr>
              <a:t>Ruin a picnic </a:t>
            </a:r>
            <a:r>
              <a:rPr lang="en-US" sz="3600" b="1" i="1" dirty="0">
                <a:solidFill>
                  <a:schemeClr val="tx1"/>
                </a:solidFill>
                <a:latin typeface="Times New Roman" panose="02020603050405020304" pitchFamily="18" charset="0"/>
                <a:cs typeface="Times New Roman" panose="02020603050405020304" pitchFamily="18" charset="0"/>
              </a:rPr>
              <a:t>(Opinion)</a:t>
            </a:r>
          </a:p>
          <a:p>
            <a:endParaRPr lang="en-US" sz="3600" b="1" dirty="0">
              <a:solidFill>
                <a:srgbClr val="002060"/>
              </a:solidFill>
              <a:latin typeface="Times New Roman" panose="02020603050405020304" pitchFamily="18" charset="0"/>
              <a:cs typeface="Times New Roman" panose="02020603050405020304" pitchFamily="18" charset="0"/>
            </a:endParaRPr>
          </a:p>
          <a:p>
            <a:endParaRPr lang="en-US" sz="3600" b="1" i="1" dirty="0">
              <a:solidFill>
                <a:srgbClr val="00206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7971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9185564" y="181985"/>
            <a:ext cx="2675361" cy="6497292"/>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3054926" y="1597730"/>
            <a:ext cx="3306388" cy="769441"/>
          </a:xfrm>
          <a:prstGeom prst="rect">
            <a:avLst/>
          </a:prstGeom>
          <a:noFill/>
        </p:spPr>
        <p:txBody>
          <a:bodyPr wrap="square" rtlCol="0">
            <a:spAutoFit/>
          </a:bodyPr>
          <a:lstStyle/>
          <a:p>
            <a:pPr algn="just"/>
            <a:r>
              <a:rPr lang="en-US" sz="4400" b="1" dirty="0">
                <a:latin typeface="Times New Roman" panose="02020603050405020304" pitchFamily="18" charset="0"/>
                <a:cs typeface="Times New Roman" panose="02020603050405020304" pitchFamily="18" charset="0"/>
              </a:rPr>
              <a:t>Task (  2   ) </a:t>
            </a:r>
          </a:p>
        </p:txBody>
      </p:sp>
      <p:sp>
        <p:nvSpPr>
          <p:cNvPr id="7" name="TextBox 6">
            <a:extLst>
              <a:ext uri="{FF2B5EF4-FFF2-40B4-BE49-F238E27FC236}">
                <a16:creationId xmlns:a16="http://schemas.microsoft.com/office/drawing/2014/main" xmlns="" id="{E2AB140B-9B07-EA33-D143-7D0EF7797B62}"/>
              </a:ext>
            </a:extLst>
          </p:cNvPr>
          <p:cNvSpPr txBox="1"/>
          <p:nvPr/>
        </p:nvSpPr>
        <p:spPr>
          <a:xfrm>
            <a:off x="1828726" y="2678898"/>
            <a:ext cx="7562578" cy="2123658"/>
          </a:xfrm>
          <a:prstGeom prst="rect">
            <a:avLst/>
          </a:prstGeom>
          <a:noFill/>
        </p:spPr>
        <p:txBody>
          <a:bodyPr wrap="square" rtlCol="0">
            <a:spAutoFit/>
          </a:bodyPr>
          <a:lstStyle/>
          <a:p>
            <a:r>
              <a:rPr lang="en-US" sz="4400" b="1" dirty="0">
                <a:latin typeface="Times New Roman" panose="02020603050405020304" pitchFamily="18" charset="0"/>
                <a:cs typeface="Times New Roman" panose="02020603050405020304" pitchFamily="18" charset="0"/>
              </a:rPr>
              <a:t>From our the intermediate English textbooks, formulate good topic sentences</a:t>
            </a:r>
            <a:r>
              <a:rPr lang="en-US" sz="2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3304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EE1779-81B9-BAB6-10E0-A86A617DC60C}"/>
              </a:ext>
            </a:extLst>
          </p:cNvPr>
          <p:cNvPicPr>
            <a:picLocks noChangeAspect="1"/>
          </p:cNvPicPr>
          <p:nvPr/>
        </p:nvPicPr>
        <p:blipFill>
          <a:blip r:embed="rId2"/>
          <a:stretch>
            <a:fillRect/>
          </a:stretch>
        </p:blipFill>
        <p:spPr>
          <a:xfrm>
            <a:off x="504825" y="1384300"/>
            <a:ext cx="4781550" cy="41910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xmlns="" id="{26FD0A1A-9844-2819-1206-4352414AB3F2}"/>
              </a:ext>
            </a:extLst>
          </p:cNvPr>
          <p:cNvPicPr>
            <a:picLocks noChangeAspect="1"/>
          </p:cNvPicPr>
          <p:nvPr/>
        </p:nvPicPr>
        <p:blipFill>
          <a:blip r:embed="rId3"/>
          <a:stretch>
            <a:fillRect/>
          </a:stretch>
        </p:blipFill>
        <p:spPr>
          <a:xfrm>
            <a:off x="731202" y="2149475"/>
            <a:ext cx="4181475" cy="45720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xmlns="" id="{7427B073-45D4-DE05-2F26-7357F2C4DACE}"/>
              </a:ext>
            </a:extLst>
          </p:cNvPr>
          <p:cNvPicPr>
            <a:picLocks noChangeAspect="1"/>
          </p:cNvPicPr>
          <p:nvPr/>
        </p:nvPicPr>
        <p:blipFill>
          <a:blip r:embed="rId4"/>
          <a:stretch>
            <a:fillRect/>
          </a:stretch>
        </p:blipFill>
        <p:spPr>
          <a:xfrm>
            <a:off x="516254" y="3117849"/>
            <a:ext cx="4943475" cy="409575"/>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xmlns="" id="{19FD92D7-A315-9276-9C36-C585451F9C83}"/>
              </a:ext>
            </a:extLst>
          </p:cNvPr>
          <p:cNvPicPr>
            <a:picLocks noChangeAspect="1"/>
          </p:cNvPicPr>
          <p:nvPr/>
        </p:nvPicPr>
        <p:blipFill>
          <a:blip r:embed="rId5"/>
          <a:stretch>
            <a:fillRect/>
          </a:stretch>
        </p:blipFill>
        <p:spPr>
          <a:xfrm>
            <a:off x="682942" y="4054473"/>
            <a:ext cx="3752850" cy="838200"/>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xmlns="" id="{40D94273-CE12-65D7-2C44-FE3A19A26E27}"/>
              </a:ext>
            </a:extLst>
          </p:cNvPr>
          <p:cNvPicPr>
            <a:picLocks noChangeAspect="1"/>
          </p:cNvPicPr>
          <p:nvPr/>
        </p:nvPicPr>
        <p:blipFill>
          <a:blip r:embed="rId6"/>
          <a:stretch>
            <a:fillRect/>
          </a:stretch>
        </p:blipFill>
        <p:spPr>
          <a:xfrm>
            <a:off x="5865812" y="2257422"/>
            <a:ext cx="3609975" cy="1285875"/>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xmlns="" id="{71C85FCF-7DD6-BB60-18DD-9A616C5D4FF0}"/>
              </a:ext>
            </a:extLst>
          </p:cNvPr>
          <p:cNvPicPr>
            <a:picLocks noChangeAspect="1"/>
          </p:cNvPicPr>
          <p:nvPr/>
        </p:nvPicPr>
        <p:blipFill>
          <a:blip r:embed="rId7"/>
          <a:stretch>
            <a:fillRect/>
          </a:stretch>
        </p:blipFill>
        <p:spPr>
          <a:xfrm>
            <a:off x="504825" y="5419723"/>
            <a:ext cx="6556375" cy="706758"/>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xmlns="" id="{87BD35C4-219B-2D00-B795-DC007AD2F6DF}"/>
              </a:ext>
            </a:extLst>
          </p:cNvPr>
          <p:cNvPicPr>
            <a:picLocks noChangeAspect="1"/>
          </p:cNvPicPr>
          <p:nvPr/>
        </p:nvPicPr>
        <p:blipFill>
          <a:blip r:embed="rId8"/>
          <a:stretch>
            <a:fillRect/>
          </a:stretch>
        </p:blipFill>
        <p:spPr>
          <a:xfrm>
            <a:off x="4448809" y="4016373"/>
            <a:ext cx="7807325" cy="600075"/>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xmlns="" id="{FFEA9607-AF6B-44DE-AF8D-30C655B5365B}"/>
              </a:ext>
            </a:extLst>
          </p:cNvPr>
          <p:cNvSpPr/>
          <p:nvPr/>
        </p:nvSpPr>
        <p:spPr>
          <a:xfrm>
            <a:off x="8100508" y="5047324"/>
            <a:ext cx="3022899" cy="896337"/>
          </a:xfrm>
          <a:prstGeom prst="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Kuwait is a wonderful country.</a:t>
            </a:r>
          </a:p>
          <a:p>
            <a:pPr algn="ctr"/>
            <a:endParaRPr lang="en-US" dirty="0"/>
          </a:p>
        </p:txBody>
      </p:sp>
      <p:sp>
        <p:nvSpPr>
          <p:cNvPr id="3" name="Rectangle 2">
            <a:extLst>
              <a:ext uri="{FF2B5EF4-FFF2-40B4-BE49-F238E27FC236}">
                <a16:creationId xmlns:a16="http://schemas.microsoft.com/office/drawing/2014/main" xmlns="" id="{ADA34D55-9AEC-659D-BA36-0362F7A55744}"/>
              </a:ext>
            </a:extLst>
          </p:cNvPr>
          <p:cNvSpPr/>
          <p:nvPr/>
        </p:nvSpPr>
        <p:spPr>
          <a:xfrm>
            <a:off x="7743526" y="676379"/>
            <a:ext cx="3022899" cy="896337"/>
          </a:xfrm>
          <a:prstGeom prst="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Kuwait lies on the Arabian Gulf.</a:t>
            </a:r>
          </a:p>
          <a:p>
            <a:pPr algn="ctr"/>
            <a:endParaRPr lang="en-US" dirty="0"/>
          </a:p>
        </p:txBody>
      </p:sp>
    </p:spTree>
    <p:extLst>
      <p:ext uri="{BB962C8B-B14F-4D97-AF65-F5344CB8AC3E}">
        <p14:creationId xmlns:p14="http://schemas.microsoft.com/office/powerpoint/2010/main" val="1802440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E0926-7A5B-E136-ABC2-B5CA56ACBF5E}"/>
              </a:ext>
            </a:extLst>
          </p:cNvPr>
          <p:cNvSpPr>
            <a:spLocks noGrp="1"/>
          </p:cNvSpPr>
          <p:nvPr>
            <p:ph type="title"/>
          </p:nvPr>
        </p:nvSpPr>
        <p:spPr>
          <a:xfrm>
            <a:off x="1364105" y="2300509"/>
            <a:ext cx="9129010" cy="1686875"/>
          </a:xfrm>
        </p:spPr>
        <p:txBody>
          <a:bodyPr>
            <a:normAutofit/>
          </a:bodyPr>
          <a:lstStyle/>
          <a:p>
            <a:pPr algn="ctr"/>
            <a:r>
              <a:rPr lang="en-US" sz="6600" dirty="0"/>
              <a:t>The Body Paragraph</a:t>
            </a:r>
          </a:p>
        </p:txBody>
      </p:sp>
    </p:spTree>
    <p:extLst>
      <p:ext uri="{BB962C8B-B14F-4D97-AF65-F5344CB8AC3E}">
        <p14:creationId xmlns:p14="http://schemas.microsoft.com/office/powerpoint/2010/main" val="249377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166477" y="945704"/>
            <a:ext cx="8008884"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It contains the supporting sentences that explain the topic sentence.</a:t>
            </a:r>
          </a:p>
        </p:txBody>
      </p:sp>
      <p:sp>
        <p:nvSpPr>
          <p:cNvPr id="7" name="TextBox 6">
            <a:extLst>
              <a:ext uri="{FF2B5EF4-FFF2-40B4-BE49-F238E27FC236}">
                <a16:creationId xmlns:a16="http://schemas.microsoft.com/office/drawing/2014/main" xmlns="" id="{E2AB140B-9B07-EA33-D143-7D0EF7797B62}"/>
              </a:ext>
            </a:extLst>
          </p:cNvPr>
          <p:cNvSpPr txBox="1"/>
          <p:nvPr/>
        </p:nvSpPr>
        <p:spPr>
          <a:xfrm>
            <a:off x="1514445" y="2287689"/>
            <a:ext cx="9221872" cy="553998"/>
          </a:xfrm>
          <a:prstGeom prst="rect">
            <a:avLst/>
          </a:prstGeom>
          <a:noFill/>
        </p:spPr>
        <p:txBody>
          <a:bodyPr wrap="square" rtlCol="0">
            <a:spAutoFit/>
          </a:bodyPr>
          <a:lstStyle/>
          <a:p>
            <a:r>
              <a:rPr lang="en-US" sz="3000" b="1" dirty="0">
                <a:latin typeface="Times New Roman" panose="02020603050405020304" pitchFamily="18" charset="0"/>
                <a:cs typeface="Times New Roman" panose="02020603050405020304" pitchFamily="18" charset="0"/>
              </a:rPr>
              <a:t>To do support the topic sentence, there are many ways:</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2452493" y="3232420"/>
            <a:ext cx="1687244"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Facts </a:t>
            </a:r>
          </a:p>
        </p:txBody>
      </p:sp>
      <p:sp>
        <p:nvSpPr>
          <p:cNvPr id="11" name="TextBox 10">
            <a:extLst>
              <a:ext uri="{FF2B5EF4-FFF2-40B4-BE49-F238E27FC236}">
                <a16:creationId xmlns:a16="http://schemas.microsoft.com/office/drawing/2014/main" xmlns="" id="{59B01A50-FAAD-7FC4-F2CD-020117BA908E}"/>
              </a:ext>
            </a:extLst>
          </p:cNvPr>
          <p:cNvSpPr txBox="1"/>
          <p:nvPr/>
        </p:nvSpPr>
        <p:spPr>
          <a:xfrm>
            <a:off x="2978965" y="4407983"/>
            <a:ext cx="3222329"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Examples</a:t>
            </a:r>
          </a:p>
        </p:txBody>
      </p:sp>
      <p:sp>
        <p:nvSpPr>
          <p:cNvPr id="12" name="TextBox 11">
            <a:extLst>
              <a:ext uri="{FF2B5EF4-FFF2-40B4-BE49-F238E27FC236}">
                <a16:creationId xmlns:a16="http://schemas.microsoft.com/office/drawing/2014/main" xmlns="" id="{59B01A50-FAAD-7FC4-F2CD-020117BA908E}"/>
              </a:ext>
            </a:extLst>
          </p:cNvPr>
          <p:cNvSpPr txBox="1"/>
          <p:nvPr/>
        </p:nvSpPr>
        <p:spPr>
          <a:xfrm>
            <a:off x="3581877" y="5321936"/>
            <a:ext cx="7583741"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Illustrations based on personal experience</a:t>
            </a:r>
          </a:p>
        </p:txBody>
      </p:sp>
    </p:spTree>
    <p:extLst>
      <p:ext uri="{BB962C8B-B14F-4D97-AF65-F5344CB8AC3E}">
        <p14:creationId xmlns:p14="http://schemas.microsoft.com/office/powerpoint/2010/main" val="20766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646385" y="419972"/>
            <a:ext cx="7849222"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Major &amp; Minor supporting sentences:</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044920" y="1601032"/>
            <a:ext cx="9503932"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In terms of organization, especially of expository paragraphs, there are two types of supporting sentences:</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2671634" y="3332173"/>
            <a:ext cx="1687244"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Major </a:t>
            </a:r>
          </a:p>
        </p:txBody>
      </p:sp>
      <p:sp>
        <p:nvSpPr>
          <p:cNvPr id="11" name="TextBox 10">
            <a:extLst>
              <a:ext uri="{FF2B5EF4-FFF2-40B4-BE49-F238E27FC236}">
                <a16:creationId xmlns:a16="http://schemas.microsoft.com/office/drawing/2014/main" xmlns="" id="{59B01A50-FAAD-7FC4-F2CD-020117BA908E}"/>
              </a:ext>
            </a:extLst>
          </p:cNvPr>
          <p:cNvSpPr txBox="1"/>
          <p:nvPr/>
        </p:nvSpPr>
        <p:spPr>
          <a:xfrm>
            <a:off x="4896195" y="4374732"/>
            <a:ext cx="1767602"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a:solidFill>
                  <a:srgbClr val="002060"/>
                </a:solidFill>
                <a:latin typeface="Times New Roman" panose="02020603050405020304" pitchFamily="18" charset="0"/>
                <a:cs typeface="Times New Roman" panose="02020603050405020304" pitchFamily="18" charset="0"/>
              </a:rPr>
              <a:t>Minor </a:t>
            </a:r>
          </a:p>
        </p:txBody>
      </p:sp>
    </p:spTree>
    <p:extLst>
      <p:ext uri="{BB962C8B-B14F-4D97-AF65-F5344CB8AC3E}">
        <p14:creationId xmlns:p14="http://schemas.microsoft.com/office/powerpoint/2010/main" val="357715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2C3DA7C-27E5-479D-B2EE-31B195591FD0}"/>
              </a:ext>
            </a:extLst>
          </p:cNvPr>
          <p:cNvSpPr>
            <a:spLocks noGrp="1"/>
          </p:cNvSpPr>
          <p:nvPr>
            <p:ph idx="1"/>
          </p:nvPr>
        </p:nvSpPr>
        <p:spPr>
          <a:xfrm>
            <a:off x="959370" y="1412823"/>
            <a:ext cx="11232630" cy="3339060"/>
          </a:xfrm>
        </p:spPr>
        <p:txBody>
          <a:bodyPr>
            <a:normAutofit/>
          </a:bodyPr>
          <a:lstStyle/>
          <a:p>
            <a:pPr marL="0" indent="0">
              <a:buNone/>
            </a:pPr>
            <a:r>
              <a:rPr lang="en-US" sz="3600" b="1" dirty="0">
                <a:solidFill>
                  <a:srgbClr val="002060"/>
                </a:solidFill>
                <a:latin typeface="Times New Roman" panose="02020603050405020304" pitchFamily="18" charset="0"/>
                <a:cs typeface="Times New Roman" panose="02020603050405020304" pitchFamily="18" charset="0"/>
              </a:rPr>
              <a:t>Golden Week in Japan is a celebration of four holidays. The first takes place on April 29</a:t>
            </a:r>
            <a:r>
              <a:rPr lang="en-US" sz="3600" b="1" baseline="30000" dirty="0">
                <a:solidFill>
                  <a:srgbClr val="002060"/>
                </a:solidFill>
                <a:latin typeface="Times New Roman" panose="02020603050405020304" pitchFamily="18" charset="0"/>
                <a:cs typeface="Times New Roman" panose="02020603050405020304" pitchFamily="18" charset="0"/>
              </a:rPr>
              <a:t>th</a:t>
            </a:r>
            <a:r>
              <a:rPr lang="en-US" sz="3600" b="1" dirty="0">
                <a:solidFill>
                  <a:srgbClr val="002060"/>
                </a:solidFill>
                <a:latin typeface="Times New Roman" panose="02020603050405020304" pitchFamily="18" charset="0"/>
                <a:cs typeface="Times New Roman" panose="02020603050405020304" pitchFamily="18" charset="0"/>
              </a:rPr>
              <a:t>, the birthday of the Emperor Showa , and commemorates the 64 years that he was in power. It is a time for the Japanese people to remember this important period in their history.</a:t>
            </a:r>
          </a:p>
          <a:p>
            <a:endParaRPr lang="en-US" sz="1600" b="1" dirty="0">
              <a:solidFill>
                <a:srgbClr val="002060"/>
              </a:solidFill>
              <a:latin typeface="Times New Roman" panose="02020603050405020304" pitchFamily="18" charset="0"/>
              <a:cs typeface="Times New Roman" panose="02020603050405020304" pitchFamily="18" charset="0"/>
            </a:endParaRPr>
          </a:p>
          <a:p>
            <a:endParaRPr lang="en-US" sz="1600" b="1" dirty="0">
              <a:solidFill>
                <a:srgbClr val="002060"/>
              </a:solidFill>
              <a:latin typeface="Times New Roman" panose="020206030504050203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097720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646385" y="419972"/>
            <a:ext cx="7849222" cy="584775"/>
          </a:xfrm>
          <a:prstGeom prst="rect">
            <a:avLst/>
          </a:prstGeom>
          <a:noFill/>
        </p:spPr>
        <p:txBody>
          <a:bodyPr wrap="square" rtlCol="0">
            <a:spAutoFit/>
          </a:bodyPr>
          <a:lstStyle/>
          <a:p>
            <a:r>
              <a:rPr lang="en-US" sz="3200" b="1" dirty="0">
                <a:solidFill>
                  <a:schemeClr val="accent1"/>
                </a:solidFill>
                <a:latin typeface="Times New Roman" panose="02020603050405020304" pitchFamily="18" charset="0"/>
                <a:cs typeface="Times New Roman" panose="02020603050405020304" pitchFamily="18" charset="0"/>
              </a:rPr>
              <a:t>Topic Sentence:</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389634" y="1141769"/>
            <a:ext cx="8780723" cy="523220"/>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Golden Week in Japan is a celebration of four holidays.  </a:t>
            </a:r>
          </a:p>
        </p:txBody>
      </p:sp>
      <p:sp>
        <p:nvSpPr>
          <p:cNvPr id="8" name="TextBox 7">
            <a:extLst>
              <a:ext uri="{FF2B5EF4-FFF2-40B4-BE49-F238E27FC236}">
                <a16:creationId xmlns:a16="http://schemas.microsoft.com/office/drawing/2014/main" xmlns="" id="{59B01A50-FAAD-7FC4-F2CD-020117BA908E}"/>
              </a:ext>
            </a:extLst>
          </p:cNvPr>
          <p:cNvSpPr txBox="1"/>
          <p:nvPr/>
        </p:nvSpPr>
        <p:spPr>
          <a:xfrm>
            <a:off x="950898" y="2019459"/>
            <a:ext cx="5009327" cy="523220"/>
          </a:xfrm>
          <a:prstGeom prst="rect">
            <a:avLst/>
          </a:prstGeom>
          <a:noFill/>
        </p:spPr>
        <p:txBody>
          <a:bodyPr wrap="square" rtlCol="0">
            <a:spAutoFit/>
          </a:bodyPr>
          <a:lstStyle/>
          <a:p>
            <a:pPr algn="just"/>
            <a:r>
              <a:rPr lang="en-US" sz="2800" b="1" dirty="0">
                <a:solidFill>
                  <a:schemeClr val="accent1"/>
                </a:solidFill>
                <a:latin typeface="Times New Roman" panose="02020603050405020304" pitchFamily="18" charset="0"/>
                <a:cs typeface="Times New Roman" panose="02020603050405020304" pitchFamily="18" charset="0"/>
              </a:rPr>
              <a:t>Major supporting sentence </a:t>
            </a:r>
          </a:p>
        </p:txBody>
      </p:sp>
      <p:sp>
        <p:nvSpPr>
          <p:cNvPr id="11" name="TextBox 10">
            <a:extLst>
              <a:ext uri="{FF2B5EF4-FFF2-40B4-BE49-F238E27FC236}">
                <a16:creationId xmlns:a16="http://schemas.microsoft.com/office/drawing/2014/main" xmlns="" id="{59B01A50-FAAD-7FC4-F2CD-020117BA908E}"/>
              </a:ext>
            </a:extLst>
          </p:cNvPr>
          <p:cNvSpPr txBox="1"/>
          <p:nvPr/>
        </p:nvSpPr>
        <p:spPr>
          <a:xfrm>
            <a:off x="1862049" y="4341481"/>
            <a:ext cx="4405747" cy="523220"/>
          </a:xfrm>
          <a:prstGeom prst="rect">
            <a:avLst/>
          </a:prstGeom>
          <a:noFill/>
        </p:spPr>
        <p:txBody>
          <a:bodyPr wrap="square" rtlCol="0">
            <a:spAutoFit/>
          </a:bodyPr>
          <a:lstStyle/>
          <a:p>
            <a:pPr algn="just"/>
            <a:r>
              <a:rPr lang="en-US" sz="2800" b="1" dirty="0">
                <a:solidFill>
                  <a:schemeClr val="accent1"/>
                </a:solidFill>
                <a:latin typeface="Times New Roman" panose="02020603050405020304" pitchFamily="18" charset="0"/>
                <a:cs typeface="Times New Roman" panose="02020603050405020304" pitchFamily="18" charset="0"/>
              </a:rPr>
              <a:t>Minor supporting sentence: </a:t>
            </a:r>
          </a:p>
        </p:txBody>
      </p:sp>
      <p:sp>
        <p:nvSpPr>
          <p:cNvPr id="7" name="TextBox 6">
            <a:extLst>
              <a:ext uri="{FF2B5EF4-FFF2-40B4-BE49-F238E27FC236}">
                <a16:creationId xmlns:a16="http://schemas.microsoft.com/office/drawing/2014/main" xmlns="" id="{59B01A50-FAAD-7FC4-F2CD-020117BA908E}"/>
              </a:ext>
            </a:extLst>
          </p:cNvPr>
          <p:cNvSpPr txBox="1"/>
          <p:nvPr/>
        </p:nvSpPr>
        <p:spPr>
          <a:xfrm>
            <a:off x="956668" y="2679701"/>
            <a:ext cx="9779650"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The first takes place on April 29</a:t>
            </a:r>
            <a:r>
              <a:rPr lang="en-US" sz="2800" b="1" baseline="30000" dirty="0">
                <a:solidFill>
                  <a:srgbClr val="002060"/>
                </a:solidFill>
                <a:latin typeface="Times New Roman" panose="02020603050405020304" pitchFamily="18" charset="0"/>
                <a:cs typeface="Times New Roman" panose="02020603050405020304" pitchFamily="18" charset="0"/>
              </a:rPr>
              <a:t>th</a:t>
            </a:r>
            <a:r>
              <a:rPr lang="en-US" sz="2800" b="1" dirty="0">
                <a:solidFill>
                  <a:srgbClr val="002060"/>
                </a:solidFill>
                <a:latin typeface="Times New Roman" panose="02020603050405020304" pitchFamily="18" charset="0"/>
                <a:cs typeface="Times New Roman" panose="02020603050405020304" pitchFamily="18" charset="0"/>
              </a:rPr>
              <a:t>, the birthday of the Emperor Showa , and commemorates the 64 years that he was in power. </a:t>
            </a:r>
          </a:p>
        </p:txBody>
      </p:sp>
      <p:sp>
        <p:nvSpPr>
          <p:cNvPr id="9" name="TextBox 8">
            <a:extLst>
              <a:ext uri="{FF2B5EF4-FFF2-40B4-BE49-F238E27FC236}">
                <a16:creationId xmlns:a16="http://schemas.microsoft.com/office/drawing/2014/main" xmlns="" id="{59B01A50-FAAD-7FC4-F2CD-020117BA908E}"/>
              </a:ext>
            </a:extLst>
          </p:cNvPr>
          <p:cNvSpPr txBox="1"/>
          <p:nvPr/>
        </p:nvSpPr>
        <p:spPr>
          <a:xfrm>
            <a:off x="1518971" y="5019614"/>
            <a:ext cx="9779650"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It is a time for the Japanese people to remember this important period in their history.</a:t>
            </a:r>
          </a:p>
        </p:txBody>
      </p:sp>
    </p:spTree>
    <p:extLst>
      <p:ext uri="{BB962C8B-B14F-4D97-AF65-F5344CB8AC3E}">
        <p14:creationId xmlns:p14="http://schemas.microsoft.com/office/powerpoint/2010/main" val="352681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1" grpId="0"/>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044DB1-8804-4BFF-9217-5F93F26DFFBE}"/>
              </a:ext>
            </a:extLst>
          </p:cNvPr>
          <p:cNvSpPr>
            <a:spLocks noGrp="1"/>
          </p:cNvSpPr>
          <p:nvPr>
            <p:ph type="title"/>
          </p:nvPr>
        </p:nvSpPr>
        <p:spPr>
          <a:xfrm>
            <a:off x="2248151" y="2788555"/>
            <a:ext cx="8911687" cy="988966"/>
          </a:xfrm>
        </p:spPr>
        <p:txBody>
          <a:bodyPr/>
          <a:lstStyle/>
          <a:p>
            <a:r>
              <a:rPr lang="en-US" b="1" i="1" dirty="0"/>
              <a:t>Examples from the intermediate books</a:t>
            </a:r>
          </a:p>
        </p:txBody>
      </p:sp>
    </p:spTree>
    <p:extLst>
      <p:ext uri="{BB962C8B-B14F-4D97-AF65-F5344CB8AC3E}">
        <p14:creationId xmlns:p14="http://schemas.microsoft.com/office/powerpoint/2010/main" val="332339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xmlns="" id="{8E94AEEC-924D-41C6-B8E2-FA761AE30138}"/>
              </a:ext>
            </a:extLst>
          </p:cNvPr>
          <p:cNvPicPr>
            <a:picLocks noGrp="1" noChangeAspect="1"/>
          </p:cNvPicPr>
          <p:nvPr>
            <p:ph idx="1"/>
          </p:nvPr>
        </p:nvPicPr>
        <p:blipFill>
          <a:blip r:embed="rId2"/>
          <a:stretch>
            <a:fillRect/>
          </a:stretch>
        </p:blipFill>
        <p:spPr>
          <a:xfrm>
            <a:off x="5445760" y="546100"/>
            <a:ext cx="5813425" cy="2156460"/>
          </a:xfrm>
        </p:spPr>
      </p:pic>
      <p:pic>
        <p:nvPicPr>
          <p:cNvPr id="6" name="Picture 5">
            <a:extLst>
              <a:ext uri="{FF2B5EF4-FFF2-40B4-BE49-F238E27FC236}">
                <a16:creationId xmlns:a16="http://schemas.microsoft.com/office/drawing/2014/main" xmlns="" id="{0CD4EB17-50F5-8BB9-EECD-6514E715045D}"/>
              </a:ext>
            </a:extLst>
          </p:cNvPr>
          <p:cNvPicPr>
            <a:picLocks noChangeAspect="1"/>
          </p:cNvPicPr>
          <p:nvPr/>
        </p:nvPicPr>
        <p:blipFill>
          <a:blip r:embed="rId3"/>
          <a:stretch>
            <a:fillRect/>
          </a:stretch>
        </p:blipFill>
        <p:spPr>
          <a:xfrm>
            <a:off x="509270" y="2222500"/>
            <a:ext cx="4305300" cy="1924050"/>
          </a:xfrm>
          <a:prstGeom prst="rect">
            <a:avLst/>
          </a:prstGeom>
        </p:spPr>
      </p:pic>
      <p:pic>
        <p:nvPicPr>
          <p:cNvPr id="8" name="Picture 7">
            <a:extLst>
              <a:ext uri="{FF2B5EF4-FFF2-40B4-BE49-F238E27FC236}">
                <a16:creationId xmlns:a16="http://schemas.microsoft.com/office/drawing/2014/main" xmlns="" id="{663AEC04-375D-2295-9589-90BB215181EA}"/>
              </a:ext>
            </a:extLst>
          </p:cNvPr>
          <p:cNvPicPr>
            <a:picLocks noChangeAspect="1"/>
          </p:cNvPicPr>
          <p:nvPr/>
        </p:nvPicPr>
        <p:blipFill>
          <a:blip r:embed="rId4"/>
          <a:stretch>
            <a:fillRect/>
          </a:stretch>
        </p:blipFill>
        <p:spPr>
          <a:xfrm>
            <a:off x="3088322" y="4492625"/>
            <a:ext cx="8067675" cy="1819275"/>
          </a:xfrm>
          <a:prstGeom prst="rect">
            <a:avLst/>
          </a:prstGeom>
        </p:spPr>
      </p:pic>
    </p:spTree>
    <p:extLst>
      <p:ext uri="{BB962C8B-B14F-4D97-AF65-F5344CB8AC3E}">
        <p14:creationId xmlns:p14="http://schemas.microsoft.com/office/powerpoint/2010/main" val="30846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7EBCFF-B17E-C1E3-452A-6E8B47AC1637}"/>
              </a:ext>
            </a:extLst>
          </p:cNvPr>
          <p:cNvSpPr>
            <a:spLocks noGrp="1"/>
          </p:cNvSpPr>
          <p:nvPr>
            <p:ph type="title"/>
          </p:nvPr>
        </p:nvSpPr>
        <p:spPr>
          <a:xfrm>
            <a:off x="1843417" y="1719215"/>
            <a:ext cx="8911687" cy="3419570"/>
          </a:xfrm>
        </p:spPr>
        <p:txBody>
          <a:bodyPr>
            <a:normAutofit/>
          </a:bodyPr>
          <a:lstStyle/>
          <a:p>
            <a:r>
              <a:rPr lang="en-US" dirty="0"/>
              <a:t>The Topic sentence (TS)</a:t>
            </a:r>
            <a:br>
              <a:rPr lang="en-US" dirty="0"/>
            </a:br>
            <a:r>
              <a:rPr lang="en-US" dirty="0"/>
              <a:t>………………………………………………</a:t>
            </a:r>
            <a:br>
              <a:rPr lang="en-US" dirty="0"/>
            </a:br>
            <a:r>
              <a:rPr lang="en-US" dirty="0"/>
              <a:t>The Major supporting sentence(SS)</a:t>
            </a:r>
            <a:br>
              <a:rPr lang="en-US" dirty="0"/>
            </a:br>
            <a:r>
              <a:rPr lang="en-US" dirty="0"/>
              <a:t>……………………………………………….</a:t>
            </a:r>
            <a:br>
              <a:rPr lang="en-US" dirty="0"/>
            </a:br>
            <a:r>
              <a:rPr lang="en-US" dirty="0"/>
              <a:t>The minor supporting Sentence(ss)</a:t>
            </a:r>
            <a:br>
              <a:rPr lang="en-US" dirty="0"/>
            </a:br>
            <a:r>
              <a:rPr lang="en-US" dirty="0"/>
              <a:t>………………………………………………..</a:t>
            </a:r>
          </a:p>
        </p:txBody>
      </p:sp>
    </p:spTree>
    <p:extLst>
      <p:ext uri="{BB962C8B-B14F-4D97-AF65-F5344CB8AC3E}">
        <p14:creationId xmlns:p14="http://schemas.microsoft.com/office/powerpoint/2010/main" val="115734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8D5FAA-3999-DCDB-1D54-9F897B4EDC21}"/>
              </a:ext>
            </a:extLst>
          </p:cNvPr>
          <p:cNvSpPr>
            <a:spLocks noGrp="1"/>
          </p:cNvSpPr>
          <p:nvPr>
            <p:ph type="title"/>
          </p:nvPr>
        </p:nvSpPr>
        <p:spPr>
          <a:xfrm rot="21212768">
            <a:off x="3325810" y="2788555"/>
            <a:ext cx="6919475" cy="1280890"/>
          </a:xfrm>
        </p:spPr>
        <p:txBody>
          <a:bodyPr/>
          <a:lstStyle/>
          <a:p>
            <a:r>
              <a:rPr lang="en-US" dirty="0"/>
              <a:t>The Concluding Sentence</a:t>
            </a:r>
          </a:p>
        </p:txBody>
      </p:sp>
    </p:spTree>
    <p:extLst>
      <p:ext uri="{BB962C8B-B14F-4D97-AF65-F5344CB8AC3E}">
        <p14:creationId xmlns:p14="http://schemas.microsoft.com/office/powerpoint/2010/main" val="4002503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1A61A3-42C4-EA43-93C7-A4C5FE10F76D}"/>
              </a:ext>
            </a:extLst>
          </p:cNvPr>
          <p:cNvSpPr txBox="1"/>
          <p:nvPr/>
        </p:nvSpPr>
        <p:spPr>
          <a:xfrm>
            <a:off x="646385" y="419972"/>
            <a:ext cx="7849222" cy="584775"/>
          </a:xfrm>
          <a:prstGeom prst="rect">
            <a:avLst/>
          </a:prstGeom>
          <a:noFill/>
        </p:spPr>
        <p:txBody>
          <a:bodyPr wrap="square" rtlCol="0">
            <a:spAutoFit/>
          </a:bodyPr>
          <a:lstStyle/>
          <a:p>
            <a:r>
              <a:rPr lang="en-US" sz="3200" b="1" dirty="0">
                <a:solidFill>
                  <a:schemeClr val="accent1"/>
                </a:solidFill>
                <a:latin typeface="Times New Roman" panose="02020603050405020304" pitchFamily="18" charset="0"/>
                <a:cs typeface="Times New Roman" panose="02020603050405020304" pitchFamily="18" charset="0"/>
              </a:rPr>
              <a:t>The concluding sentence </a:t>
            </a:r>
          </a:p>
        </p:txBody>
      </p:sp>
      <p:pic>
        <p:nvPicPr>
          <p:cNvPr id="5" name="Picture 4">
            <a:extLst>
              <a:ext uri="{FF2B5EF4-FFF2-40B4-BE49-F238E27FC236}">
                <a16:creationId xmlns:a16="http://schemas.microsoft.com/office/drawing/2014/main" xmlns="" id="{7082B78E-21E9-B80F-3E17-C08875DEF629}"/>
              </a:ext>
            </a:extLst>
          </p:cNvPr>
          <p:cNvPicPr>
            <a:picLocks noChangeAspect="1"/>
          </p:cNvPicPr>
          <p:nvPr/>
        </p:nvPicPr>
        <p:blipFill rotWithShape="1">
          <a:blip r:embed="rId2"/>
          <a:srcRect l="24872" r="19040"/>
          <a:stretch/>
        </p:blipFill>
        <p:spPr>
          <a:xfrm>
            <a:off x="10736317" y="202766"/>
            <a:ext cx="1124608" cy="4337703"/>
          </a:xfrm>
          <a:prstGeom prst="rect">
            <a:avLst/>
          </a:prstGeom>
        </p:spPr>
      </p:pic>
      <p:sp>
        <p:nvSpPr>
          <p:cNvPr id="6" name="TextBox 5">
            <a:extLst>
              <a:ext uri="{FF2B5EF4-FFF2-40B4-BE49-F238E27FC236}">
                <a16:creationId xmlns:a16="http://schemas.microsoft.com/office/drawing/2014/main" xmlns="" id="{4C8C478A-020C-B184-93CD-EB196C887A2E}"/>
              </a:ext>
            </a:extLst>
          </p:cNvPr>
          <p:cNvSpPr txBox="1"/>
          <p:nvPr/>
        </p:nvSpPr>
        <p:spPr>
          <a:xfrm>
            <a:off x="1389634" y="1141769"/>
            <a:ext cx="8780723"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Usually, a concluding sentence is a restatement of the topic sentence. </a:t>
            </a:r>
          </a:p>
        </p:txBody>
      </p:sp>
      <p:sp>
        <p:nvSpPr>
          <p:cNvPr id="7" name="TextBox 6">
            <a:extLst>
              <a:ext uri="{FF2B5EF4-FFF2-40B4-BE49-F238E27FC236}">
                <a16:creationId xmlns:a16="http://schemas.microsoft.com/office/drawing/2014/main" xmlns="" id="{59B01A50-FAAD-7FC4-F2CD-020117BA908E}"/>
              </a:ext>
            </a:extLst>
          </p:cNvPr>
          <p:cNvSpPr txBox="1"/>
          <p:nvPr/>
        </p:nvSpPr>
        <p:spPr>
          <a:xfrm>
            <a:off x="1439328" y="2680623"/>
            <a:ext cx="8731029" cy="954107"/>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It gives the same information as the topic sentence, but expressed in a different way.</a:t>
            </a:r>
          </a:p>
        </p:txBody>
      </p:sp>
      <p:sp>
        <p:nvSpPr>
          <p:cNvPr id="9" name="TextBox 8">
            <a:extLst>
              <a:ext uri="{FF2B5EF4-FFF2-40B4-BE49-F238E27FC236}">
                <a16:creationId xmlns:a16="http://schemas.microsoft.com/office/drawing/2014/main" xmlns="" id="{59B01A50-FAAD-7FC4-F2CD-020117BA908E}"/>
              </a:ext>
            </a:extLst>
          </p:cNvPr>
          <p:cNvSpPr txBox="1"/>
          <p:nvPr/>
        </p:nvSpPr>
        <p:spPr>
          <a:xfrm>
            <a:off x="1389634" y="3974829"/>
            <a:ext cx="9779650" cy="523220"/>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Concluding sentences usually start with a transition word.</a:t>
            </a:r>
          </a:p>
        </p:txBody>
      </p:sp>
      <p:sp>
        <p:nvSpPr>
          <p:cNvPr id="10" name="TextBox 9">
            <a:extLst>
              <a:ext uri="{FF2B5EF4-FFF2-40B4-BE49-F238E27FC236}">
                <a16:creationId xmlns:a16="http://schemas.microsoft.com/office/drawing/2014/main" xmlns="" id="{59B01A50-FAAD-7FC4-F2CD-020117BA908E}"/>
              </a:ext>
            </a:extLst>
          </p:cNvPr>
          <p:cNvSpPr txBox="1"/>
          <p:nvPr/>
        </p:nvSpPr>
        <p:spPr>
          <a:xfrm>
            <a:off x="1532339" y="5066340"/>
            <a:ext cx="9779650" cy="1384995"/>
          </a:xfrm>
          <a:prstGeom prst="rect">
            <a:avLst/>
          </a:prstGeom>
          <a:noFill/>
        </p:spPr>
        <p:txBody>
          <a:bodyPr wrap="square" rtlCol="0">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Less common way to conclude a paragraph is to write a sentence that summarizes the main points in the body of the paragraph.</a:t>
            </a:r>
          </a:p>
        </p:txBody>
      </p:sp>
    </p:spTree>
    <p:extLst>
      <p:ext uri="{BB962C8B-B14F-4D97-AF65-F5344CB8AC3E}">
        <p14:creationId xmlns:p14="http://schemas.microsoft.com/office/powerpoint/2010/main" val="424577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C145A8-4D42-9615-034C-95FC8C3F5B38}"/>
              </a:ext>
            </a:extLst>
          </p:cNvPr>
          <p:cNvSpPr>
            <a:spLocks noGrp="1"/>
          </p:cNvSpPr>
          <p:nvPr>
            <p:ph type="title"/>
          </p:nvPr>
        </p:nvSpPr>
        <p:spPr>
          <a:xfrm>
            <a:off x="1830675" y="2082301"/>
            <a:ext cx="8911687" cy="1280890"/>
          </a:xfrm>
        </p:spPr>
        <p:txBody>
          <a:bodyPr/>
          <a:lstStyle/>
          <a:p>
            <a:pPr algn="ctr"/>
            <a:r>
              <a:rPr lang="en-US" dirty="0">
                <a:solidFill>
                  <a:srgbClr val="FF0000"/>
                </a:solidFill>
              </a:rPr>
              <a:t>Paragraph Format</a:t>
            </a:r>
          </a:p>
        </p:txBody>
      </p:sp>
      <p:sp>
        <p:nvSpPr>
          <p:cNvPr id="3" name="Content Placeholder 2">
            <a:extLst>
              <a:ext uri="{FF2B5EF4-FFF2-40B4-BE49-F238E27FC236}">
                <a16:creationId xmlns:a16="http://schemas.microsoft.com/office/drawing/2014/main" xmlns="" id="{79250433-448C-3506-4A26-966584F44570}"/>
              </a:ext>
            </a:extLst>
          </p:cNvPr>
          <p:cNvSpPr>
            <a:spLocks noGrp="1"/>
          </p:cNvSpPr>
          <p:nvPr>
            <p:ph idx="1"/>
          </p:nvPr>
        </p:nvSpPr>
        <p:spPr>
          <a:xfrm>
            <a:off x="1830675" y="3494809"/>
            <a:ext cx="8915400" cy="3777622"/>
          </a:xfrm>
        </p:spPr>
        <p:txBody>
          <a:bodyPr>
            <a:normAutofit/>
          </a:bodyPr>
          <a:lstStyle/>
          <a:p>
            <a:r>
              <a:rPr lang="en-US" sz="3600" dirty="0"/>
              <a:t>What are the rules for paragraph format?</a:t>
            </a:r>
          </a:p>
        </p:txBody>
      </p:sp>
    </p:spTree>
    <p:extLst>
      <p:ext uri="{BB962C8B-B14F-4D97-AF65-F5344CB8AC3E}">
        <p14:creationId xmlns:p14="http://schemas.microsoft.com/office/powerpoint/2010/main" val="1215241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F412596-A7DE-D2CC-841C-93B3A0C5EE38}"/>
              </a:ext>
            </a:extLst>
          </p:cNvPr>
          <p:cNvPicPr>
            <a:picLocks noChangeAspect="1"/>
          </p:cNvPicPr>
          <p:nvPr/>
        </p:nvPicPr>
        <p:blipFill>
          <a:blip r:embed="rId2"/>
          <a:stretch>
            <a:fillRect/>
          </a:stretch>
        </p:blipFill>
        <p:spPr>
          <a:xfrm>
            <a:off x="1506683" y="1080655"/>
            <a:ext cx="9684326" cy="5517572"/>
          </a:xfrm>
          <a:prstGeom prst="rect">
            <a:avLst/>
          </a:prstGeom>
        </p:spPr>
      </p:pic>
    </p:spTree>
    <p:extLst>
      <p:ext uri="{BB962C8B-B14F-4D97-AF65-F5344CB8AC3E}">
        <p14:creationId xmlns:p14="http://schemas.microsoft.com/office/powerpoint/2010/main" val="1679823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C0590BD-3677-6F4D-F370-A3EA0213EC43}"/>
              </a:ext>
            </a:extLst>
          </p:cNvPr>
          <p:cNvSpPr txBox="1"/>
          <p:nvPr/>
        </p:nvSpPr>
        <p:spPr>
          <a:xfrm>
            <a:off x="2497282" y="306402"/>
            <a:ext cx="4578926" cy="523220"/>
          </a:xfrm>
          <a:prstGeom prst="rect">
            <a:avLst/>
          </a:prstGeom>
          <a:noFill/>
        </p:spPr>
        <p:txBody>
          <a:bodyPr wrap="square">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Paragraph Format</a:t>
            </a:r>
          </a:p>
        </p:txBody>
      </p:sp>
      <p:sp>
        <p:nvSpPr>
          <p:cNvPr id="5" name="TextBox 4">
            <a:extLst>
              <a:ext uri="{FF2B5EF4-FFF2-40B4-BE49-F238E27FC236}">
                <a16:creationId xmlns:a16="http://schemas.microsoft.com/office/drawing/2014/main" xmlns="" id="{3003A889-8340-3A04-AD3B-D61E999C8D52}"/>
              </a:ext>
            </a:extLst>
          </p:cNvPr>
          <p:cNvSpPr txBox="1"/>
          <p:nvPr/>
        </p:nvSpPr>
        <p:spPr>
          <a:xfrm>
            <a:off x="1776845" y="1010948"/>
            <a:ext cx="8894338"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1. Put your name and the date in the upper righthand corner.</a:t>
            </a:r>
            <a:endParaRPr lang="en-US" sz="2400" b="1" dirty="0"/>
          </a:p>
        </p:txBody>
      </p:sp>
      <p:sp>
        <p:nvSpPr>
          <p:cNvPr id="7" name="TextBox 6">
            <a:extLst>
              <a:ext uri="{FF2B5EF4-FFF2-40B4-BE49-F238E27FC236}">
                <a16:creationId xmlns:a16="http://schemas.microsoft.com/office/drawing/2014/main" xmlns="" id="{C42CA691-C410-508B-4081-B37725D3558E}"/>
              </a:ext>
            </a:extLst>
          </p:cNvPr>
          <p:cNvSpPr txBox="1"/>
          <p:nvPr/>
        </p:nvSpPr>
        <p:spPr>
          <a:xfrm>
            <a:off x="1693719" y="1653939"/>
            <a:ext cx="8111251"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2. Center your title on the next line.</a:t>
            </a:r>
            <a:endParaRPr lang="en-US" sz="2400" b="1" dirty="0"/>
          </a:p>
        </p:txBody>
      </p:sp>
      <p:sp>
        <p:nvSpPr>
          <p:cNvPr id="9" name="TextBox 8">
            <a:extLst>
              <a:ext uri="{FF2B5EF4-FFF2-40B4-BE49-F238E27FC236}">
                <a16:creationId xmlns:a16="http://schemas.microsoft.com/office/drawing/2014/main" xmlns="" id="{A2E6E015-6349-F67A-6186-4696408A7113}"/>
              </a:ext>
            </a:extLst>
          </p:cNvPr>
          <p:cNvSpPr txBox="1"/>
          <p:nvPr/>
        </p:nvSpPr>
        <p:spPr>
          <a:xfrm>
            <a:off x="1610591" y="2287978"/>
            <a:ext cx="9878362" cy="830997"/>
          </a:xfrm>
          <a:prstGeom prst="rect">
            <a:avLst/>
          </a:prstGeom>
          <a:noFill/>
        </p:spPr>
        <p:txBody>
          <a:bodyPr wrap="square">
            <a:spAutoFit/>
          </a:bodyPr>
          <a:lstStyle/>
          <a:p>
            <a:r>
              <a:rPr lang="en-US" sz="2400" b="1" dirty="0">
                <a:solidFill>
                  <a:srgbClr val="0C1115"/>
                </a:solidFill>
                <a:latin typeface="Calibri" panose="020F0502020204030204" pitchFamily="34" charset="0"/>
              </a:rPr>
              <a:t>3. Indent the first sentence by using the tab key or by going in five spaces to the right.</a:t>
            </a:r>
            <a:endParaRPr lang="en-US" sz="2400" b="1" dirty="0"/>
          </a:p>
        </p:txBody>
      </p:sp>
      <p:sp>
        <p:nvSpPr>
          <p:cNvPr id="11" name="TextBox 10">
            <a:extLst>
              <a:ext uri="{FF2B5EF4-FFF2-40B4-BE49-F238E27FC236}">
                <a16:creationId xmlns:a16="http://schemas.microsoft.com/office/drawing/2014/main" xmlns="" id="{E51A7885-9EE4-D144-4C74-76C2BF0FF281}"/>
              </a:ext>
            </a:extLst>
          </p:cNvPr>
          <p:cNvSpPr txBox="1"/>
          <p:nvPr/>
        </p:nvSpPr>
        <p:spPr>
          <a:xfrm>
            <a:off x="1693720" y="3153455"/>
            <a:ext cx="7346372" cy="461665"/>
          </a:xfrm>
          <a:prstGeom prst="rect">
            <a:avLst/>
          </a:prstGeom>
          <a:noFill/>
        </p:spPr>
        <p:txBody>
          <a:bodyPr wrap="square">
            <a:spAutoFit/>
          </a:bodyPr>
          <a:lstStyle/>
          <a:p>
            <a:r>
              <a:rPr lang="en-US" sz="2400" b="1" dirty="0">
                <a:solidFill>
                  <a:srgbClr val="0C1115"/>
                </a:solidFill>
                <a:latin typeface="Calibri" panose="020F0502020204030204" pitchFamily="34" charset="0"/>
              </a:rPr>
              <a:t>4. Start each sentence with a capital letter.</a:t>
            </a:r>
            <a:endParaRPr lang="en-US" sz="2400" b="1" dirty="0"/>
          </a:p>
        </p:txBody>
      </p:sp>
      <p:sp>
        <p:nvSpPr>
          <p:cNvPr id="13" name="TextBox 12">
            <a:extLst>
              <a:ext uri="{FF2B5EF4-FFF2-40B4-BE49-F238E27FC236}">
                <a16:creationId xmlns:a16="http://schemas.microsoft.com/office/drawing/2014/main" xmlns="" id="{4F1848FA-515E-951E-80AB-3BBA95D604FC}"/>
              </a:ext>
            </a:extLst>
          </p:cNvPr>
          <p:cNvSpPr txBox="1"/>
          <p:nvPr/>
        </p:nvSpPr>
        <p:spPr>
          <a:xfrm>
            <a:off x="1693719" y="3679071"/>
            <a:ext cx="10380518"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5. End each sentence with a period, a question mark, or an exclamation point.</a:t>
            </a:r>
            <a:endParaRPr lang="en-US" sz="2400" b="1" dirty="0"/>
          </a:p>
        </p:txBody>
      </p:sp>
      <p:sp>
        <p:nvSpPr>
          <p:cNvPr id="15" name="TextBox 14">
            <a:extLst>
              <a:ext uri="{FF2B5EF4-FFF2-40B4-BE49-F238E27FC236}">
                <a16:creationId xmlns:a16="http://schemas.microsoft.com/office/drawing/2014/main" xmlns="" id="{E6C0D5CB-B821-BC82-7775-D7C923DBAD4E}"/>
              </a:ext>
            </a:extLst>
          </p:cNvPr>
          <p:cNvSpPr txBox="1"/>
          <p:nvPr/>
        </p:nvSpPr>
        <p:spPr>
          <a:xfrm>
            <a:off x="1738512" y="4175216"/>
            <a:ext cx="8233485"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6. Begin each sentence where the previous sentence ends.</a:t>
            </a:r>
            <a:endParaRPr lang="en-US" sz="2400" b="1" dirty="0"/>
          </a:p>
        </p:txBody>
      </p:sp>
      <p:sp>
        <p:nvSpPr>
          <p:cNvPr id="2" name="TextBox 1">
            <a:extLst>
              <a:ext uri="{FF2B5EF4-FFF2-40B4-BE49-F238E27FC236}">
                <a16:creationId xmlns:a16="http://schemas.microsoft.com/office/drawing/2014/main" xmlns="" id="{1313C8DA-98C9-8CB5-19D5-7428E1464825}"/>
              </a:ext>
            </a:extLst>
          </p:cNvPr>
          <p:cNvSpPr txBox="1"/>
          <p:nvPr/>
        </p:nvSpPr>
        <p:spPr>
          <a:xfrm>
            <a:off x="1776845" y="4805255"/>
            <a:ext cx="9098459"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7. Write on every other line. This is called double-spacing.</a:t>
            </a:r>
            <a:endParaRPr lang="en-US" sz="2400" b="1" dirty="0"/>
          </a:p>
        </p:txBody>
      </p:sp>
      <p:sp>
        <p:nvSpPr>
          <p:cNvPr id="4" name="TextBox 3">
            <a:extLst>
              <a:ext uri="{FF2B5EF4-FFF2-40B4-BE49-F238E27FC236}">
                <a16:creationId xmlns:a16="http://schemas.microsoft.com/office/drawing/2014/main" xmlns="" id="{062DA682-2391-7604-912E-7F45170516D3}"/>
              </a:ext>
            </a:extLst>
          </p:cNvPr>
          <p:cNvSpPr txBox="1"/>
          <p:nvPr/>
        </p:nvSpPr>
        <p:spPr>
          <a:xfrm>
            <a:off x="1776846" y="5305668"/>
            <a:ext cx="9322156" cy="461665"/>
          </a:xfrm>
          <a:prstGeom prst="rect">
            <a:avLst/>
          </a:prstGeom>
          <a:noFill/>
        </p:spPr>
        <p:txBody>
          <a:bodyPr wrap="square">
            <a:spAutoFit/>
          </a:bodyPr>
          <a:lstStyle/>
          <a:p>
            <a:r>
              <a:rPr lang="en-US" sz="2400" b="1" dirty="0">
                <a:solidFill>
                  <a:srgbClr val="0C1115"/>
                </a:solidFill>
                <a:latin typeface="Calibri" panose="020F0502020204030204" pitchFamily="34" charset="0"/>
                <a:cs typeface="Calibri" panose="020F0502020204030204" pitchFamily="34" charset="0"/>
              </a:rPr>
              <a:t>8. Put margins of about one inch on each side of the paper.</a:t>
            </a:r>
            <a:endParaRPr lang="en-US" sz="2400" b="1" dirty="0"/>
          </a:p>
        </p:txBody>
      </p:sp>
    </p:spTree>
    <p:extLst>
      <p:ext uri="{BB962C8B-B14F-4D97-AF65-F5344CB8AC3E}">
        <p14:creationId xmlns:p14="http://schemas.microsoft.com/office/powerpoint/2010/main" val="206423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P spid="15" grpId="0"/>
      <p:bldP spid="2"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vert="horz" lIns="91440" tIns="45720" rIns="91440" bIns="45720" rtlCol="0" anchor="ctr"/>
          <a:lstStyle/>
          <a:p>
            <a:fld id="{D6D25464-B035-4815-AE55-0B249F8F864E}" type="slidenum">
              <a:rPr lang="en-US" sz="1200" b="1">
                <a:solidFill>
                  <a:srgbClr val="000000"/>
                </a:solidFill>
                <a:latin typeface="Arial" panose="020B0604020202020204" pitchFamily="34" charset="0"/>
                <a:cs typeface="Arial" panose="020B0604020202020204" pitchFamily="34" charset="0"/>
              </a:rPr>
              <a:pPr/>
              <a:t>34</a:t>
            </a:fld>
            <a:endParaRPr lang="en-US" sz="1200" b="1">
              <a:solidFill>
                <a:srgbClr val="000000"/>
              </a:solidFill>
              <a:latin typeface="Arial" panose="020B0604020202020204" pitchFamily="34" charset="0"/>
              <a:cs typeface="Arial" panose="020B0604020202020204" pitchFamily="34" charset="0"/>
            </a:endParaRPr>
          </a:p>
        </p:txBody>
      </p:sp>
      <p:sp>
        <p:nvSpPr>
          <p:cNvPr id="7" name="TextBox 6"/>
          <p:cNvSpPr txBox="1"/>
          <p:nvPr/>
        </p:nvSpPr>
        <p:spPr>
          <a:xfrm>
            <a:off x="1295400" y="3886200"/>
            <a:ext cx="9906000" cy="719504"/>
          </a:xfrm>
          <a:prstGeom prst="rect">
            <a:avLst/>
          </a:prstGeom>
        </p:spPr>
        <p:txBody>
          <a:bodyPr vert="horz" lIns="91440" tIns="45720" rIns="91440" bIns="45720" rtlCol="0" anchor="b">
            <a:noAutofit/>
          </a:bodyPr>
          <a:lstStyle>
            <a:lvl1pPr>
              <a:lnSpc>
                <a:spcPct val="90000"/>
              </a:lnSpc>
              <a:spcBef>
                <a:spcPct val="0"/>
              </a:spcBef>
              <a:buNone/>
              <a:defRPr sz="2800" b="1" u="sng" cap="none">
                <a:solidFill>
                  <a:srgbClr val="FF0000"/>
                </a:solidFill>
                <a:effectLst>
                  <a:outerShdw blurRad="38100" dist="38100" dir="2700000" algn="tl">
                    <a:srgbClr val="000000">
                      <a:alpha val="43137"/>
                    </a:srgbClr>
                  </a:outerShdw>
                </a:effectLst>
                <a:latin typeface="AucoinLight" panose="020D0602050304030204" pitchFamily="34" charset="0"/>
                <a:ea typeface="+mj-ea"/>
                <a:cs typeface="+mj-cs"/>
              </a:defRPr>
            </a:lvl1pPr>
          </a:lstStyle>
          <a:p>
            <a:pPr>
              <a:lnSpc>
                <a:spcPts val="1800"/>
              </a:lnSpc>
              <a:spcBef>
                <a:spcPts val="1800"/>
              </a:spcBef>
              <a:spcAft>
                <a:spcPts val="1800"/>
              </a:spcAft>
            </a:pPr>
            <a:r>
              <a:rPr lang="en-US" sz="3600" dirty="0">
                <a:effectLst/>
                <a:latin typeface="british_council"/>
                <a:ea typeface="Times New Roman"/>
                <a:cs typeface="Times New Roman"/>
              </a:rPr>
              <a:t>Task 3: </a:t>
            </a:r>
          </a:p>
          <a:p>
            <a:pPr>
              <a:lnSpc>
                <a:spcPts val="1800"/>
              </a:lnSpc>
              <a:spcBef>
                <a:spcPts val="1800"/>
              </a:spcBef>
              <a:spcAft>
                <a:spcPts val="1800"/>
              </a:spcAft>
            </a:pPr>
            <a:r>
              <a:rPr lang="en-US" sz="3600" dirty="0">
                <a:effectLst/>
                <a:latin typeface="british_council"/>
                <a:ea typeface="Times New Roman"/>
                <a:cs typeface="Times New Roman"/>
              </a:rPr>
              <a:t>Based on your experience, what are the </a:t>
            </a:r>
          </a:p>
          <a:p>
            <a:pPr>
              <a:lnSpc>
                <a:spcPts val="1800"/>
              </a:lnSpc>
              <a:spcBef>
                <a:spcPts val="1800"/>
              </a:spcBef>
              <a:spcAft>
                <a:spcPts val="1800"/>
              </a:spcAft>
            </a:pPr>
            <a:r>
              <a:rPr lang="en-US" sz="3600" dirty="0">
                <a:effectLst/>
                <a:latin typeface="british_council"/>
                <a:ea typeface="Times New Roman"/>
                <a:cs typeface="Times New Roman"/>
              </a:rPr>
              <a:t>steps you follow when teaching writing? </a:t>
            </a:r>
            <a:endParaRPr lang="en-US" sz="3200" dirty="0">
              <a:effectLst/>
              <a:latin typeface="Calibri"/>
              <a:ea typeface="Calibri"/>
              <a:cs typeface="Arial"/>
            </a:endParaRPr>
          </a:p>
        </p:txBody>
      </p:sp>
    </p:spTree>
    <p:extLst>
      <p:ext uri="{BB962C8B-B14F-4D97-AF65-F5344CB8AC3E}">
        <p14:creationId xmlns:p14="http://schemas.microsoft.com/office/powerpoint/2010/main" val="414601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3801" y="718371"/>
            <a:ext cx="9759953" cy="5511637"/>
          </a:xfrm>
          <a:prstGeom prst="rect">
            <a:avLst/>
          </a:prstGeom>
        </p:spPr>
        <p:txBody>
          <a:bodyPr wrap="square">
            <a:spAutoFit/>
          </a:bodyPr>
          <a:lstStyle/>
          <a:p>
            <a:pPr>
              <a:spcBef>
                <a:spcPts val="1200"/>
              </a:spcBef>
              <a:spcAft>
                <a:spcPts val="1200"/>
              </a:spcAft>
            </a:pPr>
            <a:r>
              <a:rPr lang="en-US" sz="2000" dirty="0">
                <a:solidFill>
                  <a:srgbClr val="4A4A4A"/>
                </a:solidFill>
                <a:latin typeface="Arial" panose="020B0604020202020204" pitchFamily="34" charset="0"/>
                <a:ea typeface="Times New Roman"/>
                <a:cs typeface="Arial" panose="020B0604020202020204" pitchFamily="34" charset="0"/>
              </a:rPr>
              <a:t>After collecting data from students, it’s very important to show them how to transfer the suggested ideas into a paragraph by giving them a sample such as:</a:t>
            </a:r>
          </a:p>
          <a:p>
            <a:pPr>
              <a:spcBef>
                <a:spcPts val="1200"/>
              </a:spcBef>
              <a:spcAft>
                <a:spcPts val="1200"/>
              </a:spcAft>
            </a:pPr>
            <a:r>
              <a:rPr lang="en-US" sz="2000" dirty="0">
                <a:solidFill>
                  <a:srgbClr val="4A4A4A"/>
                </a:solidFill>
                <a:latin typeface="Arial" panose="020B0604020202020204" pitchFamily="34" charset="0"/>
                <a:ea typeface="Times New Roman"/>
                <a:cs typeface="Arial" panose="020B0604020202020204" pitchFamily="34" charset="0"/>
              </a:rPr>
              <a:t> “Last night, I was so happy. I couldn’t imagine that I would meet my best friend after a long absence. We started talking about our memories at schools. Then, he invited me to his house where he showed me some pictures about our past time. After that, we decided to fix another date to spend more time together. Finally, I went back home so proud of our friendship.”</a:t>
            </a:r>
          </a:p>
          <a:p>
            <a:pPr>
              <a:spcBef>
                <a:spcPts val="1200"/>
              </a:spcBef>
              <a:spcAft>
                <a:spcPts val="1200"/>
              </a:spcAft>
            </a:pPr>
            <a:r>
              <a:rPr lang="en-US" sz="2000" dirty="0">
                <a:solidFill>
                  <a:srgbClr val="FF0000"/>
                </a:solidFill>
                <a:latin typeface="Arial" panose="020B0604020202020204" pitchFamily="34" charset="0"/>
                <a:ea typeface="Times New Roman"/>
                <a:cs typeface="Arial" panose="020B0604020202020204" pitchFamily="34" charset="0"/>
              </a:rPr>
              <a:t>*Students have to read the paragraph and put a line under the main idea and two lines under the supporting details.</a:t>
            </a:r>
          </a:p>
          <a:p>
            <a:pPr>
              <a:spcBef>
                <a:spcPts val="1200"/>
              </a:spcBef>
              <a:spcAft>
                <a:spcPts val="1200"/>
              </a:spcAft>
            </a:pPr>
            <a:r>
              <a:rPr lang="en-US" sz="2000" dirty="0">
                <a:solidFill>
                  <a:srgbClr val="FF0000"/>
                </a:solidFill>
                <a:latin typeface="Arial" panose="020B0604020202020204" pitchFamily="34" charset="0"/>
                <a:ea typeface="Times New Roman"/>
                <a:cs typeface="Arial" panose="020B0604020202020204" pitchFamily="34" charset="0"/>
              </a:rPr>
              <a:t>*They have to justify the use of the past tense and circle all the verbs in the paragraph.</a:t>
            </a:r>
          </a:p>
          <a:p>
            <a:pPr>
              <a:spcBef>
                <a:spcPts val="1200"/>
              </a:spcBef>
              <a:spcAft>
                <a:spcPts val="1200"/>
              </a:spcAft>
            </a:pPr>
            <a:r>
              <a:rPr lang="en-US" sz="2000" dirty="0">
                <a:solidFill>
                  <a:srgbClr val="FF0000"/>
                </a:solidFill>
                <a:latin typeface="Arial" panose="020B0604020202020204" pitchFamily="34" charset="0"/>
                <a:ea typeface="Times New Roman"/>
                <a:cs typeface="Arial" panose="020B0604020202020204" pitchFamily="34" charset="0"/>
              </a:rPr>
              <a:t>*They have to justify the utility of punctuation when writing a paragraph.</a:t>
            </a:r>
            <a:endParaRPr lang="en-US" sz="2000" dirty="0">
              <a:solidFill>
                <a:srgbClr val="4A4A4A"/>
              </a:solidFill>
              <a:latin typeface="CartoGothic"/>
              <a:ea typeface="Times New Roman"/>
              <a:cs typeface="Arial"/>
            </a:endParaRPr>
          </a:p>
          <a:p>
            <a:pPr>
              <a:lnSpc>
                <a:spcPct val="115000"/>
              </a:lnSpc>
              <a:spcBef>
                <a:spcPts val="1050"/>
              </a:spcBef>
              <a:spcAft>
                <a:spcPts val="1050"/>
              </a:spcAft>
            </a:pPr>
            <a:endParaRPr lang="en-US" sz="1200" dirty="0">
              <a:solidFill>
                <a:srgbClr val="465562"/>
              </a:solidFill>
              <a:latin typeface="Calibri"/>
              <a:ea typeface="Calibri"/>
              <a:cs typeface="Arial"/>
            </a:endParaRPr>
          </a:p>
        </p:txBody>
      </p:sp>
      <p:sp>
        <p:nvSpPr>
          <p:cNvPr id="6" name="Slide Number Placeholder 5"/>
          <p:cNvSpPr>
            <a:spLocks noGrp="1"/>
          </p:cNvSpPr>
          <p:nvPr>
            <p:ph type="sldNum" sz="quarter" idx="12"/>
          </p:nvPr>
        </p:nvSpPr>
        <p:spPr/>
        <p:txBody>
          <a:bodyPr vert="horz" lIns="91440" tIns="45720" rIns="91440" bIns="45720" rtlCol="0" anchor="ctr"/>
          <a:lstStyle/>
          <a:p>
            <a:fld id="{D6D25464-B035-4815-AE55-0B249F8F864E}" type="slidenum">
              <a:rPr lang="en-US" sz="1200" b="1">
                <a:solidFill>
                  <a:srgbClr val="000000"/>
                </a:solidFill>
                <a:latin typeface="Arial" panose="020B0604020202020204" pitchFamily="34" charset="0"/>
                <a:cs typeface="Arial" panose="020B0604020202020204" pitchFamily="34" charset="0"/>
              </a:rPr>
              <a:pPr/>
              <a:t>35</a:t>
            </a:fld>
            <a:endParaRPr lang="en-US" sz="1200" b="1">
              <a:solidFill>
                <a:srgbClr val="000000"/>
              </a:solidFill>
              <a:latin typeface="Arial" panose="020B0604020202020204" pitchFamily="34" charset="0"/>
              <a:cs typeface="Arial" panose="020B0604020202020204" pitchFamily="34" charset="0"/>
            </a:endParaRPr>
          </a:p>
        </p:txBody>
      </p:sp>
      <p:sp>
        <p:nvSpPr>
          <p:cNvPr id="7" name="TextBox 6"/>
          <p:cNvSpPr txBox="1"/>
          <p:nvPr/>
        </p:nvSpPr>
        <p:spPr>
          <a:xfrm>
            <a:off x="2209800" y="457200"/>
            <a:ext cx="8610600" cy="719504"/>
          </a:xfrm>
          <a:prstGeom prst="rect">
            <a:avLst/>
          </a:prstGeom>
        </p:spPr>
        <p:txBody>
          <a:bodyPr vert="horz" lIns="91440" tIns="45720" rIns="91440" bIns="45720" rtlCol="0" anchor="b">
            <a:noAutofit/>
          </a:bodyPr>
          <a:lstStyle>
            <a:lvl1pPr>
              <a:lnSpc>
                <a:spcPct val="90000"/>
              </a:lnSpc>
              <a:spcBef>
                <a:spcPct val="0"/>
              </a:spcBef>
              <a:buNone/>
              <a:defRPr sz="2800" b="1" u="sng" cap="none">
                <a:solidFill>
                  <a:srgbClr val="FF0000"/>
                </a:solidFill>
                <a:effectLst>
                  <a:outerShdw blurRad="38100" dist="38100" dir="2700000" algn="tl">
                    <a:srgbClr val="000000">
                      <a:alpha val="43137"/>
                    </a:srgbClr>
                  </a:outerShdw>
                </a:effectLst>
                <a:latin typeface="AucoinLight" panose="020D0602050304030204" pitchFamily="34" charset="0"/>
                <a:ea typeface="+mj-ea"/>
                <a:cs typeface="+mj-cs"/>
              </a:defRPr>
            </a:lvl1pPr>
          </a:lstStyle>
          <a:p>
            <a:pPr algn="ctr">
              <a:lnSpc>
                <a:spcPts val="1800"/>
              </a:lnSpc>
              <a:spcBef>
                <a:spcPts val="1800"/>
              </a:spcBef>
              <a:spcAft>
                <a:spcPts val="1800"/>
              </a:spcAft>
            </a:pPr>
            <a:endParaRPr lang="en-US" sz="3200" dirty="0">
              <a:effectLst/>
              <a:latin typeface="Calibri"/>
              <a:ea typeface="Calibri"/>
              <a:cs typeface="Arial"/>
            </a:endParaRPr>
          </a:p>
        </p:txBody>
      </p:sp>
      <p:sp>
        <p:nvSpPr>
          <p:cNvPr id="5" name="مستطيل 4"/>
          <p:cNvSpPr/>
          <p:nvPr/>
        </p:nvSpPr>
        <p:spPr>
          <a:xfrm>
            <a:off x="1981200" y="107343"/>
            <a:ext cx="4041491" cy="523220"/>
          </a:xfrm>
          <a:prstGeom prst="rect">
            <a:avLst/>
          </a:prstGeom>
        </p:spPr>
        <p:txBody>
          <a:bodyPr wrap="none">
            <a:spAutoFit/>
          </a:bodyPr>
          <a:lstStyle/>
          <a:p>
            <a:r>
              <a:rPr lang="en-US" sz="2800" cap="all" dirty="0">
                <a:solidFill>
                  <a:srgbClr val="EA068C"/>
                </a:solidFill>
                <a:latin typeface="Comic Sans MS"/>
                <a:ea typeface="Times New Roman"/>
                <a:cs typeface="Arial"/>
              </a:rPr>
              <a:t>Modeled Writing: </a:t>
            </a:r>
            <a:endParaRPr lang="ar-KW" dirty="0"/>
          </a:p>
        </p:txBody>
      </p:sp>
    </p:spTree>
    <p:extLst>
      <p:ext uri="{BB962C8B-B14F-4D97-AF65-F5344CB8AC3E}">
        <p14:creationId xmlns:p14="http://schemas.microsoft.com/office/powerpoint/2010/main" val="2970774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4994" y="1152907"/>
            <a:ext cx="9963320" cy="5715667"/>
          </a:xfrm>
          <a:prstGeom prst="rect">
            <a:avLst/>
          </a:prstGeom>
        </p:spPr>
        <p:txBody>
          <a:bodyPr wrap="square">
            <a:spAutoFit/>
          </a:bodyPr>
          <a:lstStyle/>
          <a:p>
            <a:pPr>
              <a:lnSpc>
                <a:spcPts val="1800"/>
              </a:lnSpc>
              <a:spcBef>
                <a:spcPts val="1800"/>
              </a:spcBef>
              <a:spcAft>
                <a:spcPts val="1800"/>
              </a:spcAft>
            </a:pPr>
            <a:r>
              <a:rPr lang="en-US" sz="2800" b="1" dirty="0">
                <a:latin typeface="british_council"/>
                <a:ea typeface="Times New Roman"/>
                <a:cs typeface="Times New Roman"/>
              </a:rPr>
              <a:t>Writing as a process involves:</a:t>
            </a:r>
          </a:p>
          <a:p>
            <a:pPr marL="342900" lvl="0" indent="-342900">
              <a:lnSpc>
                <a:spcPct val="150000"/>
              </a:lnSpc>
              <a:spcAft>
                <a:spcPts val="1000"/>
              </a:spcAft>
              <a:buSzPts val="1000"/>
              <a:buFont typeface="Symbol"/>
              <a:buChar char=""/>
              <a:tabLst>
                <a:tab pos="457200" algn="l"/>
              </a:tabLst>
            </a:pPr>
            <a:r>
              <a:rPr lang="en-US" sz="2400" dirty="0">
                <a:latin typeface="british_council"/>
                <a:ea typeface="Times New Roman"/>
                <a:cs typeface="Times New Roman"/>
              </a:rPr>
              <a:t>Thought-showering or ‘brainstorming’ notes, ideas, words and phrases about a topic.</a:t>
            </a:r>
            <a:endParaRPr lang="en-US" sz="2000"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en-US" sz="2400" dirty="0">
                <a:latin typeface="british_council"/>
                <a:ea typeface="Times New Roman"/>
                <a:cs typeface="Times New Roman"/>
              </a:rPr>
              <a:t>Categorising and ordering the ideas according to the task requirements.</a:t>
            </a:r>
            <a:endParaRPr lang="en-US" sz="2000"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en-US" sz="2400" dirty="0">
                <a:latin typeface="british_council"/>
                <a:ea typeface="Times New Roman"/>
                <a:cs typeface="Times New Roman"/>
              </a:rPr>
              <a:t>Writing a first draft.</a:t>
            </a:r>
            <a:endParaRPr lang="en-US" sz="2000"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en-US" sz="2400" dirty="0">
                <a:latin typeface="british_council"/>
                <a:ea typeface="Times New Roman"/>
                <a:cs typeface="Times New Roman"/>
              </a:rPr>
              <a:t>Revising the first draft by improving content and accuracy.</a:t>
            </a:r>
            <a:endParaRPr lang="en-US" sz="2000"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en-US" sz="2400" dirty="0">
                <a:latin typeface="british_council"/>
                <a:ea typeface="Times New Roman"/>
                <a:cs typeface="Times New Roman"/>
              </a:rPr>
              <a:t>Implementing the improvements in the re-written text.</a:t>
            </a:r>
            <a:endParaRPr lang="en-US" sz="2000" dirty="0">
              <a:latin typeface="Calibri"/>
              <a:ea typeface="Calibri"/>
              <a:cs typeface="Arial"/>
            </a:endParaRPr>
          </a:p>
          <a:p>
            <a:pPr>
              <a:lnSpc>
                <a:spcPts val="1800"/>
              </a:lnSpc>
              <a:spcBef>
                <a:spcPts val="1800"/>
              </a:spcBef>
              <a:spcAft>
                <a:spcPts val="1800"/>
              </a:spcAft>
            </a:pPr>
            <a:endParaRPr lang="en-US" sz="2400" b="1" dirty="0">
              <a:latin typeface="Calibri"/>
              <a:ea typeface="Calibri"/>
              <a:cs typeface="Arial"/>
            </a:endParaRPr>
          </a:p>
          <a:p>
            <a:pPr>
              <a:lnSpc>
                <a:spcPts val="1800"/>
              </a:lnSpc>
              <a:spcBef>
                <a:spcPts val="1800"/>
              </a:spcBef>
              <a:spcAft>
                <a:spcPts val="1800"/>
              </a:spcAft>
            </a:pPr>
            <a:r>
              <a:rPr lang="en-US" sz="2800" b="1" dirty="0">
                <a:ln w="12700">
                  <a:solidFill>
                    <a:srgbClr val="9BAAB7"/>
                  </a:solidFill>
                  <a:prstDash val="solid"/>
                </a:ln>
                <a:solidFill>
                  <a:srgbClr val="000000"/>
                </a:solidFill>
                <a:latin typeface="Bell MT" panose="02020503060305020303" pitchFamily="18" charset="0"/>
              </a:rPr>
              <a:t> </a:t>
            </a:r>
            <a:endParaRPr lang="en-US" sz="1400" b="1" dirty="0">
              <a:solidFill>
                <a:srgbClr val="465562"/>
              </a:solidFill>
              <a:latin typeface="Calibri"/>
              <a:ea typeface="Calibri"/>
              <a:cs typeface="Arial"/>
            </a:endParaRPr>
          </a:p>
        </p:txBody>
      </p:sp>
      <p:sp>
        <p:nvSpPr>
          <p:cNvPr id="6" name="Slide Number Placeholder 5"/>
          <p:cNvSpPr>
            <a:spLocks noGrp="1"/>
          </p:cNvSpPr>
          <p:nvPr>
            <p:ph type="sldNum" sz="quarter" idx="12"/>
          </p:nvPr>
        </p:nvSpPr>
        <p:spPr/>
        <p:txBody>
          <a:bodyPr vert="horz" lIns="91440" tIns="45720" rIns="91440" bIns="45720" rtlCol="0" anchor="ctr"/>
          <a:lstStyle/>
          <a:p>
            <a:fld id="{D6D25464-B035-4815-AE55-0B249F8F864E}" type="slidenum">
              <a:rPr lang="en-US" sz="1200" b="1">
                <a:solidFill>
                  <a:srgbClr val="000000"/>
                </a:solidFill>
                <a:latin typeface="Arial" panose="020B0604020202020204" pitchFamily="34" charset="0"/>
                <a:cs typeface="Arial" panose="020B0604020202020204" pitchFamily="34" charset="0"/>
              </a:rPr>
              <a:pPr/>
              <a:t>36</a:t>
            </a:fld>
            <a:endParaRPr lang="en-US" sz="1200" b="1">
              <a:solidFill>
                <a:srgbClr val="000000"/>
              </a:solidFill>
              <a:latin typeface="Arial" panose="020B0604020202020204" pitchFamily="34" charset="0"/>
              <a:cs typeface="Arial" panose="020B0604020202020204" pitchFamily="34" charset="0"/>
            </a:endParaRPr>
          </a:p>
        </p:txBody>
      </p:sp>
      <p:sp>
        <p:nvSpPr>
          <p:cNvPr id="5" name="مستطيل 4"/>
          <p:cNvSpPr/>
          <p:nvPr/>
        </p:nvSpPr>
        <p:spPr>
          <a:xfrm>
            <a:off x="1644994" y="0"/>
            <a:ext cx="9963320" cy="584775"/>
          </a:xfrm>
          <a:prstGeom prst="rect">
            <a:avLst/>
          </a:prstGeom>
        </p:spPr>
        <p:txBody>
          <a:bodyPr wrap="square">
            <a:spAutoFit/>
          </a:bodyPr>
          <a:lstStyle/>
          <a:p>
            <a:r>
              <a:rPr lang="en-US" sz="3200" b="1" dirty="0">
                <a:solidFill>
                  <a:srgbClr val="FF0000"/>
                </a:solidFill>
                <a:latin typeface="british_council"/>
                <a:ea typeface="Times New Roman"/>
                <a:cs typeface="Times New Roman"/>
              </a:rPr>
              <a:t>Another main approach is “The Writing Process”.</a:t>
            </a:r>
            <a:endParaRPr lang="ar-KW" sz="3200" b="1" dirty="0">
              <a:solidFill>
                <a:srgbClr val="FF0000"/>
              </a:solidFill>
            </a:endParaRPr>
          </a:p>
        </p:txBody>
      </p:sp>
    </p:spTree>
    <p:extLst>
      <p:ext uri="{BB962C8B-B14F-4D97-AF65-F5344CB8AC3E}">
        <p14:creationId xmlns:p14="http://schemas.microsoft.com/office/powerpoint/2010/main" val="293236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FD8119-FCB9-3237-4433-35D596CDAADF}"/>
              </a:ext>
            </a:extLst>
          </p:cNvPr>
          <p:cNvSpPr>
            <a:spLocks noGrp="1"/>
          </p:cNvSpPr>
          <p:nvPr>
            <p:ph type="ctrTitle"/>
          </p:nvPr>
        </p:nvSpPr>
        <p:spPr>
          <a:xfrm>
            <a:off x="398207" y="-43936"/>
            <a:ext cx="6474542" cy="921774"/>
          </a:xfrm>
          <a:noFill/>
          <a:ln>
            <a:noFill/>
          </a:ln>
        </p:spPr>
        <p:style>
          <a:lnRef idx="0">
            <a:scrgbClr r="0" g="0" b="0"/>
          </a:lnRef>
          <a:fillRef idx="0">
            <a:scrgbClr r="0" g="0" b="0"/>
          </a:fillRef>
          <a:effectRef idx="0">
            <a:scrgbClr r="0" g="0" b="0"/>
          </a:effectRef>
          <a:fontRef idx="minor">
            <a:schemeClr val="lt1"/>
          </a:fontRef>
        </p:style>
        <p:txBody>
          <a:bodyPr>
            <a:normAutofit/>
          </a:bodyPr>
          <a:lstStyle/>
          <a:p>
            <a:pPr algn="l"/>
            <a:r>
              <a:rPr lang="en-US" sz="4800" dirty="0">
                <a:solidFill>
                  <a:srgbClr val="002060"/>
                </a:solidFill>
                <a:latin typeface="AucoinExtBol" panose="020D0802060808030204" pitchFamily="34" charset="0"/>
              </a:rPr>
              <a:t>The Writing Process:</a:t>
            </a:r>
            <a:endParaRPr lang="ar-LY" sz="4800" dirty="0">
              <a:solidFill>
                <a:srgbClr val="002060"/>
              </a:solidFill>
              <a:latin typeface="AucoinExtBol" panose="020D0802060808030204" pitchFamily="34" charset="0"/>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398207" y="1366798"/>
            <a:ext cx="2993922" cy="1055021"/>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rgbClr val="C00000"/>
                </a:solidFill>
                <a:cs typeface="+mj-cs"/>
              </a:rPr>
              <a:t>1. Analyzing the assignment.</a:t>
            </a:r>
            <a:endParaRPr lang="ar-LY" sz="2800" dirty="0">
              <a:solidFill>
                <a:srgbClr val="C00000"/>
              </a:solidFill>
              <a:cs typeface="+mj-cs"/>
            </a:endParaRPr>
          </a:p>
        </p:txBody>
      </p:sp>
      <p:sp>
        <p:nvSpPr>
          <p:cNvPr id="7" name="Subtitle 2">
            <a:extLst>
              <a:ext uri="{FF2B5EF4-FFF2-40B4-BE49-F238E27FC236}">
                <a16:creationId xmlns:a16="http://schemas.microsoft.com/office/drawing/2014/main" xmlns="" id="{823C6C52-8F52-C3D3-C402-D24121855B88}"/>
              </a:ext>
            </a:extLst>
          </p:cNvPr>
          <p:cNvSpPr txBox="1">
            <a:spLocks/>
          </p:cNvSpPr>
          <p:nvPr/>
        </p:nvSpPr>
        <p:spPr>
          <a:xfrm>
            <a:off x="398207" y="3705894"/>
            <a:ext cx="4336025" cy="1055020"/>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defPPr>
              <a:defRPr lang="ar-LY"/>
            </a:defPPr>
            <a:lvl1pPr indent="0" algn="ctr">
              <a:lnSpc>
                <a:spcPct val="90000"/>
              </a:lnSpc>
              <a:spcBef>
                <a:spcPts val="1000"/>
              </a:spcBef>
              <a:buFont typeface="Arial" panose="020B0604020202020204" pitchFamily="34" charset="0"/>
              <a:buNone/>
              <a:defRPr sz="3200">
                <a:solidFill>
                  <a:srgbClr val="C00000"/>
                </a:solidFill>
                <a:cs typeface="+mj-cs"/>
              </a:defRPr>
            </a:lvl1pPr>
            <a:lvl2pPr indent="0" algn="ctr">
              <a:lnSpc>
                <a:spcPct val="90000"/>
              </a:lnSpc>
              <a:spcBef>
                <a:spcPts val="500"/>
              </a:spcBef>
              <a:buFont typeface="Arial" panose="020B0604020202020204" pitchFamily="34" charset="0"/>
              <a:buNone/>
              <a:defRPr sz="2000">
                <a:solidFill>
                  <a:schemeClr val="lt1"/>
                </a:solidFill>
              </a:defRPr>
            </a:lvl2pPr>
            <a:lvl3pPr indent="0" algn="ctr">
              <a:lnSpc>
                <a:spcPct val="90000"/>
              </a:lnSpc>
              <a:spcBef>
                <a:spcPts val="500"/>
              </a:spcBef>
              <a:buFont typeface="Arial" panose="020B0604020202020204" pitchFamily="34" charset="0"/>
              <a:buNone/>
              <a:defRPr>
                <a:solidFill>
                  <a:schemeClr val="lt1"/>
                </a:solidFill>
              </a:defRPr>
            </a:lvl3pPr>
            <a:lvl4pPr indent="0" algn="ctr">
              <a:lnSpc>
                <a:spcPct val="90000"/>
              </a:lnSpc>
              <a:spcBef>
                <a:spcPts val="500"/>
              </a:spcBef>
              <a:buFont typeface="Arial" panose="020B0604020202020204" pitchFamily="34" charset="0"/>
              <a:buNone/>
              <a:defRPr sz="1600">
                <a:solidFill>
                  <a:schemeClr val="lt1"/>
                </a:solidFill>
              </a:defRPr>
            </a:lvl4pPr>
            <a:lvl5pPr indent="0" algn="ctr">
              <a:lnSpc>
                <a:spcPct val="90000"/>
              </a:lnSpc>
              <a:spcBef>
                <a:spcPts val="500"/>
              </a:spcBef>
              <a:buFont typeface="Arial" panose="020B0604020202020204" pitchFamily="34" charset="0"/>
              <a:buNone/>
              <a:defRPr sz="1600">
                <a:solidFill>
                  <a:schemeClr val="lt1"/>
                </a:solidFill>
              </a:defRPr>
            </a:lvl5pPr>
            <a:lvl6pPr indent="0" algn="ctr">
              <a:lnSpc>
                <a:spcPct val="90000"/>
              </a:lnSpc>
              <a:spcBef>
                <a:spcPts val="500"/>
              </a:spcBef>
              <a:buFont typeface="Arial" panose="020B0604020202020204" pitchFamily="34" charset="0"/>
              <a:buNone/>
              <a:defRPr sz="1600">
                <a:solidFill>
                  <a:schemeClr val="lt1"/>
                </a:solidFill>
              </a:defRPr>
            </a:lvl6pPr>
            <a:lvl7pPr indent="0" algn="ctr">
              <a:lnSpc>
                <a:spcPct val="90000"/>
              </a:lnSpc>
              <a:spcBef>
                <a:spcPts val="500"/>
              </a:spcBef>
              <a:buFont typeface="Arial" panose="020B0604020202020204" pitchFamily="34" charset="0"/>
              <a:buNone/>
              <a:defRPr sz="1600">
                <a:solidFill>
                  <a:schemeClr val="lt1"/>
                </a:solidFill>
              </a:defRPr>
            </a:lvl7pPr>
            <a:lvl8pPr indent="0" algn="ctr">
              <a:lnSpc>
                <a:spcPct val="90000"/>
              </a:lnSpc>
              <a:spcBef>
                <a:spcPts val="500"/>
              </a:spcBef>
              <a:buFont typeface="Arial" panose="020B0604020202020204" pitchFamily="34" charset="0"/>
              <a:buNone/>
              <a:defRPr sz="1600">
                <a:solidFill>
                  <a:schemeClr val="lt1"/>
                </a:solidFill>
              </a:defRPr>
            </a:lvl8pPr>
            <a:lvl9pPr indent="0" algn="ctr">
              <a:lnSpc>
                <a:spcPct val="90000"/>
              </a:lnSpc>
              <a:spcBef>
                <a:spcPts val="500"/>
              </a:spcBef>
              <a:buFont typeface="Arial" panose="020B0604020202020204" pitchFamily="34" charset="0"/>
              <a:buNone/>
              <a:defRPr sz="1600">
                <a:solidFill>
                  <a:schemeClr val="lt1"/>
                </a:solidFill>
              </a:defRPr>
            </a:lvl9pPr>
          </a:lstStyle>
          <a:p>
            <a:r>
              <a:rPr lang="en-US" dirty="0"/>
              <a:t>4. Writing the first draft.</a:t>
            </a:r>
            <a:endParaRPr lang="ar-LY" dirty="0"/>
          </a:p>
        </p:txBody>
      </p:sp>
      <p:grpSp>
        <p:nvGrpSpPr>
          <p:cNvPr id="19" name="Group 18">
            <a:extLst>
              <a:ext uri="{FF2B5EF4-FFF2-40B4-BE49-F238E27FC236}">
                <a16:creationId xmlns:a16="http://schemas.microsoft.com/office/drawing/2014/main" xmlns="" id="{E340D4F5-C632-C694-B0C8-74B013061AA6}"/>
              </a:ext>
            </a:extLst>
          </p:cNvPr>
          <p:cNvGrpSpPr/>
          <p:nvPr/>
        </p:nvGrpSpPr>
        <p:grpSpPr>
          <a:xfrm>
            <a:off x="3510116" y="1366798"/>
            <a:ext cx="3583858" cy="1055020"/>
            <a:chOff x="3510116" y="1366798"/>
            <a:chExt cx="3583858" cy="1055020"/>
          </a:xfrm>
        </p:grpSpPr>
        <p:sp>
          <p:nvSpPr>
            <p:cNvPr id="5" name="Subtitle 2">
              <a:extLst>
                <a:ext uri="{FF2B5EF4-FFF2-40B4-BE49-F238E27FC236}">
                  <a16:creationId xmlns:a16="http://schemas.microsoft.com/office/drawing/2014/main" xmlns="" id="{02D739C5-91BC-6DED-9709-0FF2330290D0}"/>
                </a:ext>
              </a:extLst>
            </p:cNvPr>
            <p:cNvSpPr txBox="1">
              <a:spLocks/>
            </p:cNvSpPr>
            <p:nvPr/>
          </p:nvSpPr>
          <p:spPr>
            <a:xfrm>
              <a:off x="4100052" y="1366798"/>
              <a:ext cx="2993922" cy="1055020"/>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defPPr>
                <a:defRPr lang="ar-LY"/>
              </a:defPPr>
              <a:lvl1pPr indent="0" algn="ctr">
                <a:lnSpc>
                  <a:spcPct val="90000"/>
                </a:lnSpc>
                <a:spcBef>
                  <a:spcPts val="1000"/>
                </a:spcBef>
                <a:buFont typeface="Arial" panose="020B0604020202020204" pitchFamily="34" charset="0"/>
                <a:buNone/>
                <a:defRPr sz="3200">
                  <a:solidFill>
                    <a:srgbClr val="C00000"/>
                  </a:solidFill>
                  <a:cs typeface="+mj-cs"/>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dirty="0"/>
                <a:t>2.</a:t>
              </a:r>
              <a:r>
                <a:rPr lang="en-US" sz="2800" dirty="0"/>
                <a:t>brainstorming.</a:t>
              </a:r>
              <a:endParaRPr lang="ar-LY" dirty="0"/>
            </a:p>
          </p:txBody>
        </p:sp>
        <p:cxnSp>
          <p:nvCxnSpPr>
            <p:cNvPr id="13" name="Straight Arrow Connector 12">
              <a:extLst>
                <a:ext uri="{FF2B5EF4-FFF2-40B4-BE49-F238E27FC236}">
                  <a16:creationId xmlns:a16="http://schemas.microsoft.com/office/drawing/2014/main" xmlns="" id="{E743424D-69F8-AFC9-DBC5-E86522F42546}"/>
                </a:ext>
              </a:extLst>
            </p:cNvPr>
            <p:cNvCxnSpPr>
              <a:cxnSpLocks/>
              <a:endCxn id="5" idx="1"/>
            </p:cNvCxnSpPr>
            <p:nvPr/>
          </p:nvCxnSpPr>
          <p:spPr>
            <a:xfrm>
              <a:off x="3510116" y="1894308"/>
              <a:ext cx="589936" cy="0"/>
            </a:xfrm>
            <a:prstGeom prst="straightConnector1">
              <a:avLst/>
            </a:prstGeom>
            <a:ln>
              <a:tailEnd type="triangle"/>
            </a:ln>
          </p:spPr>
          <p:style>
            <a:lnRef idx="2">
              <a:schemeClr val="accent2"/>
            </a:lnRef>
            <a:fillRef idx="1">
              <a:schemeClr val="lt1"/>
            </a:fillRef>
            <a:effectRef idx="0">
              <a:schemeClr val="accent2"/>
            </a:effectRef>
            <a:fontRef idx="minor">
              <a:schemeClr val="dk1"/>
            </a:fontRef>
          </p:style>
        </p:cxnSp>
      </p:grpSp>
      <p:grpSp>
        <p:nvGrpSpPr>
          <p:cNvPr id="20" name="Group 19">
            <a:extLst>
              <a:ext uri="{FF2B5EF4-FFF2-40B4-BE49-F238E27FC236}">
                <a16:creationId xmlns:a16="http://schemas.microsoft.com/office/drawing/2014/main" xmlns="" id="{A380E8AF-671F-3DD4-035F-C6AF440A9338}"/>
              </a:ext>
            </a:extLst>
          </p:cNvPr>
          <p:cNvGrpSpPr/>
          <p:nvPr/>
        </p:nvGrpSpPr>
        <p:grpSpPr>
          <a:xfrm>
            <a:off x="7253525" y="1100027"/>
            <a:ext cx="4689988" cy="1798313"/>
            <a:chOff x="7211961" y="1386575"/>
            <a:chExt cx="4689988" cy="1798313"/>
          </a:xfrm>
        </p:grpSpPr>
        <p:sp>
          <p:nvSpPr>
            <p:cNvPr id="6" name="Subtitle 2">
              <a:extLst>
                <a:ext uri="{FF2B5EF4-FFF2-40B4-BE49-F238E27FC236}">
                  <a16:creationId xmlns:a16="http://schemas.microsoft.com/office/drawing/2014/main" xmlns="" id="{1DA9C0F2-C2D0-09B8-30FB-D0F3D27D91AB}"/>
                </a:ext>
              </a:extLst>
            </p:cNvPr>
            <p:cNvSpPr txBox="1">
              <a:spLocks/>
            </p:cNvSpPr>
            <p:nvPr/>
          </p:nvSpPr>
          <p:spPr>
            <a:xfrm>
              <a:off x="7801897" y="1386575"/>
              <a:ext cx="4100052" cy="1798313"/>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defPPr>
                <a:defRPr lang="ar-LY"/>
              </a:defPPr>
              <a:lvl1pPr indent="0" algn="ctr">
                <a:lnSpc>
                  <a:spcPct val="90000"/>
                </a:lnSpc>
                <a:spcBef>
                  <a:spcPts val="1000"/>
                </a:spcBef>
                <a:buFont typeface="Arial" panose="020B0604020202020204" pitchFamily="34" charset="0"/>
                <a:buNone/>
                <a:defRPr sz="3200">
                  <a:solidFill>
                    <a:srgbClr val="C00000"/>
                  </a:solidFill>
                  <a:cs typeface="+mj-cs"/>
                </a:defRPr>
              </a:lvl1pPr>
              <a:lvl2pPr indent="0" algn="ctr">
                <a:lnSpc>
                  <a:spcPct val="90000"/>
                </a:lnSpc>
                <a:spcBef>
                  <a:spcPts val="500"/>
                </a:spcBef>
                <a:buFont typeface="Arial" panose="020B0604020202020204" pitchFamily="34" charset="0"/>
                <a:buNone/>
                <a:defRPr sz="2000">
                  <a:solidFill>
                    <a:schemeClr val="lt1"/>
                  </a:solidFill>
                </a:defRPr>
              </a:lvl2pPr>
              <a:lvl3pPr indent="0" algn="ctr">
                <a:lnSpc>
                  <a:spcPct val="90000"/>
                </a:lnSpc>
                <a:spcBef>
                  <a:spcPts val="500"/>
                </a:spcBef>
                <a:buFont typeface="Arial" panose="020B0604020202020204" pitchFamily="34" charset="0"/>
                <a:buNone/>
                <a:defRPr>
                  <a:solidFill>
                    <a:schemeClr val="lt1"/>
                  </a:solidFill>
                </a:defRPr>
              </a:lvl3pPr>
              <a:lvl4pPr indent="0" algn="ctr">
                <a:lnSpc>
                  <a:spcPct val="90000"/>
                </a:lnSpc>
                <a:spcBef>
                  <a:spcPts val="500"/>
                </a:spcBef>
                <a:buFont typeface="Arial" panose="020B0604020202020204" pitchFamily="34" charset="0"/>
                <a:buNone/>
                <a:defRPr sz="1600">
                  <a:solidFill>
                    <a:schemeClr val="lt1"/>
                  </a:solidFill>
                </a:defRPr>
              </a:lvl4pPr>
              <a:lvl5pPr indent="0" algn="ctr">
                <a:lnSpc>
                  <a:spcPct val="90000"/>
                </a:lnSpc>
                <a:spcBef>
                  <a:spcPts val="500"/>
                </a:spcBef>
                <a:buFont typeface="Arial" panose="020B0604020202020204" pitchFamily="34" charset="0"/>
                <a:buNone/>
                <a:defRPr sz="1600">
                  <a:solidFill>
                    <a:schemeClr val="lt1"/>
                  </a:solidFill>
                </a:defRPr>
              </a:lvl5pPr>
              <a:lvl6pPr indent="0" algn="ctr">
                <a:lnSpc>
                  <a:spcPct val="90000"/>
                </a:lnSpc>
                <a:spcBef>
                  <a:spcPts val="500"/>
                </a:spcBef>
                <a:buFont typeface="Arial" panose="020B0604020202020204" pitchFamily="34" charset="0"/>
                <a:buNone/>
                <a:defRPr sz="1600">
                  <a:solidFill>
                    <a:schemeClr val="lt1"/>
                  </a:solidFill>
                </a:defRPr>
              </a:lvl6pPr>
              <a:lvl7pPr indent="0" algn="ctr">
                <a:lnSpc>
                  <a:spcPct val="90000"/>
                </a:lnSpc>
                <a:spcBef>
                  <a:spcPts val="500"/>
                </a:spcBef>
                <a:buFont typeface="Arial" panose="020B0604020202020204" pitchFamily="34" charset="0"/>
                <a:buNone/>
                <a:defRPr sz="1600">
                  <a:solidFill>
                    <a:schemeClr val="lt1"/>
                  </a:solidFill>
                </a:defRPr>
              </a:lvl7pPr>
              <a:lvl8pPr indent="0" algn="ctr">
                <a:lnSpc>
                  <a:spcPct val="90000"/>
                </a:lnSpc>
                <a:spcBef>
                  <a:spcPts val="500"/>
                </a:spcBef>
                <a:buFont typeface="Arial" panose="020B0604020202020204" pitchFamily="34" charset="0"/>
                <a:buNone/>
                <a:defRPr sz="1600">
                  <a:solidFill>
                    <a:schemeClr val="lt1"/>
                  </a:solidFill>
                </a:defRPr>
              </a:lvl8pPr>
              <a:lvl9pPr indent="0" algn="ctr">
                <a:lnSpc>
                  <a:spcPct val="90000"/>
                </a:lnSpc>
                <a:spcBef>
                  <a:spcPts val="500"/>
                </a:spcBef>
                <a:buFont typeface="Arial" panose="020B0604020202020204" pitchFamily="34" charset="0"/>
                <a:buNone/>
                <a:defRPr sz="1600">
                  <a:solidFill>
                    <a:schemeClr val="lt1"/>
                  </a:solidFill>
                </a:defRPr>
              </a:lvl9pPr>
            </a:lstStyle>
            <a:p>
              <a:pPr algn="l"/>
              <a:r>
                <a:rPr lang="en-US" sz="1800" dirty="0"/>
                <a:t>3. Organising your ideas.</a:t>
              </a:r>
            </a:p>
            <a:p>
              <a:pPr marL="457200" indent="-457200" algn="l">
                <a:lnSpc>
                  <a:spcPct val="100000"/>
                </a:lnSpc>
                <a:buFont typeface="Arial" panose="020B0604020202020204" pitchFamily="34" charset="0"/>
                <a:buChar char="•"/>
              </a:pPr>
              <a:r>
                <a:rPr lang="en-US" sz="1800" dirty="0"/>
                <a:t>Write the topic sentence</a:t>
              </a:r>
            </a:p>
            <a:p>
              <a:pPr marL="457200" indent="-457200" algn="l">
                <a:lnSpc>
                  <a:spcPct val="100000"/>
                </a:lnSpc>
                <a:buFont typeface="Arial" panose="020B0604020202020204" pitchFamily="34" charset="0"/>
                <a:buChar char="•"/>
              </a:pPr>
              <a:r>
                <a:rPr lang="en-US" sz="1800" dirty="0"/>
                <a:t>Eliminate ideas</a:t>
              </a:r>
            </a:p>
            <a:p>
              <a:pPr marL="457200" indent="-457200" algn="l">
                <a:lnSpc>
                  <a:spcPct val="100000"/>
                </a:lnSpc>
                <a:buFont typeface="Arial" panose="020B0604020202020204" pitchFamily="34" charset="0"/>
                <a:buChar char="•"/>
              </a:pPr>
              <a:r>
                <a:rPr lang="en-US" sz="1800" dirty="0"/>
                <a:t>Make an outline and add ideas.</a:t>
              </a:r>
              <a:endParaRPr lang="ar-LY" sz="1800" dirty="0"/>
            </a:p>
          </p:txBody>
        </p:sp>
        <p:cxnSp>
          <p:nvCxnSpPr>
            <p:cNvPr id="15" name="Straight Arrow Connector 14">
              <a:extLst>
                <a:ext uri="{FF2B5EF4-FFF2-40B4-BE49-F238E27FC236}">
                  <a16:creationId xmlns:a16="http://schemas.microsoft.com/office/drawing/2014/main" xmlns="" id="{E7F314EE-8973-69C0-4CD3-624535F6A2AE}"/>
                </a:ext>
              </a:extLst>
            </p:cNvPr>
            <p:cNvCxnSpPr>
              <a:cxnSpLocks/>
            </p:cNvCxnSpPr>
            <p:nvPr/>
          </p:nvCxnSpPr>
          <p:spPr>
            <a:xfrm>
              <a:off x="7211961" y="1894308"/>
              <a:ext cx="589936" cy="0"/>
            </a:xfrm>
            <a:prstGeom prst="straightConnector1">
              <a:avLst/>
            </a:prstGeom>
            <a:ln>
              <a:tailEnd type="triangle"/>
            </a:ln>
          </p:spPr>
          <p:style>
            <a:lnRef idx="2">
              <a:schemeClr val="accent2"/>
            </a:lnRef>
            <a:fillRef idx="1">
              <a:schemeClr val="lt1"/>
            </a:fillRef>
            <a:effectRef idx="0">
              <a:schemeClr val="accent2"/>
            </a:effectRef>
            <a:fontRef idx="minor">
              <a:schemeClr val="dk1"/>
            </a:fontRef>
          </p:style>
        </p:cxnSp>
      </p:grpSp>
      <p:grpSp>
        <p:nvGrpSpPr>
          <p:cNvPr id="21" name="Group 20">
            <a:extLst>
              <a:ext uri="{FF2B5EF4-FFF2-40B4-BE49-F238E27FC236}">
                <a16:creationId xmlns:a16="http://schemas.microsoft.com/office/drawing/2014/main" xmlns="" id="{938084C5-CD23-D73B-DDC5-8B25893BE0F2}"/>
              </a:ext>
            </a:extLst>
          </p:cNvPr>
          <p:cNvGrpSpPr/>
          <p:nvPr/>
        </p:nvGrpSpPr>
        <p:grpSpPr>
          <a:xfrm>
            <a:off x="4987416" y="3673112"/>
            <a:ext cx="5837900" cy="1693361"/>
            <a:chOff x="4987416" y="3673112"/>
            <a:chExt cx="5837900" cy="1693361"/>
          </a:xfrm>
        </p:grpSpPr>
        <p:sp>
          <p:nvSpPr>
            <p:cNvPr id="8" name="Subtitle 2">
              <a:extLst>
                <a:ext uri="{FF2B5EF4-FFF2-40B4-BE49-F238E27FC236}">
                  <a16:creationId xmlns:a16="http://schemas.microsoft.com/office/drawing/2014/main" xmlns="" id="{D7A303D4-8F4B-23C8-A483-99E502DACC2E}"/>
                </a:ext>
              </a:extLst>
            </p:cNvPr>
            <p:cNvSpPr txBox="1">
              <a:spLocks/>
            </p:cNvSpPr>
            <p:nvPr/>
          </p:nvSpPr>
          <p:spPr>
            <a:xfrm>
              <a:off x="6186951" y="3673112"/>
              <a:ext cx="4638365" cy="1693361"/>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defPPr>
                <a:defRPr lang="ar-LY"/>
              </a:defPPr>
              <a:lvl1pPr indent="0" algn="ctr">
                <a:lnSpc>
                  <a:spcPct val="90000"/>
                </a:lnSpc>
                <a:spcBef>
                  <a:spcPts val="1000"/>
                </a:spcBef>
                <a:buFont typeface="Arial" panose="020B0604020202020204" pitchFamily="34" charset="0"/>
                <a:buNone/>
                <a:defRPr sz="3200">
                  <a:solidFill>
                    <a:srgbClr val="C00000"/>
                  </a:solidFill>
                  <a:cs typeface="+mj-cs"/>
                </a:defRPr>
              </a:lvl1pPr>
              <a:lvl2pPr indent="0" algn="ctr">
                <a:lnSpc>
                  <a:spcPct val="90000"/>
                </a:lnSpc>
                <a:spcBef>
                  <a:spcPts val="500"/>
                </a:spcBef>
                <a:buFont typeface="Arial" panose="020B0604020202020204" pitchFamily="34" charset="0"/>
                <a:buNone/>
                <a:defRPr sz="2000">
                  <a:solidFill>
                    <a:schemeClr val="lt1"/>
                  </a:solidFill>
                </a:defRPr>
              </a:lvl2pPr>
              <a:lvl3pPr indent="0" algn="ctr">
                <a:lnSpc>
                  <a:spcPct val="90000"/>
                </a:lnSpc>
                <a:spcBef>
                  <a:spcPts val="500"/>
                </a:spcBef>
                <a:buFont typeface="Arial" panose="020B0604020202020204" pitchFamily="34" charset="0"/>
                <a:buNone/>
                <a:defRPr>
                  <a:solidFill>
                    <a:schemeClr val="lt1"/>
                  </a:solidFill>
                </a:defRPr>
              </a:lvl3pPr>
              <a:lvl4pPr indent="0" algn="ctr">
                <a:lnSpc>
                  <a:spcPct val="90000"/>
                </a:lnSpc>
                <a:spcBef>
                  <a:spcPts val="500"/>
                </a:spcBef>
                <a:buFont typeface="Arial" panose="020B0604020202020204" pitchFamily="34" charset="0"/>
                <a:buNone/>
                <a:defRPr sz="1600">
                  <a:solidFill>
                    <a:schemeClr val="lt1"/>
                  </a:solidFill>
                </a:defRPr>
              </a:lvl4pPr>
              <a:lvl5pPr indent="0" algn="ctr">
                <a:lnSpc>
                  <a:spcPct val="90000"/>
                </a:lnSpc>
                <a:spcBef>
                  <a:spcPts val="500"/>
                </a:spcBef>
                <a:buFont typeface="Arial" panose="020B0604020202020204" pitchFamily="34" charset="0"/>
                <a:buNone/>
                <a:defRPr sz="1600">
                  <a:solidFill>
                    <a:schemeClr val="lt1"/>
                  </a:solidFill>
                </a:defRPr>
              </a:lvl5pPr>
              <a:lvl6pPr indent="0" algn="ctr">
                <a:lnSpc>
                  <a:spcPct val="90000"/>
                </a:lnSpc>
                <a:spcBef>
                  <a:spcPts val="500"/>
                </a:spcBef>
                <a:buFont typeface="Arial" panose="020B0604020202020204" pitchFamily="34" charset="0"/>
                <a:buNone/>
                <a:defRPr sz="1600">
                  <a:solidFill>
                    <a:schemeClr val="lt1"/>
                  </a:solidFill>
                </a:defRPr>
              </a:lvl6pPr>
              <a:lvl7pPr indent="0" algn="ctr">
                <a:lnSpc>
                  <a:spcPct val="90000"/>
                </a:lnSpc>
                <a:spcBef>
                  <a:spcPts val="500"/>
                </a:spcBef>
                <a:buFont typeface="Arial" panose="020B0604020202020204" pitchFamily="34" charset="0"/>
                <a:buNone/>
                <a:defRPr sz="1600">
                  <a:solidFill>
                    <a:schemeClr val="lt1"/>
                  </a:solidFill>
                </a:defRPr>
              </a:lvl7pPr>
              <a:lvl8pPr indent="0" algn="ctr">
                <a:lnSpc>
                  <a:spcPct val="90000"/>
                </a:lnSpc>
                <a:spcBef>
                  <a:spcPts val="500"/>
                </a:spcBef>
                <a:buFont typeface="Arial" panose="020B0604020202020204" pitchFamily="34" charset="0"/>
                <a:buNone/>
                <a:defRPr sz="1600">
                  <a:solidFill>
                    <a:schemeClr val="lt1"/>
                  </a:solidFill>
                </a:defRPr>
              </a:lvl8pPr>
              <a:lvl9pPr indent="0" algn="ctr">
                <a:lnSpc>
                  <a:spcPct val="90000"/>
                </a:lnSpc>
                <a:spcBef>
                  <a:spcPts val="500"/>
                </a:spcBef>
                <a:buFont typeface="Arial" panose="020B0604020202020204" pitchFamily="34" charset="0"/>
                <a:buNone/>
                <a:defRPr sz="1600">
                  <a:solidFill>
                    <a:schemeClr val="lt1"/>
                  </a:solidFill>
                </a:defRPr>
              </a:lvl9pPr>
            </a:lstStyle>
            <a:p>
              <a:r>
                <a:rPr lang="en-US" dirty="0"/>
                <a:t>5.Rewriting the first draft.</a:t>
              </a:r>
            </a:p>
            <a:p>
              <a:pPr marL="457200" indent="-457200" algn="l">
                <a:buFont typeface="Arial" panose="020B0604020202020204" pitchFamily="34" charset="0"/>
                <a:buChar char="•"/>
              </a:pPr>
              <a:r>
                <a:rPr lang="en-US" sz="2000" dirty="0"/>
                <a:t>Revise</a:t>
              </a:r>
            </a:p>
            <a:p>
              <a:pPr marL="457200" indent="-457200" algn="l">
                <a:buFont typeface="Arial" panose="020B0604020202020204" pitchFamily="34" charset="0"/>
                <a:buChar char="•"/>
              </a:pPr>
              <a:r>
                <a:rPr lang="en-US" sz="2000" dirty="0"/>
                <a:t>edit</a:t>
              </a:r>
              <a:endParaRPr lang="ar-LY" sz="2000" dirty="0"/>
            </a:p>
          </p:txBody>
        </p:sp>
        <p:cxnSp>
          <p:nvCxnSpPr>
            <p:cNvPr id="16" name="Straight Arrow Connector 15">
              <a:extLst>
                <a:ext uri="{FF2B5EF4-FFF2-40B4-BE49-F238E27FC236}">
                  <a16:creationId xmlns:a16="http://schemas.microsoft.com/office/drawing/2014/main" xmlns="" id="{C5F985B5-36C0-1A39-1BD3-B2A9FD8B9635}"/>
                </a:ext>
              </a:extLst>
            </p:cNvPr>
            <p:cNvCxnSpPr>
              <a:cxnSpLocks/>
            </p:cNvCxnSpPr>
            <p:nvPr/>
          </p:nvCxnSpPr>
          <p:spPr>
            <a:xfrm>
              <a:off x="5063613" y="4233404"/>
              <a:ext cx="1199535" cy="0"/>
            </a:xfrm>
            <a:prstGeom prst="straightConnector1">
              <a:avLst/>
            </a:prstGeom>
            <a:ln>
              <a:tailEnd type="triangle"/>
            </a:ln>
          </p:spPr>
          <p:style>
            <a:lnRef idx="2">
              <a:schemeClr val="accent2"/>
            </a:lnRef>
            <a:fillRef idx="1">
              <a:schemeClr val="lt1"/>
            </a:fillRef>
            <a:effectRef idx="0">
              <a:schemeClr val="accent2"/>
            </a:effectRef>
            <a:fontRef idx="minor">
              <a:schemeClr val="dk1"/>
            </a:fontRef>
          </p:style>
        </p:cxnSp>
        <p:cxnSp>
          <p:nvCxnSpPr>
            <p:cNvPr id="24" name="Straight Arrow Connector 23">
              <a:extLst>
                <a:ext uri="{FF2B5EF4-FFF2-40B4-BE49-F238E27FC236}">
                  <a16:creationId xmlns:a16="http://schemas.microsoft.com/office/drawing/2014/main" xmlns="" id="{695B73CC-D850-21E0-E2BE-03E4F088AAF4}"/>
                </a:ext>
              </a:extLst>
            </p:cNvPr>
            <p:cNvCxnSpPr>
              <a:cxnSpLocks/>
            </p:cNvCxnSpPr>
            <p:nvPr/>
          </p:nvCxnSpPr>
          <p:spPr>
            <a:xfrm flipH="1">
              <a:off x="4987416" y="3967933"/>
              <a:ext cx="1199535" cy="0"/>
            </a:xfrm>
            <a:prstGeom prst="straightConnector1">
              <a:avLst/>
            </a:prstGeom>
            <a:ln>
              <a:tailEnd type="triangle"/>
            </a:ln>
          </p:spPr>
          <p:style>
            <a:lnRef idx="2">
              <a:schemeClr val="accent2"/>
            </a:lnRef>
            <a:fillRef idx="1">
              <a:schemeClr val="lt1"/>
            </a:fillRef>
            <a:effectRef idx="0">
              <a:schemeClr val="accent2"/>
            </a:effectRef>
            <a:fontRef idx="minor">
              <a:schemeClr val="dk1"/>
            </a:fontRef>
          </p:style>
        </p:cxnSp>
      </p:grpSp>
      <p:grpSp>
        <p:nvGrpSpPr>
          <p:cNvPr id="22" name="Group 21">
            <a:extLst>
              <a:ext uri="{FF2B5EF4-FFF2-40B4-BE49-F238E27FC236}">
                <a16:creationId xmlns:a16="http://schemas.microsoft.com/office/drawing/2014/main" xmlns="" id="{37679428-5C20-B610-7053-1FBC8391A041}"/>
              </a:ext>
            </a:extLst>
          </p:cNvPr>
          <p:cNvGrpSpPr/>
          <p:nvPr/>
        </p:nvGrpSpPr>
        <p:grpSpPr>
          <a:xfrm>
            <a:off x="1976283" y="5517479"/>
            <a:ext cx="7226711" cy="527510"/>
            <a:chOff x="1976283" y="5517479"/>
            <a:chExt cx="7226711" cy="527510"/>
          </a:xfrm>
        </p:grpSpPr>
        <p:sp>
          <p:nvSpPr>
            <p:cNvPr id="9" name="Subtitle 2">
              <a:extLst>
                <a:ext uri="{FF2B5EF4-FFF2-40B4-BE49-F238E27FC236}">
                  <a16:creationId xmlns:a16="http://schemas.microsoft.com/office/drawing/2014/main" xmlns="" id="{1AA9E6B2-0576-6E98-9124-D8DF626579D4}"/>
                </a:ext>
              </a:extLst>
            </p:cNvPr>
            <p:cNvSpPr txBox="1">
              <a:spLocks/>
            </p:cNvSpPr>
            <p:nvPr/>
          </p:nvSpPr>
          <p:spPr>
            <a:xfrm>
              <a:off x="2728452" y="5517479"/>
              <a:ext cx="6474542" cy="527510"/>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defPPr>
                <a:defRPr lang="ar-LY"/>
              </a:defPPr>
              <a:lvl1pPr indent="0" algn="ctr">
                <a:lnSpc>
                  <a:spcPct val="90000"/>
                </a:lnSpc>
                <a:spcBef>
                  <a:spcPts val="1000"/>
                </a:spcBef>
                <a:buFont typeface="Arial" panose="020B0604020202020204" pitchFamily="34" charset="0"/>
                <a:buNone/>
                <a:defRPr sz="3200">
                  <a:solidFill>
                    <a:srgbClr val="C00000"/>
                  </a:solidFill>
                  <a:cs typeface="+mj-cs"/>
                </a:defRPr>
              </a:lvl1pPr>
              <a:lvl2pPr indent="0" algn="ctr">
                <a:lnSpc>
                  <a:spcPct val="90000"/>
                </a:lnSpc>
                <a:spcBef>
                  <a:spcPts val="500"/>
                </a:spcBef>
                <a:buFont typeface="Arial" panose="020B0604020202020204" pitchFamily="34" charset="0"/>
                <a:buNone/>
                <a:defRPr sz="2000">
                  <a:solidFill>
                    <a:schemeClr val="lt1"/>
                  </a:solidFill>
                </a:defRPr>
              </a:lvl2pPr>
              <a:lvl3pPr indent="0" algn="ctr">
                <a:lnSpc>
                  <a:spcPct val="90000"/>
                </a:lnSpc>
                <a:spcBef>
                  <a:spcPts val="500"/>
                </a:spcBef>
                <a:buFont typeface="Arial" panose="020B0604020202020204" pitchFamily="34" charset="0"/>
                <a:buNone/>
                <a:defRPr>
                  <a:solidFill>
                    <a:schemeClr val="lt1"/>
                  </a:solidFill>
                </a:defRPr>
              </a:lvl3pPr>
              <a:lvl4pPr indent="0" algn="ctr">
                <a:lnSpc>
                  <a:spcPct val="90000"/>
                </a:lnSpc>
                <a:spcBef>
                  <a:spcPts val="500"/>
                </a:spcBef>
                <a:buFont typeface="Arial" panose="020B0604020202020204" pitchFamily="34" charset="0"/>
                <a:buNone/>
                <a:defRPr sz="1600">
                  <a:solidFill>
                    <a:schemeClr val="lt1"/>
                  </a:solidFill>
                </a:defRPr>
              </a:lvl4pPr>
              <a:lvl5pPr indent="0" algn="ctr">
                <a:lnSpc>
                  <a:spcPct val="90000"/>
                </a:lnSpc>
                <a:spcBef>
                  <a:spcPts val="500"/>
                </a:spcBef>
                <a:buFont typeface="Arial" panose="020B0604020202020204" pitchFamily="34" charset="0"/>
                <a:buNone/>
                <a:defRPr sz="1600">
                  <a:solidFill>
                    <a:schemeClr val="lt1"/>
                  </a:solidFill>
                </a:defRPr>
              </a:lvl5pPr>
              <a:lvl6pPr indent="0" algn="ctr">
                <a:lnSpc>
                  <a:spcPct val="90000"/>
                </a:lnSpc>
                <a:spcBef>
                  <a:spcPts val="500"/>
                </a:spcBef>
                <a:buFont typeface="Arial" panose="020B0604020202020204" pitchFamily="34" charset="0"/>
                <a:buNone/>
                <a:defRPr sz="1600">
                  <a:solidFill>
                    <a:schemeClr val="lt1"/>
                  </a:solidFill>
                </a:defRPr>
              </a:lvl6pPr>
              <a:lvl7pPr indent="0" algn="ctr">
                <a:lnSpc>
                  <a:spcPct val="90000"/>
                </a:lnSpc>
                <a:spcBef>
                  <a:spcPts val="500"/>
                </a:spcBef>
                <a:buFont typeface="Arial" panose="020B0604020202020204" pitchFamily="34" charset="0"/>
                <a:buNone/>
                <a:defRPr sz="1600">
                  <a:solidFill>
                    <a:schemeClr val="lt1"/>
                  </a:solidFill>
                </a:defRPr>
              </a:lvl7pPr>
              <a:lvl8pPr indent="0" algn="ctr">
                <a:lnSpc>
                  <a:spcPct val="90000"/>
                </a:lnSpc>
                <a:spcBef>
                  <a:spcPts val="500"/>
                </a:spcBef>
                <a:buFont typeface="Arial" panose="020B0604020202020204" pitchFamily="34" charset="0"/>
                <a:buNone/>
                <a:defRPr sz="1600">
                  <a:solidFill>
                    <a:schemeClr val="lt1"/>
                  </a:solidFill>
                </a:defRPr>
              </a:lvl8pPr>
              <a:lvl9pPr indent="0" algn="ctr">
                <a:lnSpc>
                  <a:spcPct val="90000"/>
                </a:lnSpc>
                <a:spcBef>
                  <a:spcPts val="500"/>
                </a:spcBef>
                <a:buFont typeface="Arial" panose="020B0604020202020204" pitchFamily="34" charset="0"/>
                <a:buNone/>
                <a:defRPr sz="1600">
                  <a:solidFill>
                    <a:schemeClr val="lt1"/>
                  </a:solidFill>
                </a:defRPr>
              </a:lvl9pPr>
            </a:lstStyle>
            <a:p>
              <a:r>
                <a:rPr lang="en-US" dirty="0"/>
                <a:t>6.Writing the next (or final) draft.</a:t>
              </a:r>
              <a:endParaRPr lang="ar-LY" dirty="0"/>
            </a:p>
          </p:txBody>
        </p:sp>
        <p:cxnSp>
          <p:nvCxnSpPr>
            <p:cNvPr id="18" name="Straight Arrow Connector 17">
              <a:extLst>
                <a:ext uri="{FF2B5EF4-FFF2-40B4-BE49-F238E27FC236}">
                  <a16:creationId xmlns:a16="http://schemas.microsoft.com/office/drawing/2014/main" xmlns="" id="{912F8F59-F692-247E-2B64-89E279F744AE}"/>
                </a:ext>
              </a:extLst>
            </p:cNvPr>
            <p:cNvCxnSpPr>
              <a:cxnSpLocks/>
            </p:cNvCxnSpPr>
            <p:nvPr/>
          </p:nvCxnSpPr>
          <p:spPr>
            <a:xfrm>
              <a:off x="1976283" y="5832610"/>
              <a:ext cx="589936" cy="0"/>
            </a:xfrm>
            <a:prstGeom prst="straightConnector1">
              <a:avLst/>
            </a:prstGeom>
            <a:ln>
              <a:tailEnd type="triangle"/>
            </a:ln>
          </p:spPr>
          <p:style>
            <a:lnRef idx="2">
              <a:schemeClr val="accent2"/>
            </a:lnRef>
            <a:fillRef idx="1">
              <a:schemeClr val="lt1"/>
            </a:fillRef>
            <a:effectRef idx="0">
              <a:schemeClr val="accent2"/>
            </a:effectRef>
            <a:fontRef idx="minor">
              <a:schemeClr val="dk1"/>
            </a:fontRef>
          </p:style>
        </p:cxnSp>
      </p:grpSp>
    </p:spTree>
    <p:extLst>
      <p:ext uri="{BB962C8B-B14F-4D97-AF65-F5344CB8AC3E}">
        <p14:creationId xmlns:p14="http://schemas.microsoft.com/office/powerpoint/2010/main" val="359874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000" fill="hold"/>
                                        <p:tgtEl>
                                          <p:spTgt spid="19"/>
                                        </p:tgtEl>
                                        <p:attrNameLst>
                                          <p:attrName>ppt_x</p:attrName>
                                        </p:attrNameLst>
                                      </p:cBhvr>
                                      <p:tavLst>
                                        <p:tav tm="0">
                                          <p:val>
                                            <p:strVal val="#ppt_x"/>
                                          </p:val>
                                        </p:tav>
                                        <p:tav tm="100000">
                                          <p:val>
                                            <p:strVal val="#ppt_x"/>
                                          </p:val>
                                        </p:tav>
                                      </p:tavLst>
                                    </p:anim>
                                    <p:anim calcmode="lin" valueType="num">
                                      <p:cBhvr additive="base">
                                        <p:cTn id="14" dur="10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1+#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1+#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1000" fill="hold"/>
                                        <p:tgtEl>
                                          <p:spTgt spid="22"/>
                                        </p:tgtEl>
                                        <p:attrNameLst>
                                          <p:attrName>ppt_x</p:attrName>
                                        </p:attrNameLst>
                                      </p:cBhvr>
                                      <p:tavLst>
                                        <p:tav tm="0">
                                          <p:val>
                                            <p:strVal val="#ppt_x"/>
                                          </p:val>
                                        </p:tav>
                                        <p:tav tm="100000">
                                          <p:val>
                                            <p:strVal val="#ppt_x"/>
                                          </p:val>
                                        </p:tav>
                                      </p:tavLst>
                                    </p:anim>
                                    <p:anim calcmode="lin" valueType="num">
                                      <p:cBhvr additive="base">
                                        <p:cTn id="38"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398206" y="371763"/>
            <a:ext cx="6572219" cy="756489"/>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1. Analyzing the assignment.</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649090" y="1253101"/>
            <a:ext cx="11267767" cy="105502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dirty="0">
                <a:cs typeface="+mj-cs"/>
              </a:rPr>
              <a:t>The first step is be sure that your students understand the assignment so that they can give you what is asked for. </a:t>
            </a:r>
            <a:endParaRPr lang="ar-LY" sz="2800" dirty="0">
              <a:cs typeface="+mj-cs"/>
            </a:endParaRPr>
          </a:p>
        </p:txBody>
      </p:sp>
      <p:sp>
        <p:nvSpPr>
          <p:cNvPr id="14" name="Subtitle 2">
            <a:extLst>
              <a:ext uri="{FF2B5EF4-FFF2-40B4-BE49-F238E27FC236}">
                <a16:creationId xmlns:a16="http://schemas.microsoft.com/office/drawing/2014/main" xmlns="" id="{FEBD1B82-4F44-B567-73B9-62666CB76530}"/>
              </a:ext>
            </a:extLst>
          </p:cNvPr>
          <p:cNvSpPr txBox="1">
            <a:spLocks/>
          </p:cNvSpPr>
          <p:nvPr/>
        </p:nvSpPr>
        <p:spPr>
          <a:xfrm>
            <a:off x="649089" y="2432971"/>
            <a:ext cx="11267767" cy="177031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2800" dirty="0">
                <a:solidFill>
                  <a:srgbClr val="FF0000"/>
                </a:solidFill>
                <a:cs typeface="+mj-cs"/>
              </a:rPr>
              <a:t>“Write a well-organized paragraph giving advice to a person who wants to learn a foreign language. Use your own knowledge. Please submit your paragraph by noon on Monday. I will only accept typed paper.”</a:t>
            </a:r>
            <a:endParaRPr lang="ar-LY" sz="2800" dirty="0">
              <a:solidFill>
                <a:srgbClr val="FF0000"/>
              </a:solidFill>
              <a:cs typeface="+mj-cs"/>
            </a:endParaRPr>
          </a:p>
        </p:txBody>
      </p:sp>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770005" y="4328138"/>
            <a:ext cx="10267097" cy="14606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i="1" dirty="0">
                <a:solidFill>
                  <a:srgbClr val="0070C0"/>
                </a:solidFill>
                <a:cs typeface="+mj-cs"/>
              </a:rPr>
              <a:t>(N.B) </a:t>
            </a:r>
            <a:r>
              <a:rPr lang="en-US" sz="2800" dirty="0">
                <a:solidFill>
                  <a:srgbClr val="0070C0"/>
                </a:solidFill>
                <a:cs typeface="+mj-cs"/>
              </a:rPr>
              <a:t>the students ask themselves the following questions: what, why, where, how long, When and how.</a:t>
            </a:r>
            <a:endParaRPr lang="ar-LY" sz="2800" dirty="0">
              <a:solidFill>
                <a:srgbClr val="0070C0"/>
              </a:solidFill>
              <a:cs typeface="+mj-cs"/>
            </a:endParaRPr>
          </a:p>
        </p:txBody>
      </p:sp>
    </p:spTree>
    <p:extLst>
      <p:ext uri="{BB962C8B-B14F-4D97-AF65-F5344CB8AC3E}">
        <p14:creationId xmlns:p14="http://schemas.microsoft.com/office/powerpoint/2010/main" val="111962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additive="base">
                                        <p:cTn id="2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 calcmode="lin" valueType="num">
                                      <p:cBhvr additive="base">
                                        <p:cTn id="31"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1907793" y="311803"/>
            <a:ext cx="6696561" cy="752498"/>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1. Analyzing the assignment.</a:t>
            </a:r>
            <a:endParaRPr lang="ar-LY" sz="3600" dirty="0">
              <a:solidFill>
                <a:srgbClr val="C00000"/>
              </a:solidFill>
            </a:endParaRPr>
          </a:p>
        </p:txBody>
      </p:sp>
      <p:graphicFrame>
        <p:nvGraphicFramePr>
          <p:cNvPr id="2" name="Table 4">
            <a:extLst>
              <a:ext uri="{FF2B5EF4-FFF2-40B4-BE49-F238E27FC236}">
                <a16:creationId xmlns:a16="http://schemas.microsoft.com/office/drawing/2014/main" xmlns="" id="{9FB7FB4A-CB27-F606-A682-0121DC332FCB}"/>
              </a:ext>
            </a:extLst>
          </p:cNvPr>
          <p:cNvGraphicFramePr>
            <a:graphicFrameLocks noGrp="1"/>
          </p:cNvGraphicFramePr>
          <p:nvPr>
            <p:extLst>
              <p:ext uri="{D42A27DB-BD31-4B8C-83A1-F6EECF244321}">
                <p14:modId xmlns:p14="http://schemas.microsoft.com/office/powerpoint/2010/main" val="4001931276"/>
              </p:ext>
            </p:extLst>
          </p:nvPr>
        </p:nvGraphicFramePr>
        <p:xfrm>
          <a:off x="359764" y="1231377"/>
          <a:ext cx="11689829" cy="5419752"/>
        </p:xfrm>
        <a:graphic>
          <a:graphicData uri="http://schemas.openxmlformats.org/drawingml/2006/table">
            <a:tbl>
              <a:tblPr rtl="1" firstRow="1" bandRow="1">
                <a:tableStyleId>{5C22544A-7EE6-4342-B048-85BDC9FD1C3A}</a:tableStyleId>
              </a:tblPr>
              <a:tblGrid>
                <a:gridCol w="5242213">
                  <a:extLst>
                    <a:ext uri="{9D8B030D-6E8A-4147-A177-3AD203B41FA5}">
                      <a16:colId xmlns:a16="http://schemas.microsoft.com/office/drawing/2014/main" xmlns="" val="1390465397"/>
                    </a:ext>
                  </a:extLst>
                </a:gridCol>
                <a:gridCol w="4277893">
                  <a:extLst>
                    <a:ext uri="{9D8B030D-6E8A-4147-A177-3AD203B41FA5}">
                      <a16:colId xmlns:a16="http://schemas.microsoft.com/office/drawing/2014/main" xmlns="" val="1044667675"/>
                    </a:ext>
                  </a:extLst>
                </a:gridCol>
                <a:gridCol w="2169723">
                  <a:extLst>
                    <a:ext uri="{9D8B030D-6E8A-4147-A177-3AD203B41FA5}">
                      <a16:colId xmlns:a16="http://schemas.microsoft.com/office/drawing/2014/main" xmlns="" val="1170296989"/>
                    </a:ext>
                  </a:extLst>
                </a:gridCol>
              </a:tblGrid>
              <a:tr h="546744">
                <a:tc>
                  <a:txBody>
                    <a:bodyPr/>
                    <a:lstStyle/>
                    <a:p>
                      <a:pPr algn="ctr" rtl="1"/>
                      <a:r>
                        <a:rPr lang="en-US" sz="2800" dirty="0"/>
                        <a:t>Answer </a:t>
                      </a:r>
                    </a:p>
                    <a:p>
                      <a:pPr rtl="1"/>
                      <a:r>
                        <a:rPr lang="en-US" sz="2800" dirty="0"/>
                        <a:t>(For the assignment)</a:t>
                      </a:r>
                      <a:endParaRPr lang="ar-LY" sz="2800" dirty="0"/>
                    </a:p>
                  </a:txBody>
                  <a:tcPr/>
                </a:tc>
                <a:tc gridSpan="2">
                  <a:txBody>
                    <a:bodyPr/>
                    <a:lstStyle/>
                    <a:p>
                      <a:pPr algn="ctr" rtl="1"/>
                      <a:r>
                        <a:rPr lang="en-US" sz="2800" dirty="0"/>
                        <a:t>question</a:t>
                      </a:r>
                      <a:endParaRPr lang="ar-LY" sz="2800" dirty="0"/>
                    </a:p>
                  </a:txBody>
                  <a:tcPr/>
                </a:tc>
                <a:tc hMerge="1">
                  <a:txBody>
                    <a:bodyPr/>
                    <a:lstStyle/>
                    <a:p>
                      <a:pPr rtl="1"/>
                      <a:endParaRPr lang="ar-LY" dirty="0"/>
                    </a:p>
                  </a:txBody>
                  <a:tcPr/>
                </a:tc>
                <a:extLst>
                  <a:ext uri="{0D108BD9-81ED-4DB2-BD59-A6C34878D82A}">
                    <a16:rowId xmlns:a16="http://schemas.microsoft.com/office/drawing/2014/main" xmlns="" val="649376236"/>
                  </a:ext>
                </a:extLst>
              </a:tr>
              <a:tr h="546744">
                <a:tc>
                  <a:txBody>
                    <a:bodyPr/>
                    <a:lstStyle/>
                    <a:p>
                      <a:pPr rtl="1"/>
                      <a:r>
                        <a:rPr lang="en-US" sz="2800" kern="1200" dirty="0">
                          <a:solidFill>
                            <a:srgbClr val="002060"/>
                          </a:solidFill>
                          <a:latin typeface="+mn-lt"/>
                          <a:ea typeface="+mn-ea"/>
                          <a:cs typeface="+mn-cs"/>
                        </a:rPr>
                        <a:t>Advice for learning a foreign language.</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Is the topic?</a:t>
                      </a:r>
                      <a:endParaRPr lang="ar-LY" sz="2800" dirty="0">
                        <a:solidFill>
                          <a:srgbClr val="002060"/>
                        </a:solidFill>
                      </a:endParaRPr>
                    </a:p>
                  </a:txBody>
                  <a:tcPr/>
                </a:tc>
                <a:tc>
                  <a:txBody>
                    <a:bodyPr/>
                    <a:lstStyle/>
                    <a:p>
                      <a:pPr rtl="1"/>
                      <a:r>
                        <a:rPr lang="en-US" sz="2800" dirty="0">
                          <a:solidFill>
                            <a:srgbClr val="002060"/>
                          </a:solidFill>
                        </a:rPr>
                        <a:t>What</a:t>
                      </a:r>
                      <a:endParaRPr lang="ar-LY" sz="2800" dirty="0">
                        <a:solidFill>
                          <a:srgbClr val="002060"/>
                        </a:solidFill>
                      </a:endParaRPr>
                    </a:p>
                  </a:txBody>
                  <a:tcPr/>
                </a:tc>
                <a:extLst>
                  <a:ext uri="{0D108BD9-81ED-4DB2-BD59-A6C34878D82A}">
                    <a16:rowId xmlns:a16="http://schemas.microsoft.com/office/drawing/2014/main" xmlns="" val="3875859993"/>
                  </a:ext>
                </a:extLst>
              </a:tr>
              <a:tr h="318209">
                <a:tc>
                  <a:txBody>
                    <a:bodyPr/>
                    <a:lstStyle/>
                    <a:p>
                      <a:pPr rtl="1"/>
                      <a:r>
                        <a:rPr lang="en-US" sz="2800" kern="1200" dirty="0">
                          <a:solidFill>
                            <a:srgbClr val="002060"/>
                          </a:solidFill>
                          <a:latin typeface="+mn-lt"/>
                          <a:ea typeface="+mn-ea"/>
                          <a:cs typeface="+mn-cs"/>
                        </a:rPr>
                        <a:t>To show my ability to organize a concept.</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Am I writing?</a:t>
                      </a:r>
                      <a:endParaRPr lang="ar-LY" sz="2800" dirty="0">
                        <a:solidFill>
                          <a:srgbClr val="002060"/>
                        </a:solidFill>
                      </a:endParaRPr>
                    </a:p>
                  </a:txBody>
                  <a:tcPr/>
                </a:tc>
                <a:tc>
                  <a:txBody>
                    <a:bodyPr/>
                    <a:lstStyle/>
                    <a:p>
                      <a:pPr rtl="1"/>
                      <a:r>
                        <a:rPr lang="en-US" sz="2800" dirty="0">
                          <a:solidFill>
                            <a:srgbClr val="002060"/>
                          </a:solidFill>
                        </a:rPr>
                        <a:t>Why</a:t>
                      </a:r>
                      <a:endParaRPr lang="ar-LY" sz="2800" dirty="0">
                        <a:solidFill>
                          <a:srgbClr val="002060"/>
                        </a:solidFill>
                      </a:endParaRPr>
                    </a:p>
                  </a:txBody>
                  <a:tcPr/>
                </a:tc>
                <a:extLst>
                  <a:ext uri="{0D108BD9-81ED-4DB2-BD59-A6C34878D82A}">
                    <a16:rowId xmlns:a16="http://schemas.microsoft.com/office/drawing/2014/main" xmlns="" val="2992925101"/>
                  </a:ext>
                </a:extLst>
              </a:tr>
              <a:tr h="347690">
                <a:tc>
                  <a:txBody>
                    <a:bodyPr/>
                    <a:lstStyle/>
                    <a:p>
                      <a:pPr rtl="1"/>
                      <a:r>
                        <a:rPr lang="en-US" sz="2800" kern="1200" dirty="0">
                          <a:solidFill>
                            <a:srgbClr val="002060"/>
                          </a:solidFill>
                          <a:latin typeface="+mn-lt"/>
                          <a:ea typeface="+mn-ea"/>
                          <a:cs typeface="+mn-cs"/>
                        </a:rPr>
                        <a:t>From what I already know</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Do I get the information?</a:t>
                      </a:r>
                      <a:endParaRPr lang="ar-LY" sz="2800" dirty="0">
                        <a:solidFill>
                          <a:srgbClr val="002060"/>
                        </a:solidFill>
                      </a:endParaRPr>
                    </a:p>
                  </a:txBody>
                  <a:tcPr/>
                </a:tc>
                <a:tc>
                  <a:txBody>
                    <a:bodyPr/>
                    <a:lstStyle/>
                    <a:p>
                      <a:pPr rtl="1"/>
                      <a:r>
                        <a:rPr lang="en-US" sz="2800" dirty="0">
                          <a:solidFill>
                            <a:srgbClr val="002060"/>
                          </a:solidFill>
                        </a:rPr>
                        <a:t>Where</a:t>
                      </a:r>
                      <a:endParaRPr lang="ar-LY" sz="2800" dirty="0">
                        <a:solidFill>
                          <a:srgbClr val="002060"/>
                        </a:solidFill>
                      </a:endParaRPr>
                    </a:p>
                  </a:txBody>
                  <a:tcPr/>
                </a:tc>
                <a:extLst>
                  <a:ext uri="{0D108BD9-81ED-4DB2-BD59-A6C34878D82A}">
                    <a16:rowId xmlns:a16="http://schemas.microsoft.com/office/drawing/2014/main" xmlns="" val="2684054989"/>
                  </a:ext>
                </a:extLst>
              </a:tr>
              <a:tr h="546744">
                <a:tc>
                  <a:txBody>
                    <a:bodyPr/>
                    <a:lstStyle/>
                    <a:p>
                      <a:pPr rtl="1"/>
                      <a:r>
                        <a:rPr lang="en-US" sz="2800" kern="1200" dirty="0">
                          <a:solidFill>
                            <a:srgbClr val="002060"/>
                          </a:solidFill>
                          <a:latin typeface="+mn-lt"/>
                          <a:ea typeface="+mn-ea"/>
                          <a:cs typeface="+mn-cs"/>
                        </a:rPr>
                        <a:t>One paragraph</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Is the paper?</a:t>
                      </a:r>
                      <a:endParaRPr lang="ar-LY" sz="2800" dirty="0">
                        <a:solidFill>
                          <a:srgbClr val="002060"/>
                        </a:solidFill>
                      </a:endParaRPr>
                    </a:p>
                  </a:txBody>
                  <a:tcPr/>
                </a:tc>
                <a:tc>
                  <a:txBody>
                    <a:bodyPr/>
                    <a:lstStyle/>
                    <a:p>
                      <a:pPr rtl="1"/>
                      <a:r>
                        <a:rPr lang="en-US" sz="2800" dirty="0">
                          <a:solidFill>
                            <a:srgbClr val="002060"/>
                          </a:solidFill>
                        </a:rPr>
                        <a:t>How long </a:t>
                      </a:r>
                      <a:endParaRPr lang="ar-LY" sz="2800" dirty="0">
                        <a:solidFill>
                          <a:srgbClr val="002060"/>
                        </a:solidFill>
                      </a:endParaRPr>
                    </a:p>
                  </a:txBody>
                  <a:tcPr/>
                </a:tc>
                <a:extLst>
                  <a:ext uri="{0D108BD9-81ED-4DB2-BD59-A6C34878D82A}">
                    <a16:rowId xmlns:a16="http://schemas.microsoft.com/office/drawing/2014/main" xmlns="" val="33061354"/>
                  </a:ext>
                </a:extLst>
              </a:tr>
              <a:tr h="546744">
                <a:tc>
                  <a:txBody>
                    <a:bodyPr/>
                    <a:lstStyle/>
                    <a:p>
                      <a:pPr rtl="1"/>
                      <a:r>
                        <a:rPr lang="en-US" sz="2800" kern="1200" dirty="0">
                          <a:solidFill>
                            <a:srgbClr val="002060"/>
                          </a:solidFill>
                          <a:latin typeface="+mn-lt"/>
                          <a:ea typeface="+mn-ea"/>
                          <a:cs typeface="+mn-cs"/>
                        </a:rPr>
                        <a:t>Monday at noon</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Is the due?</a:t>
                      </a:r>
                      <a:endParaRPr lang="ar-LY" sz="2800" dirty="0">
                        <a:solidFill>
                          <a:srgbClr val="002060"/>
                        </a:solidFill>
                      </a:endParaRPr>
                    </a:p>
                  </a:txBody>
                  <a:tcPr/>
                </a:tc>
                <a:tc>
                  <a:txBody>
                    <a:bodyPr/>
                    <a:lstStyle/>
                    <a:p>
                      <a:pPr rtl="1"/>
                      <a:r>
                        <a:rPr lang="en-US" sz="2800" dirty="0">
                          <a:solidFill>
                            <a:srgbClr val="002060"/>
                          </a:solidFill>
                        </a:rPr>
                        <a:t>When </a:t>
                      </a:r>
                      <a:endParaRPr lang="ar-LY" sz="2800" dirty="0">
                        <a:solidFill>
                          <a:srgbClr val="002060"/>
                        </a:solidFill>
                      </a:endParaRPr>
                    </a:p>
                  </a:txBody>
                  <a:tcPr/>
                </a:tc>
                <a:extLst>
                  <a:ext uri="{0D108BD9-81ED-4DB2-BD59-A6C34878D82A}">
                    <a16:rowId xmlns:a16="http://schemas.microsoft.com/office/drawing/2014/main" xmlns="" val="1923669967"/>
                  </a:ext>
                </a:extLst>
              </a:tr>
              <a:tr h="546744">
                <a:tc>
                  <a:txBody>
                    <a:bodyPr/>
                    <a:lstStyle/>
                    <a:p>
                      <a:pPr rtl="1"/>
                      <a:r>
                        <a:rPr lang="en-US" sz="2800" kern="1200" dirty="0">
                          <a:solidFill>
                            <a:srgbClr val="002060"/>
                          </a:solidFill>
                          <a:latin typeface="+mn-lt"/>
                          <a:ea typeface="+mn-ea"/>
                          <a:cs typeface="+mn-cs"/>
                        </a:rPr>
                        <a:t>typed</a:t>
                      </a:r>
                      <a:endParaRPr lang="ar-LY" sz="2800" kern="1200" dirty="0">
                        <a:solidFill>
                          <a:srgbClr val="002060"/>
                        </a:solidFill>
                        <a:latin typeface="+mn-lt"/>
                        <a:ea typeface="+mn-ea"/>
                        <a:cs typeface="+mn-cs"/>
                      </a:endParaRPr>
                    </a:p>
                  </a:txBody>
                  <a:tcPr/>
                </a:tc>
                <a:tc>
                  <a:txBody>
                    <a:bodyPr/>
                    <a:lstStyle/>
                    <a:p>
                      <a:pPr rtl="1"/>
                      <a:r>
                        <a:rPr lang="en-US" sz="2800" dirty="0">
                          <a:solidFill>
                            <a:srgbClr val="002060"/>
                          </a:solidFill>
                        </a:rPr>
                        <a:t>Do I present it?</a:t>
                      </a:r>
                      <a:endParaRPr lang="ar-LY" sz="2800" dirty="0">
                        <a:solidFill>
                          <a:srgbClr val="002060"/>
                        </a:solidFill>
                      </a:endParaRPr>
                    </a:p>
                  </a:txBody>
                  <a:tcPr/>
                </a:tc>
                <a:tc>
                  <a:txBody>
                    <a:bodyPr/>
                    <a:lstStyle/>
                    <a:p>
                      <a:pPr rtl="1"/>
                      <a:r>
                        <a:rPr lang="en-US" sz="2800" dirty="0">
                          <a:solidFill>
                            <a:srgbClr val="002060"/>
                          </a:solidFill>
                        </a:rPr>
                        <a:t>how</a:t>
                      </a:r>
                      <a:endParaRPr lang="ar-LY" sz="2800" dirty="0">
                        <a:solidFill>
                          <a:srgbClr val="002060"/>
                        </a:solidFill>
                      </a:endParaRPr>
                    </a:p>
                  </a:txBody>
                  <a:tcPr/>
                </a:tc>
                <a:extLst>
                  <a:ext uri="{0D108BD9-81ED-4DB2-BD59-A6C34878D82A}">
                    <a16:rowId xmlns:a16="http://schemas.microsoft.com/office/drawing/2014/main" xmlns="" val="3921441130"/>
                  </a:ext>
                </a:extLst>
              </a:tr>
            </a:tbl>
          </a:graphicData>
        </a:graphic>
      </p:graphicFrame>
    </p:spTree>
    <p:extLst>
      <p:ext uri="{BB962C8B-B14F-4D97-AF65-F5344CB8AC3E}">
        <p14:creationId xmlns:p14="http://schemas.microsoft.com/office/powerpoint/2010/main" val="32609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3456201" y="371764"/>
            <a:ext cx="4263734" cy="701940"/>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2. Brainstorming:</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679070" y="1332284"/>
            <a:ext cx="11267767" cy="16395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3200" dirty="0">
                <a:latin typeface="Times New Roman" panose="02020603050405020304" pitchFamily="18" charset="0"/>
                <a:cs typeface="Times New Roman" panose="02020603050405020304" pitchFamily="18" charset="0"/>
              </a:rPr>
              <a:t>To ‘brainstorm’ means to write down ideas of all kinds – good or bad- on a piece of paper. Don’t evaluate the ideas at this stage because in brainstorming, all ideas are equal. You will evaluate at the next stage.</a:t>
            </a:r>
            <a:endParaRPr lang="ar-LY" sz="3200" dirty="0">
              <a:latin typeface="Times New Roman" panose="02020603050405020304" pitchFamily="18" charset="0"/>
              <a:cs typeface="Times New Roman" panose="02020603050405020304" pitchFamily="18" charset="0"/>
            </a:endParaRPr>
          </a:p>
        </p:txBody>
      </p:sp>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560424" y="3230380"/>
            <a:ext cx="10631576" cy="3397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C00000"/>
                </a:solidFill>
                <a:highlight>
                  <a:srgbClr val="FFFF00"/>
                </a:highlight>
                <a:latin typeface="AucoinExtBol" panose="020D0802060808030204" pitchFamily="34" charset="0"/>
                <a:cs typeface="+mj-cs"/>
              </a:rPr>
              <a:t>Using mind map</a:t>
            </a:r>
          </a:p>
          <a:p>
            <a:pPr algn="just"/>
            <a:r>
              <a:rPr lang="en-US" sz="3200" dirty="0">
                <a:latin typeface="Times New Roman" panose="02020603050405020304" pitchFamily="18" charset="0"/>
                <a:cs typeface="Times New Roman" panose="02020603050405020304" pitchFamily="18" charset="0"/>
              </a:rPr>
              <a:t>Start with a circle in the middle of a piece of paper. Write the topic of the assignment inside the circle. Then start ideas you associate with the topic around the circle. You can use lines to point to the various ideas, you can use arrows to show that ideas are related, or you can put related ideas in smaller circles. In other words, there is no right or wrong way</a:t>
            </a:r>
            <a:r>
              <a:rPr lang="en-US" sz="2800" dirty="0">
                <a:solidFill>
                  <a:srgbClr val="C00000"/>
                </a:solidFill>
                <a:cs typeface="+mj-cs"/>
              </a:rPr>
              <a:t>.</a:t>
            </a:r>
            <a:endParaRPr lang="ar-LY" sz="2800" dirty="0">
              <a:solidFill>
                <a:srgbClr val="C00000"/>
              </a:solidFill>
              <a:cs typeface="+mj-cs"/>
            </a:endParaRPr>
          </a:p>
        </p:txBody>
      </p:sp>
    </p:spTree>
    <p:extLst>
      <p:ext uri="{BB962C8B-B14F-4D97-AF65-F5344CB8AC3E}">
        <p14:creationId xmlns:p14="http://schemas.microsoft.com/office/powerpoint/2010/main" val="326951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 calcmode="lin" valueType="num">
                                      <p:cBhvr additive="base">
                                        <p:cTn id="2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anim calcmode="lin" valueType="num">
                                      <p:cBhvr additive="base">
                                        <p:cTn id="31"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41</a:t>
            </a:fld>
            <a:endParaRPr lang="en-US" noProof="0" dirty="0"/>
          </a:p>
        </p:txBody>
      </p:sp>
      <p:pic>
        <p:nvPicPr>
          <p:cNvPr id="2" name="Picture 1"/>
          <p:cNvPicPr>
            <a:picLocks noChangeAspect="1"/>
          </p:cNvPicPr>
          <p:nvPr/>
        </p:nvPicPr>
        <p:blipFill>
          <a:blip r:embed="rId2"/>
          <a:stretch>
            <a:fillRect/>
          </a:stretch>
        </p:blipFill>
        <p:spPr>
          <a:xfrm>
            <a:off x="211016" y="253219"/>
            <a:ext cx="11788726" cy="6335734"/>
          </a:xfrm>
          <a:prstGeom prst="rect">
            <a:avLst/>
          </a:prstGeom>
        </p:spPr>
      </p:pic>
    </p:spTree>
    <p:extLst>
      <p:ext uri="{BB962C8B-B14F-4D97-AF65-F5344CB8AC3E}">
        <p14:creationId xmlns:p14="http://schemas.microsoft.com/office/powerpoint/2010/main" val="1566776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CE5352E-9B9F-4EDC-8769-7FA3D3F814C7}" type="slidenum">
              <a:rPr lang="en-US" noProof="0" smtClean="0"/>
              <a:t>42</a:t>
            </a:fld>
            <a:endParaRPr lang="en-US" noProof="0" dirty="0"/>
          </a:p>
        </p:txBody>
      </p:sp>
      <p:pic>
        <p:nvPicPr>
          <p:cNvPr id="9" name="Picture 8"/>
          <p:cNvPicPr>
            <a:picLocks noChangeAspect="1"/>
          </p:cNvPicPr>
          <p:nvPr/>
        </p:nvPicPr>
        <p:blipFill>
          <a:blip r:embed="rId3"/>
          <a:stretch>
            <a:fillRect/>
          </a:stretch>
        </p:blipFill>
        <p:spPr>
          <a:xfrm>
            <a:off x="11171162" y="364139"/>
            <a:ext cx="713294" cy="670618"/>
          </a:xfrm>
          <a:prstGeom prst="rect">
            <a:avLst/>
          </a:prstGeom>
        </p:spPr>
      </p:pic>
      <p:pic>
        <p:nvPicPr>
          <p:cNvPr id="3" name="Picture 2"/>
          <p:cNvPicPr>
            <a:picLocks noChangeAspect="1"/>
          </p:cNvPicPr>
          <p:nvPr/>
        </p:nvPicPr>
        <p:blipFill>
          <a:blip r:embed="rId4"/>
          <a:stretch>
            <a:fillRect/>
          </a:stretch>
        </p:blipFill>
        <p:spPr>
          <a:xfrm>
            <a:off x="196949" y="253218"/>
            <a:ext cx="11729711" cy="6443003"/>
          </a:xfrm>
          <a:prstGeom prst="rect">
            <a:avLst/>
          </a:prstGeom>
        </p:spPr>
      </p:pic>
    </p:spTree>
    <p:extLst>
      <p:ext uri="{BB962C8B-B14F-4D97-AF65-F5344CB8AC3E}">
        <p14:creationId xmlns:p14="http://schemas.microsoft.com/office/powerpoint/2010/main" val="3726793576"/>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43</a:t>
            </a:fld>
            <a:endParaRPr lang="en-US" noProof="0" dirty="0"/>
          </a:p>
        </p:txBody>
      </p:sp>
      <p:pic>
        <p:nvPicPr>
          <p:cNvPr id="2" name="Picture 1"/>
          <p:cNvPicPr>
            <a:picLocks noChangeAspect="1"/>
          </p:cNvPicPr>
          <p:nvPr/>
        </p:nvPicPr>
        <p:blipFill>
          <a:blip r:embed="rId2"/>
          <a:stretch>
            <a:fillRect/>
          </a:stretch>
        </p:blipFill>
        <p:spPr>
          <a:xfrm>
            <a:off x="253218" y="253219"/>
            <a:ext cx="11690253" cy="6349801"/>
          </a:xfrm>
          <a:prstGeom prst="rect">
            <a:avLst/>
          </a:prstGeom>
        </p:spPr>
      </p:pic>
    </p:spTree>
    <p:extLst>
      <p:ext uri="{BB962C8B-B14F-4D97-AF65-F5344CB8AC3E}">
        <p14:creationId xmlns:p14="http://schemas.microsoft.com/office/powerpoint/2010/main" val="2447546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580786" y="438823"/>
            <a:ext cx="11420171" cy="38633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rgbClr val="C00000"/>
                </a:solidFill>
                <a:highlight>
                  <a:srgbClr val="FFFF00"/>
                </a:highlight>
                <a:latin typeface="AucoinExtBol" panose="020D0802060808030204" pitchFamily="34" charset="0"/>
                <a:cs typeface="+mj-cs"/>
              </a:rPr>
              <a:t>An Assignment</a:t>
            </a:r>
          </a:p>
          <a:p>
            <a:pPr algn="just">
              <a:lnSpc>
                <a:spcPct val="150000"/>
              </a:lnSpc>
            </a:pPr>
            <a:r>
              <a:rPr lang="en-US" sz="2800" dirty="0">
                <a:latin typeface="Times New Roman" panose="02020603050405020304" pitchFamily="18" charset="0"/>
                <a:cs typeface="Times New Roman" panose="02020603050405020304" pitchFamily="18" charset="0"/>
              </a:rPr>
              <a:t>“What was (or is) your </a:t>
            </a:r>
            <a:r>
              <a:rPr lang="en-US" sz="2800" dirty="0" err="1">
                <a:latin typeface="Times New Roman" panose="02020603050405020304" pitchFamily="18" charset="0"/>
                <a:cs typeface="Times New Roman" panose="02020603050405020304" pitchFamily="18" charset="0"/>
              </a:rPr>
              <a:t>favourite</a:t>
            </a:r>
            <a:r>
              <a:rPr lang="en-US" sz="2800" dirty="0">
                <a:latin typeface="Times New Roman" panose="02020603050405020304" pitchFamily="18" charset="0"/>
                <a:cs typeface="Times New Roman" panose="02020603050405020304" pitchFamily="18" charset="0"/>
              </a:rPr>
              <a:t> subject in high school? What made it your </a:t>
            </a:r>
            <a:r>
              <a:rPr lang="en-US" sz="2800" dirty="0" err="1">
                <a:latin typeface="Times New Roman" panose="02020603050405020304" pitchFamily="18" charset="0"/>
                <a:cs typeface="Times New Roman" panose="02020603050405020304" pitchFamily="18" charset="0"/>
              </a:rPr>
              <a:t>favourite</a:t>
            </a:r>
            <a:r>
              <a:rPr lang="en-US" sz="2800" dirty="0">
                <a:latin typeface="Times New Roman" panose="02020603050405020304" pitchFamily="18" charset="0"/>
                <a:cs typeface="Times New Roman" panose="02020603050405020304" pitchFamily="18" charset="0"/>
              </a:rPr>
              <a:t>? Please type your paragraph and submit it as an attachment to an </a:t>
            </a:r>
          </a:p>
          <a:p>
            <a:pPr algn="just">
              <a:lnSpc>
                <a:spcPct val="150000"/>
              </a:lnSpc>
            </a:pPr>
            <a:r>
              <a:rPr lang="en-US" sz="2800" dirty="0">
                <a:latin typeface="Times New Roman" panose="02020603050405020304" pitchFamily="18" charset="0"/>
                <a:cs typeface="Times New Roman" panose="02020603050405020304" pitchFamily="18" charset="0"/>
              </a:rPr>
              <a:t>e-mail by midnight on Sunday.”</a:t>
            </a:r>
            <a:endParaRPr lang="ar-LY"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45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 calcmode="lin" valueType="num">
                                      <p:cBhvr additive="base">
                                        <p:cTn id="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 calcmode="lin" valueType="num">
                                      <p:cBhvr additive="base">
                                        <p:cTn id="13"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additive="base">
                                        <p:cTn id="19"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xmlns="" id="{3A2ECBE7-8600-E721-D60F-92ACE6B0CA16}"/>
              </a:ext>
            </a:extLst>
          </p:cNvPr>
          <p:cNvSpPr/>
          <p:nvPr/>
        </p:nvSpPr>
        <p:spPr>
          <a:xfrm>
            <a:off x="4436806" y="2440858"/>
            <a:ext cx="3318387" cy="1976284"/>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800" dirty="0" err="1">
                <a:solidFill>
                  <a:srgbClr val="C00000"/>
                </a:solidFill>
              </a:rPr>
              <a:t>Favourite</a:t>
            </a:r>
            <a:r>
              <a:rPr lang="en-US" sz="2800" dirty="0">
                <a:solidFill>
                  <a:srgbClr val="C00000"/>
                </a:solidFill>
              </a:rPr>
              <a:t> class</a:t>
            </a:r>
          </a:p>
          <a:p>
            <a:pPr algn="ctr"/>
            <a:r>
              <a:rPr lang="en-US" sz="2800" dirty="0">
                <a:solidFill>
                  <a:srgbClr val="C00000"/>
                </a:solidFill>
              </a:rPr>
              <a:t>PE</a:t>
            </a:r>
            <a:endParaRPr lang="ar-LY" sz="2800" dirty="0">
              <a:solidFill>
                <a:srgbClr val="C00000"/>
              </a:solidFill>
            </a:endParaRPr>
          </a:p>
        </p:txBody>
      </p:sp>
      <p:sp>
        <p:nvSpPr>
          <p:cNvPr id="5" name="Oval 4">
            <a:extLst>
              <a:ext uri="{FF2B5EF4-FFF2-40B4-BE49-F238E27FC236}">
                <a16:creationId xmlns:a16="http://schemas.microsoft.com/office/drawing/2014/main" xmlns="" id="{3752E44D-FE5B-062E-A800-F051AABE9A5C}"/>
              </a:ext>
            </a:extLst>
          </p:cNvPr>
          <p:cNvSpPr/>
          <p:nvPr/>
        </p:nvSpPr>
        <p:spPr>
          <a:xfrm>
            <a:off x="6666271" y="191728"/>
            <a:ext cx="2209800" cy="1224116"/>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Ugly uniform</a:t>
            </a:r>
            <a:endParaRPr lang="ar-LY" sz="2000" dirty="0"/>
          </a:p>
        </p:txBody>
      </p:sp>
      <p:sp>
        <p:nvSpPr>
          <p:cNvPr id="7" name="Oval 6">
            <a:extLst>
              <a:ext uri="{FF2B5EF4-FFF2-40B4-BE49-F238E27FC236}">
                <a16:creationId xmlns:a16="http://schemas.microsoft.com/office/drawing/2014/main" xmlns="" id="{F92A163E-A5E2-91AC-BE34-799E3259A926}"/>
              </a:ext>
            </a:extLst>
          </p:cNvPr>
          <p:cNvSpPr/>
          <p:nvPr/>
        </p:nvSpPr>
        <p:spPr>
          <a:xfrm>
            <a:off x="8900650" y="1895167"/>
            <a:ext cx="2465442" cy="1224115"/>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Feel healthy and look good</a:t>
            </a:r>
            <a:endParaRPr lang="ar-LY" sz="2000" dirty="0"/>
          </a:p>
        </p:txBody>
      </p:sp>
      <p:sp>
        <p:nvSpPr>
          <p:cNvPr id="8" name="Oval 7">
            <a:extLst>
              <a:ext uri="{FF2B5EF4-FFF2-40B4-BE49-F238E27FC236}">
                <a16:creationId xmlns:a16="http://schemas.microsoft.com/office/drawing/2014/main" xmlns="" id="{18983B18-7777-8841-4366-7D43C99247CB}"/>
              </a:ext>
            </a:extLst>
          </p:cNvPr>
          <p:cNvSpPr/>
          <p:nvPr/>
        </p:nvSpPr>
        <p:spPr>
          <a:xfrm>
            <a:off x="8967015" y="3532241"/>
            <a:ext cx="2332711" cy="1224115"/>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Made some friends</a:t>
            </a:r>
            <a:endParaRPr lang="ar-LY" sz="2000" dirty="0"/>
          </a:p>
        </p:txBody>
      </p:sp>
      <p:sp>
        <p:nvSpPr>
          <p:cNvPr id="9" name="Oval 8">
            <a:extLst>
              <a:ext uri="{FF2B5EF4-FFF2-40B4-BE49-F238E27FC236}">
                <a16:creationId xmlns:a16="http://schemas.microsoft.com/office/drawing/2014/main" xmlns="" id="{A0AFAFEC-99DD-4487-0BA6-F1B0FB50E116}"/>
              </a:ext>
            </a:extLst>
          </p:cNvPr>
          <p:cNvSpPr/>
          <p:nvPr/>
        </p:nvSpPr>
        <p:spPr>
          <a:xfrm>
            <a:off x="6666271" y="5125071"/>
            <a:ext cx="2526887" cy="1224116"/>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Nice PE teacher</a:t>
            </a:r>
            <a:endParaRPr lang="ar-LY" sz="2000" dirty="0"/>
          </a:p>
        </p:txBody>
      </p:sp>
      <p:sp>
        <p:nvSpPr>
          <p:cNvPr id="10" name="Oval 9">
            <a:extLst>
              <a:ext uri="{FF2B5EF4-FFF2-40B4-BE49-F238E27FC236}">
                <a16:creationId xmlns:a16="http://schemas.microsoft.com/office/drawing/2014/main" xmlns="" id="{BB0F827C-D262-1B7F-8D6F-C2DB6F38522F}"/>
              </a:ext>
            </a:extLst>
          </p:cNvPr>
          <p:cNvSpPr/>
          <p:nvPr/>
        </p:nvSpPr>
        <p:spPr>
          <a:xfrm>
            <a:off x="764461" y="1707126"/>
            <a:ext cx="1772267" cy="1467463"/>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Get outside</a:t>
            </a:r>
            <a:endParaRPr lang="ar-LY" sz="2000" dirty="0"/>
          </a:p>
        </p:txBody>
      </p:sp>
      <p:sp>
        <p:nvSpPr>
          <p:cNvPr id="11" name="Oval 10">
            <a:extLst>
              <a:ext uri="{FF2B5EF4-FFF2-40B4-BE49-F238E27FC236}">
                <a16:creationId xmlns:a16="http://schemas.microsoft.com/office/drawing/2014/main" xmlns="" id="{58AA8BFF-F096-3F99-8F53-F3F0A718D73B}"/>
              </a:ext>
            </a:extLst>
          </p:cNvPr>
          <p:cNvSpPr/>
          <p:nvPr/>
        </p:nvSpPr>
        <p:spPr>
          <a:xfrm>
            <a:off x="194476" y="3952568"/>
            <a:ext cx="2332711" cy="1224116"/>
          </a:xfrm>
          <a:prstGeom prst="ellipse">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2000" dirty="0"/>
              <a:t>Run laps – out of sight</a:t>
            </a:r>
            <a:endParaRPr lang="ar-LY" sz="2000" dirty="0"/>
          </a:p>
        </p:txBody>
      </p:sp>
      <p:sp>
        <p:nvSpPr>
          <p:cNvPr id="12" name="Subtitle 2">
            <a:extLst>
              <a:ext uri="{FF2B5EF4-FFF2-40B4-BE49-F238E27FC236}">
                <a16:creationId xmlns:a16="http://schemas.microsoft.com/office/drawing/2014/main" xmlns="" id="{45A10B07-65FD-615B-1BD5-132DE8AB285C}"/>
              </a:ext>
            </a:extLst>
          </p:cNvPr>
          <p:cNvSpPr txBox="1">
            <a:spLocks/>
          </p:cNvSpPr>
          <p:nvPr/>
        </p:nvSpPr>
        <p:spPr>
          <a:xfrm>
            <a:off x="1616525" y="62684"/>
            <a:ext cx="3613796" cy="18324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spcBef>
                <a:spcPts val="600"/>
              </a:spcBef>
            </a:pPr>
            <a:r>
              <a:rPr lang="en-US" sz="2000" u="sng" dirty="0">
                <a:solidFill>
                  <a:srgbClr val="C00000"/>
                </a:solidFill>
                <a:cs typeface="+mj-cs"/>
              </a:rPr>
              <a:t>Color in summer</a:t>
            </a:r>
          </a:p>
          <a:p>
            <a:pPr algn="just">
              <a:lnSpc>
                <a:spcPct val="100000"/>
              </a:lnSpc>
              <a:spcBef>
                <a:spcPts val="600"/>
              </a:spcBef>
            </a:pPr>
            <a:r>
              <a:rPr lang="en-US" sz="2000" u="sng" dirty="0">
                <a:solidFill>
                  <a:srgbClr val="C00000"/>
                </a:solidFill>
                <a:cs typeface="+mj-cs"/>
              </a:rPr>
              <a:t>Fresh air</a:t>
            </a:r>
          </a:p>
          <a:p>
            <a:pPr algn="just">
              <a:lnSpc>
                <a:spcPct val="100000"/>
              </a:lnSpc>
              <a:spcBef>
                <a:spcPts val="600"/>
              </a:spcBef>
            </a:pPr>
            <a:r>
              <a:rPr lang="en-US" sz="2000" u="sng" dirty="0">
                <a:solidFill>
                  <a:srgbClr val="C00000"/>
                </a:solidFill>
                <a:cs typeface="+mj-cs"/>
              </a:rPr>
              <a:t>No air conditioning</a:t>
            </a:r>
          </a:p>
          <a:p>
            <a:pPr algn="just">
              <a:lnSpc>
                <a:spcPct val="100000"/>
              </a:lnSpc>
              <a:spcBef>
                <a:spcPts val="600"/>
              </a:spcBef>
            </a:pPr>
            <a:r>
              <a:rPr lang="en-US" sz="2000" u="sng" dirty="0">
                <a:solidFill>
                  <a:srgbClr val="C00000"/>
                </a:solidFill>
                <a:cs typeface="+mj-cs"/>
              </a:rPr>
              <a:t>Away from hot classroom</a:t>
            </a:r>
            <a:endParaRPr lang="ar-LY" sz="2000" u="sng" dirty="0">
              <a:solidFill>
                <a:srgbClr val="C00000"/>
              </a:solidFill>
              <a:cs typeface="+mj-cs"/>
            </a:endParaRPr>
          </a:p>
        </p:txBody>
      </p:sp>
      <p:cxnSp>
        <p:nvCxnSpPr>
          <p:cNvPr id="14" name="Straight Connector 13">
            <a:extLst>
              <a:ext uri="{FF2B5EF4-FFF2-40B4-BE49-F238E27FC236}">
                <a16:creationId xmlns:a16="http://schemas.microsoft.com/office/drawing/2014/main" xmlns="" id="{929DBE53-78D4-6A1D-7569-F9D9D54F0888}"/>
              </a:ext>
            </a:extLst>
          </p:cNvPr>
          <p:cNvCxnSpPr/>
          <p:nvPr/>
        </p:nvCxnSpPr>
        <p:spPr>
          <a:xfrm flipV="1">
            <a:off x="6666271" y="1415844"/>
            <a:ext cx="589935" cy="1091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AF5C57ED-1C7C-A4EB-22A8-607C2F3D499A}"/>
              </a:ext>
            </a:extLst>
          </p:cNvPr>
          <p:cNvCxnSpPr>
            <a:cxnSpLocks/>
          </p:cNvCxnSpPr>
          <p:nvPr/>
        </p:nvCxnSpPr>
        <p:spPr>
          <a:xfrm flipV="1">
            <a:off x="7709719" y="2724767"/>
            <a:ext cx="1257296" cy="4571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C807E69B-2954-F93A-52CD-9C7FE191E958}"/>
              </a:ext>
            </a:extLst>
          </p:cNvPr>
          <p:cNvCxnSpPr>
            <a:cxnSpLocks/>
            <a:endCxn id="8" idx="2"/>
          </p:cNvCxnSpPr>
          <p:nvPr/>
        </p:nvCxnSpPr>
        <p:spPr>
          <a:xfrm>
            <a:off x="7643354" y="3760838"/>
            <a:ext cx="1323661" cy="383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1108046B-B392-E3D5-40A4-BD68D8A12448}"/>
              </a:ext>
            </a:extLst>
          </p:cNvPr>
          <p:cNvCxnSpPr>
            <a:cxnSpLocks/>
          </p:cNvCxnSpPr>
          <p:nvPr/>
        </p:nvCxnSpPr>
        <p:spPr>
          <a:xfrm>
            <a:off x="6447510" y="4387645"/>
            <a:ext cx="926684" cy="859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27F53D72-D0CC-335A-750F-3556760F8F87}"/>
              </a:ext>
            </a:extLst>
          </p:cNvPr>
          <p:cNvCxnSpPr>
            <a:cxnSpLocks/>
          </p:cNvCxnSpPr>
          <p:nvPr/>
        </p:nvCxnSpPr>
        <p:spPr>
          <a:xfrm>
            <a:off x="2474052" y="2739513"/>
            <a:ext cx="1962754" cy="597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CD0CFAB1-F584-7AB6-A344-5F66BABE42AC}"/>
              </a:ext>
            </a:extLst>
          </p:cNvPr>
          <p:cNvCxnSpPr>
            <a:cxnSpLocks/>
          </p:cNvCxnSpPr>
          <p:nvPr/>
        </p:nvCxnSpPr>
        <p:spPr>
          <a:xfrm flipV="1">
            <a:off x="2394762" y="4144298"/>
            <a:ext cx="2566220" cy="323542"/>
          </a:xfrm>
          <a:prstGeom prst="line">
            <a:avLst/>
          </a:prstGeom>
        </p:spPr>
        <p:style>
          <a:lnRef idx="1">
            <a:schemeClr val="accent1"/>
          </a:lnRef>
          <a:fillRef idx="0">
            <a:schemeClr val="accent1"/>
          </a:fillRef>
          <a:effectRef idx="0">
            <a:schemeClr val="accent1"/>
          </a:effectRef>
          <a:fontRef idx="minor">
            <a:schemeClr val="tx1"/>
          </a:fontRef>
        </p:style>
      </p:cxnSp>
      <p:sp>
        <p:nvSpPr>
          <p:cNvPr id="25" name="Subtitle 2">
            <a:extLst>
              <a:ext uri="{FF2B5EF4-FFF2-40B4-BE49-F238E27FC236}">
                <a16:creationId xmlns:a16="http://schemas.microsoft.com/office/drawing/2014/main" xmlns="" id="{930067AE-ADC4-BC52-13DE-3393B5A690AB}"/>
              </a:ext>
            </a:extLst>
          </p:cNvPr>
          <p:cNvSpPr txBox="1">
            <a:spLocks/>
          </p:cNvSpPr>
          <p:nvPr/>
        </p:nvSpPr>
        <p:spPr>
          <a:xfrm>
            <a:off x="351500" y="5054101"/>
            <a:ext cx="3603824" cy="12241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spcBef>
                <a:spcPts val="600"/>
              </a:spcBef>
            </a:pPr>
            <a:r>
              <a:rPr lang="en-US" sz="2000" u="sng" dirty="0">
                <a:solidFill>
                  <a:srgbClr val="C00000"/>
                </a:solidFill>
                <a:cs typeface="+mj-cs"/>
              </a:rPr>
              <a:t>Ok to listen to MP3 player</a:t>
            </a:r>
          </a:p>
          <a:p>
            <a:pPr algn="just">
              <a:lnSpc>
                <a:spcPct val="100000"/>
              </a:lnSpc>
              <a:spcBef>
                <a:spcPts val="600"/>
              </a:spcBef>
            </a:pPr>
            <a:r>
              <a:rPr lang="en-US" sz="2000" u="sng" dirty="0">
                <a:solidFill>
                  <a:srgbClr val="C00000"/>
                </a:solidFill>
                <a:cs typeface="+mj-cs"/>
              </a:rPr>
              <a:t>Some friends didn’t have MP3 </a:t>
            </a:r>
          </a:p>
          <a:p>
            <a:pPr algn="just">
              <a:lnSpc>
                <a:spcPct val="100000"/>
              </a:lnSpc>
              <a:spcBef>
                <a:spcPts val="600"/>
              </a:spcBef>
            </a:pPr>
            <a:r>
              <a:rPr lang="en-US" sz="2000" u="sng" dirty="0">
                <a:solidFill>
                  <a:srgbClr val="C00000"/>
                </a:solidFill>
                <a:cs typeface="+mj-cs"/>
              </a:rPr>
              <a:t>Chat with friends while running</a:t>
            </a:r>
            <a:endParaRPr lang="ar-LY" sz="2000" u="sng" dirty="0">
              <a:solidFill>
                <a:srgbClr val="C00000"/>
              </a:solidFill>
              <a:cs typeface="+mj-cs"/>
            </a:endParaRPr>
          </a:p>
        </p:txBody>
      </p:sp>
      <p:sp>
        <p:nvSpPr>
          <p:cNvPr id="27" name="Subtitle 2">
            <a:extLst>
              <a:ext uri="{FF2B5EF4-FFF2-40B4-BE49-F238E27FC236}">
                <a16:creationId xmlns:a16="http://schemas.microsoft.com/office/drawing/2014/main" xmlns="" id="{D7C6581B-A732-AA86-6CB8-A40D94CA57BF}"/>
              </a:ext>
            </a:extLst>
          </p:cNvPr>
          <p:cNvSpPr txBox="1">
            <a:spLocks/>
          </p:cNvSpPr>
          <p:nvPr/>
        </p:nvSpPr>
        <p:spPr>
          <a:xfrm>
            <a:off x="8876071" y="129052"/>
            <a:ext cx="1611258" cy="10508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spcBef>
                <a:spcPts val="600"/>
              </a:spcBef>
            </a:pPr>
            <a:r>
              <a:rPr lang="en-US" sz="2000" u="sng" dirty="0">
                <a:solidFill>
                  <a:srgbClr val="C00000"/>
                </a:solidFill>
                <a:cs typeface="+mj-cs"/>
              </a:rPr>
              <a:t>Blue shorts</a:t>
            </a:r>
          </a:p>
          <a:p>
            <a:pPr algn="just">
              <a:lnSpc>
                <a:spcPct val="100000"/>
              </a:lnSpc>
              <a:spcBef>
                <a:spcPts val="600"/>
              </a:spcBef>
            </a:pPr>
            <a:r>
              <a:rPr lang="en-US" sz="2000" u="sng" dirty="0">
                <a:solidFill>
                  <a:srgbClr val="C00000"/>
                </a:solidFill>
                <a:cs typeface="+mj-cs"/>
              </a:rPr>
              <a:t>Pink shirts</a:t>
            </a:r>
            <a:endParaRPr lang="ar-LY" sz="2000" u="sng" dirty="0">
              <a:solidFill>
                <a:srgbClr val="C00000"/>
              </a:solidFill>
              <a:cs typeface="+mj-cs"/>
            </a:endParaRPr>
          </a:p>
        </p:txBody>
      </p:sp>
      <p:sp>
        <p:nvSpPr>
          <p:cNvPr id="28" name="Subtitle 2">
            <a:extLst>
              <a:ext uri="{FF2B5EF4-FFF2-40B4-BE49-F238E27FC236}">
                <a16:creationId xmlns:a16="http://schemas.microsoft.com/office/drawing/2014/main" xmlns="" id="{57030AF7-DD25-2F80-B5BA-F4DB2080E115}"/>
              </a:ext>
            </a:extLst>
          </p:cNvPr>
          <p:cNvSpPr txBox="1">
            <a:spLocks/>
          </p:cNvSpPr>
          <p:nvPr/>
        </p:nvSpPr>
        <p:spPr>
          <a:xfrm>
            <a:off x="9193158" y="5666159"/>
            <a:ext cx="2856274" cy="10508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spcBef>
                <a:spcPts val="600"/>
              </a:spcBef>
            </a:pPr>
            <a:r>
              <a:rPr lang="en-US" sz="2000" u="sng" dirty="0">
                <a:solidFill>
                  <a:srgbClr val="C00000"/>
                </a:solidFill>
                <a:cs typeface="+mj-cs"/>
              </a:rPr>
              <a:t>Kind, friendly </a:t>
            </a:r>
          </a:p>
          <a:p>
            <a:pPr algn="just">
              <a:lnSpc>
                <a:spcPct val="100000"/>
              </a:lnSpc>
              <a:spcBef>
                <a:spcPts val="600"/>
              </a:spcBef>
            </a:pPr>
            <a:r>
              <a:rPr lang="en-US" sz="2000" u="sng" dirty="0">
                <a:solidFill>
                  <a:srgbClr val="C00000"/>
                </a:solidFill>
                <a:cs typeface="+mj-cs"/>
              </a:rPr>
              <a:t>Year before- too difficult.</a:t>
            </a:r>
            <a:endParaRPr lang="ar-LY" sz="2000" u="sng" dirty="0">
              <a:solidFill>
                <a:srgbClr val="C00000"/>
              </a:solidFill>
              <a:cs typeface="+mj-cs"/>
            </a:endParaRPr>
          </a:p>
        </p:txBody>
      </p:sp>
    </p:spTree>
    <p:extLst>
      <p:ext uri="{BB962C8B-B14F-4D97-AF65-F5344CB8AC3E}">
        <p14:creationId xmlns:p14="http://schemas.microsoft.com/office/powerpoint/2010/main" val="3999785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580786" y="438823"/>
            <a:ext cx="11420171" cy="38633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rgbClr val="C00000"/>
                </a:solidFill>
                <a:highlight>
                  <a:srgbClr val="FFFF00"/>
                </a:highlight>
                <a:latin typeface="AucoinExtBol" panose="020D0802060808030204" pitchFamily="34" charset="0"/>
                <a:cs typeface="+mj-cs"/>
              </a:rPr>
              <a:t>Using column</a:t>
            </a:r>
          </a:p>
          <a:p>
            <a:pPr algn="just">
              <a:lnSpc>
                <a:spcPct val="150000"/>
              </a:lnSpc>
            </a:pPr>
            <a:r>
              <a:rPr lang="en-US" sz="2800" dirty="0">
                <a:latin typeface="Times New Roman" panose="02020603050405020304" pitchFamily="18" charset="0"/>
                <a:cs typeface="Times New Roman" panose="02020603050405020304" pitchFamily="18" charset="0"/>
              </a:rPr>
              <a:t>To use this technique, fold a piece of paper lengthwise in two, three or four to create two, three or four columns. Write the general topic, favorite class at the top of paper. Then write a key word – of any kind- at the top of each column. Now start writing down all kind of words that come to mind under the heading of each column.</a:t>
            </a:r>
            <a:endParaRPr lang="ar-LY"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460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408037" y="1661257"/>
            <a:ext cx="3876369" cy="27453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800" u="sng" dirty="0">
                <a:solidFill>
                  <a:srgbClr val="002060"/>
                </a:solidFill>
                <a:latin typeface="AvantGarde Bk BT" panose="020B0402020202020204" pitchFamily="34" charset="0"/>
                <a:cs typeface="+mj-cs"/>
              </a:rPr>
              <a:t>Reasons</a:t>
            </a:r>
          </a:p>
          <a:p>
            <a:pPr algn="just">
              <a:lnSpc>
                <a:spcPct val="100000"/>
              </a:lnSpc>
            </a:pPr>
            <a:r>
              <a:rPr lang="en-US" dirty="0">
                <a:solidFill>
                  <a:srgbClr val="C00000"/>
                </a:solidFill>
                <a:cs typeface="+mj-cs"/>
              </a:rPr>
              <a:t>Get out of classroom</a:t>
            </a:r>
          </a:p>
          <a:p>
            <a:pPr algn="just">
              <a:lnSpc>
                <a:spcPct val="100000"/>
              </a:lnSpc>
            </a:pPr>
            <a:r>
              <a:rPr lang="en-US" dirty="0">
                <a:solidFill>
                  <a:srgbClr val="C00000"/>
                </a:solidFill>
                <a:cs typeface="+mj-cs"/>
              </a:rPr>
              <a:t>Could choose to run laps</a:t>
            </a:r>
          </a:p>
          <a:p>
            <a:pPr algn="just">
              <a:lnSpc>
                <a:spcPct val="100000"/>
              </a:lnSpc>
            </a:pPr>
            <a:r>
              <a:rPr lang="en-US" dirty="0">
                <a:solidFill>
                  <a:srgbClr val="C00000"/>
                </a:solidFill>
                <a:cs typeface="+mj-cs"/>
              </a:rPr>
              <a:t>PE teacher</a:t>
            </a:r>
          </a:p>
        </p:txBody>
      </p:sp>
      <p:sp>
        <p:nvSpPr>
          <p:cNvPr id="2" name="Subtitle 2">
            <a:extLst>
              <a:ext uri="{FF2B5EF4-FFF2-40B4-BE49-F238E27FC236}">
                <a16:creationId xmlns:a16="http://schemas.microsoft.com/office/drawing/2014/main" xmlns="" id="{CB70B9C7-8CD4-B62A-5DD7-B1FF54068BC1}"/>
              </a:ext>
            </a:extLst>
          </p:cNvPr>
          <p:cNvSpPr txBox="1">
            <a:spLocks/>
          </p:cNvSpPr>
          <p:nvPr/>
        </p:nvSpPr>
        <p:spPr>
          <a:xfrm>
            <a:off x="4336024" y="1595727"/>
            <a:ext cx="3876369" cy="41295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800" u="sng" dirty="0">
                <a:solidFill>
                  <a:srgbClr val="002060"/>
                </a:solidFill>
                <a:latin typeface="AvantGarde Bk BT" panose="020B0402020202020204" pitchFamily="34" charset="0"/>
                <a:cs typeface="+mj-cs"/>
              </a:rPr>
              <a:t>example</a:t>
            </a:r>
          </a:p>
          <a:p>
            <a:pPr algn="just">
              <a:lnSpc>
                <a:spcPct val="100000"/>
              </a:lnSpc>
            </a:pPr>
            <a:r>
              <a:rPr lang="en-US" dirty="0">
                <a:solidFill>
                  <a:srgbClr val="C00000"/>
                </a:solidFill>
                <a:cs typeface="+mj-cs"/>
              </a:rPr>
              <a:t>Always hot in classroom</a:t>
            </a:r>
          </a:p>
          <a:p>
            <a:pPr algn="just">
              <a:lnSpc>
                <a:spcPct val="100000"/>
              </a:lnSpc>
            </a:pPr>
            <a:r>
              <a:rPr lang="en-US" dirty="0">
                <a:solidFill>
                  <a:srgbClr val="C00000"/>
                </a:solidFill>
                <a:cs typeface="+mj-cs"/>
              </a:rPr>
              <a:t>Chance to chat with friends</a:t>
            </a:r>
          </a:p>
          <a:p>
            <a:pPr algn="just">
              <a:lnSpc>
                <a:spcPct val="100000"/>
              </a:lnSpc>
            </a:pPr>
            <a:r>
              <a:rPr lang="en-US" dirty="0">
                <a:solidFill>
                  <a:srgbClr val="C00000"/>
                </a:solidFill>
                <a:cs typeface="+mj-cs"/>
              </a:rPr>
              <a:t>Kind </a:t>
            </a:r>
          </a:p>
          <a:p>
            <a:pPr algn="just">
              <a:lnSpc>
                <a:spcPct val="100000"/>
              </a:lnSpc>
            </a:pPr>
            <a:r>
              <a:rPr lang="en-US" dirty="0">
                <a:solidFill>
                  <a:srgbClr val="C00000"/>
                </a:solidFill>
                <a:cs typeface="+mj-cs"/>
              </a:rPr>
              <a:t>friendly</a:t>
            </a:r>
          </a:p>
        </p:txBody>
      </p:sp>
      <p:sp>
        <p:nvSpPr>
          <p:cNvPr id="3" name="Subtitle 2">
            <a:extLst>
              <a:ext uri="{FF2B5EF4-FFF2-40B4-BE49-F238E27FC236}">
                <a16:creationId xmlns:a16="http://schemas.microsoft.com/office/drawing/2014/main" xmlns="" id="{659AC402-D4E3-4742-1F22-322A59E03228}"/>
              </a:ext>
            </a:extLst>
          </p:cNvPr>
          <p:cNvSpPr txBox="1">
            <a:spLocks/>
          </p:cNvSpPr>
          <p:nvPr/>
        </p:nvSpPr>
        <p:spPr>
          <a:xfrm>
            <a:off x="8315631" y="1489596"/>
            <a:ext cx="3876369" cy="41295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800" u="sng" dirty="0">
                <a:solidFill>
                  <a:srgbClr val="002060"/>
                </a:solidFill>
                <a:latin typeface="AvantGarde Bk BT" panose="020B0402020202020204" pitchFamily="34" charset="0"/>
                <a:cs typeface="+mj-cs"/>
              </a:rPr>
              <a:t>details</a:t>
            </a:r>
          </a:p>
          <a:p>
            <a:pPr algn="just">
              <a:lnSpc>
                <a:spcPct val="100000"/>
              </a:lnSpc>
              <a:spcBef>
                <a:spcPts val="600"/>
              </a:spcBef>
            </a:pPr>
            <a:r>
              <a:rPr lang="en-US" dirty="0">
                <a:solidFill>
                  <a:srgbClr val="C00000"/>
                </a:solidFill>
                <a:cs typeface="+mj-cs"/>
              </a:rPr>
              <a:t>No AC</a:t>
            </a:r>
          </a:p>
          <a:p>
            <a:pPr algn="just">
              <a:lnSpc>
                <a:spcPct val="100000"/>
              </a:lnSpc>
              <a:spcBef>
                <a:spcPts val="600"/>
              </a:spcBef>
            </a:pPr>
            <a:r>
              <a:rPr lang="en-US" dirty="0">
                <a:solidFill>
                  <a:srgbClr val="C00000"/>
                </a:solidFill>
                <a:cs typeface="+mj-cs"/>
              </a:rPr>
              <a:t>Meet some friends</a:t>
            </a:r>
          </a:p>
          <a:p>
            <a:pPr algn="just">
              <a:lnSpc>
                <a:spcPct val="100000"/>
              </a:lnSpc>
              <a:spcBef>
                <a:spcPts val="600"/>
              </a:spcBef>
            </a:pPr>
            <a:r>
              <a:rPr lang="en-US" dirty="0">
                <a:solidFill>
                  <a:srgbClr val="C00000"/>
                </a:solidFill>
                <a:cs typeface="+mj-cs"/>
              </a:rPr>
              <a:t>Nicer than history</a:t>
            </a:r>
          </a:p>
          <a:p>
            <a:pPr algn="just">
              <a:lnSpc>
                <a:spcPct val="100000"/>
              </a:lnSpc>
              <a:spcBef>
                <a:spcPts val="600"/>
              </a:spcBef>
            </a:pPr>
            <a:r>
              <a:rPr lang="en-US" dirty="0">
                <a:solidFill>
                  <a:srgbClr val="C00000"/>
                </a:solidFill>
                <a:cs typeface="+mj-cs"/>
              </a:rPr>
              <a:t>Teacher</a:t>
            </a:r>
          </a:p>
          <a:p>
            <a:pPr algn="just">
              <a:lnSpc>
                <a:spcPct val="100000"/>
              </a:lnSpc>
              <a:spcBef>
                <a:spcPts val="600"/>
              </a:spcBef>
            </a:pPr>
            <a:r>
              <a:rPr lang="en-US" dirty="0">
                <a:solidFill>
                  <a:srgbClr val="C00000"/>
                </a:solidFill>
                <a:cs typeface="+mj-cs"/>
              </a:rPr>
              <a:t>Let us use MP3</a:t>
            </a:r>
          </a:p>
          <a:p>
            <a:pPr algn="just">
              <a:lnSpc>
                <a:spcPct val="100000"/>
              </a:lnSpc>
              <a:spcBef>
                <a:spcPts val="600"/>
              </a:spcBef>
            </a:pPr>
            <a:r>
              <a:rPr lang="en-US" dirty="0">
                <a:solidFill>
                  <a:srgbClr val="C00000"/>
                </a:solidFill>
                <a:cs typeface="+mj-cs"/>
              </a:rPr>
              <a:t>Nobody looked good in them</a:t>
            </a:r>
          </a:p>
          <a:p>
            <a:pPr algn="just">
              <a:lnSpc>
                <a:spcPct val="100000"/>
              </a:lnSpc>
              <a:spcBef>
                <a:spcPts val="600"/>
              </a:spcBef>
            </a:pPr>
            <a:r>
              <a:rPr lang="en-US" dirty="0">
                <a:solidFill>
                  <a:srgbClr val="C00000"/>
                </a:solidFill>
                <a:cs typeface="+mj-cs"/>
              </a:rPr>
              <a:t>Strong muscles </a:t>
            </a:r>
          </a:p>
          <a:p>
            <a:pPr algn="just">
              <a:lnSpc>
                <a:spcPct val="100000"/>
              </a:lnSpc>
              <a:spcBef>
                <a:spcPts val="600"/>
              </a:spcBef>
            </a:pPr>
            <a:r>
              <a:rPr lang="en-US" dirty="0">
                <a:solidFill>
                  <a:srgbClr val="C00000"/>
                </a:solidFill>
                <a:cs typeface="+mj-cs"/>
              </a:rPr>
              <a:t>Can do more things</a:t>
            </a:r>
          </a:p>
          <a:p>
            <a:pPr algn="just">
              <a:lnSpc>
                <a:spcPct val="100000"/>
              </a:lnSpc>
              <a:spcBef>
                <a:spcPts val="600"/>
              </a:spcBef>
            </a:pPr>
            <a:r>
              <a:rPr lang="en-US" dirty="0">
                <a:solidFill>
                  <a:srgbClr val="C00000"/>
                </a:solidFill>
                <a:cs typeface="+mj-cs"/>
              </a:rPr>
              <a:t>Learned more sports</a:t>
            </a:r>
          </a:p>
        </p:txBody>
      </p:sp>
      <p:sp>
        <p:nvSpPr>
          <p:cNvPr id="4" name="Subtitle 2">
            <a:extLst>
              <a:ext uri="{FF2B5EF4-FFF2-40B4-BE49-F238E27FC236}">
                <a16:creationId xmlns:a16="http://schemas.microsoft.com/office/drawing/2014/main" xmlns="" id="{100C6C48-B4D5-6C3A-48D9-864E9051CAE1}"/>
              </a:ext>
            </a:extLst>
          </p:cNvPr>
          <p:cNvSpPr txBox="1">
            <a:spLocks/>
          </p:cNvSpPr>
          <p:nvPr/>
        </p:nvSpPr>
        <p:spPr>
          <a:xfrm>
            <a:off x="2536723" y="575189"/>
            <a:ext cx="6486832" cy="9144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800" u="sng" dirty="0" err="1">
                <a:solidFill>
                  <a:srgbClr val="002060"/>
                </a:solidFill>
                <a:latin typeface="AucoinExtBol" panose="020D0802060808030204" pitchFamily="34" charset="0"/>
                <a:cs typeface="+mj-cs"/>
              </a:rPr>
              <a:t>Favourite</a:t>
            </a:r>
            <a:r>
              <a:rPr lang="en-US" sz="2800" u="sng" dirty="0">
                <a:solidFill>
                  <a:srgbClr val="002060"/>
                </a:solidFill>
                <a:latin typeface="AucoinExtBol" panose="020D0802060808030204" pitchFamily="34" charset="0"/>
                <a:cs typeface="+mj-cs"/>
              </a:rPr>
              <a:t> Class – Physical Education</a:t>
            </a:r>
            <a:endParaRPr lang="en-US" sz="2800" dirty="0">
              <a:solidFill>
                <a:srgbClr val="002060"/>
              </a:solidFill>
              <a:latin typeface="AucoinExtBol" panose="020D0802060808030204" pitchFamily="34" charset="0"/>
              <a:cs typeface="+mj-cs"/>
            </a:endParaRPr>
          </a:p>
        </p:txBody>
      </p:sp>
      <p:cxnSp>
        <p:nvCxnSpPr>
          <p:cNvPr id="6" name="Straight Connector 5">
            <a:extLst>
              <a:ext uri="{FF2B5EF4-FFF2-40B4-BE49-F238E27FC236}">
                <a16:creationId xmlns:a16="http://schemas.microsoft.com/office/drawing/2014/main" xmlns="" id="{963DA765-2AA9-BAB9-D8BA-8740D5B866CA}"/>
              </a:ext>
            </a:extLst>
          </p:cNvPr>
          <p:cNvCxnSpPr/>
          <p:nvPr/>
        </p:nvCxnSpPr>
        <p:spPr>
          <a:xfrm>
            <a:off x="4232787" y="1843548"/>
            <a:ext cx="0" cy="41590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traight Connector 6">
            <a:extLst>
              <a:ext uri="{FF2B5EF4-FFF2-40B4-BE49-F238E27FC236}">
                <a16:creationId xmlns:a16="http://schemas.microsoft.com/office/drawing/2014/main" xmlns="" id="{4BE21CEE-E650-3357-2D53-918BB26AEA35}"/>
              </a:ext>
            </a:extLst>
          </p:cNvPr>
          <p:cNvCxnSpPr/>
          <p:nvPr/>
        </p:nvCxnSpPr>
        <p:spPr>
          <a:xfrm>
            <a:off x="8212393" y="1843548"/>
            <a:ext cx="0" cy="41590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xmlns="" id="{C7C441FA-4B28-08C2-13F3-D8C7CF03EFFD}"/>
              </a:ext>
            </a:extLst>
          </p:cNvPr>
          <p:cNvSpPr/>
          <p:nvPr/>
        </p:nvSpPr>
        <p:spPr>
          <a:xfrm>
            <a:off x="334297" y="309716"/>
            <a:ext cx="11857703" cy="6238568"/>
          </a:xfrm>
          <a:prstGeom prst="rect">
            <a:avLst/>
          </a:prstGeom>
          <a:noFill/>
          <a:ln w="28575">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LY"/>
          </a:p>
        </p:txBody>
      </p:sp>
    </p:spTree>
    <p:extLst>
      <p:ext uri="{BB962C8B-B14F-4D97-AF65-F5344CB8AC3E}">
        <p14:creationId xmlns:p14="http://schemas.microsoft.com/office/powerpoint/2010/main" val="427265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738859" y="326398"/>
            <a:ext cx="10193311" cy="61793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C00000"/>
                </a:solidFill>
                <a:highlight>
                  <a:srgbClr val="FFFF00"/>
                </a:highlight>
                <a:latin typeface="AucoinExtBol" panose="020D0802060808030204" pitchFamily="34" charset="0"/>
                <a:cs typeface="+mj-cs"/>
              </a:rPr>
              <a:t>Free writing</a:t>
            </a:r>
          </a:p>
          <a:p>
            <a:pPr algn="just">
              <a:lnSpc>
                <a:spcPct val="150000"/>
              </a:lnSpc>
            </a:pPr>
            <a:r>
              <a:rPr lang="en-US" dirty="0">
                <a:cs typeface="+mj-cs"/>
              </a:rPr>
              <a:t>Start with a word or a phrase and write down anything you think of that is related to the topic. Instead of listing a lot of points, try to write complete sentences. When you get stuck, just start writing more about one of the previous words and continue writing about that. Don’t worry about grammar, punctuation or spelling because no one else will see your freewriting. The most important aspect of free writing is to not allow yourself to stop. Just let your ideas and imagination flow. Here is an example of a free writing exercise about the topic “favorite high school subject.”</a:t>
            </a:r>
            <a:endParaRPr lang="ar-LY" dirty="0">
              <a:cs typeface="+mj-cs"/>
            </a:endParaRPr>
          </a:p>
        </p:txBody>
      </p:sp>
    </p:spTree>
    <p:extLst>
      <p:ext uri="{BB962C8B-B14F-4D97-AF65-F5344CB8AC3E}">
        <p14:creationId xmlns:p14="http://schemas.microsoft.com/office/powerpoint/2010/main" val="70697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783830" y="235973"/>
            <a:ext cx="10247107" cy="63860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rgbClr val="C00000"/>
                </a:solidFill>
                <a:highlight>
                  <a:srgbClr val="FFFF00"/>
                </a:highlight>
                <a:latin typeface="AucoinExtBol" panose="020D0802060808030204" pitchFamily="34" charset="0"/>
                <a:cs typeface="+mj-cs"/>
              </a:rPr>
              <a:t>Free writing</a:t>
            </a:r>
          </a:p>
          <a:p>
            <a:pPr algn="just">
              <a:lnSpc>
                <a:spcPct val="150000"/>
              </a:lnSpc>
            </a:pPr>
            <a:r>
              <a:rPr lang="en-US" sz="2800" i="1" dirty="0">
                <a:cs typeface="+mj-cs"/>
              </a:rPr>
              <a:t>Favorite subject- lots! I enjoyed many of my classes. But, well, PE was my favorite. I got out of the hot classroom. I was always so hot! No AC in our school, summers were awful. Also- best thing was running laps. No one could see us. We could pull out our mp3 and listen to music and run around. But those uniforms- so ugly! Pink and blue! Got stronger because of PE classes. At the end of the year, I could see my muscles! Also, I learned some new sports. Ok, the best thing about the HS was the PE.</a:t>
            </a:r>
            <a:endParaRPr lang="ar-LY" sz="2800" i="1" dirty="0">
              <a:cs typeface="+mj-cs"/>
            </a:endParaRPr>
          </a:p>
        </p:txBody>
      </p:sp>
    </p:spTree>
    <p:extLst>
      <p:ext uri="{BB962C8B-B14F-4D97-AF65-F5344CB8AC3E}">
        <p14:creationId xmlns:p14="http://schemas.microsoft.com/office/powerpoint/2010/main" val="351935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2464805" y="163946"/>
            <a:ext cx="5809765" cy="794189"/>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3. Organising your ideas:</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334296" y="1223605"/>
            <a:ext cx="11267767" cy="16228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n-US" sz="2800" dirty="0">
                <a:solidFill>
                  <a:srgbClr val="C00000"/>
                </a:solidFill>
                <a:cs typeface="+mj-cs"/>
              </a:rPr>
              <a:t>You will probably find that you can write many different paragraphs from the ideas in your brainstorming. Now you need to organize your ideas. Step 3 has three stages:</a:t>
            </a:r>
            <a:endParaRPr lang="ar-LY" sz="2800" dirty="0">
              <a:solidFill>
                <a:srgbClr val="C00000"/>
              </a:solidFill>
              <a:cs typeface="+mj-cs"/>
            </a:endParaRPr>
          </a:p>
        </p:txBody>
      </p:sp>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783830" y="3111909"/>
            <a:ext cx="9970637" cy="29591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200000"/>
              </a:lnSpc>
              <a:buFont typeface="Arial" panose="020B0604020202020204" pitchFamily="34" charset="0"/>
              <a:buChar char="•"/>
            </a:pPr>
            <a:r>
              <a:rPr lang="en-US" sz="2800" dirty="0">
                <a:solidFill>
                  <a:srgbClr val="002060"/>
                </a:solidFill>
                <a:latin typeface="AvantGarde Bk BT" panose="020B0402020202020204" pitchFamily="34" charset="0"/>
                <a:cs typeface="+mj-cs"/>
              </a:rPr>
              <a:t>Write your topic sentence.</a:t>
            </a:r>
          </a:p>
          <a:p>
            <a:pPr marL="457200" indent="-457200" algn="just">
              <a:lnSpc>
                <a:spcPct val="200000"/>
              </a:lnSpc>
              <a:buFont typeface="Arial" panose="020B0604020202020204" pitchFamily="34" charset="0"/>
              <a:buChar char="•"/>
            </a:pPr>
            <a:r>
              <a:rPr lang="en-US" sz="2800" dirty="0">
                <a:solidFill>
                  <a:srgbClr val="002060"/>
                </a:solidFill>
                <a:latin typeface="AvantGarde Bk BT" panose="020B0402020202020204" pitchFamily="34" charset="0"/>
                <a:cs typeface="+mj-cs"/>
              </a:rPr>
              <a:t>Eliminate irrelevant ideas.</a:t>
            </a:r>
          </a:p>
          <a:p>
            <a:pPr marL="457200" indent="-457200" algn="just">
              <a:lnSpc>
                <a:spcPct val="200000"/>
              </a:lnSpc>
              <a:buFont typeface="Arial" panose="020B0604020202020204" pitchFamily="34" charset="0"/>
              <a:buChar char="•"/>
            </a:pPr>
            <a:r>
              <a:rPr lang="en-US" sz="2800" dirty="0">
                <a:solidFill>
                  <a:srgbClr val="002060"/>
                </a:solidFill>
                <a:latin typeface="AvantGarde Bk BT" panose="020B0402020202020204" pitchFamily="34" charset="0"/>
                <a:cs typeface="+mj-cs"/>
              </a:rPr>
              <a:t>Make an outline and add relevant ideas.</a:t>
            </a:r>
            <a:endParaRPr lang="ar-LY" sz="2800" dirty="0">
              <a:solidFill>
                <a:srgbClr val="002060"/>
              </a:solidFill>
              <a:latin typeface="AvantGarde Bk BT" panose="020B0402020202020204" pitchFamily="34" charset="0"/>
              <a:cs typeface="+mj-cs"/>
            </a:endParaRPr>
          </a:p>
        </p:txBody>
      </p:sp>
    </p:spTree>
    <p:extLst>
      <p:ext uri="{BB962C8B-B14F-4D97-AF65-F5344CB8AC3E}">
        <p14:creationId xmlns:p14="http://schemas.microsoft.com/office/powerpoint/2010/main" val="141278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 calcmode="lin" valueType="num">
                                      <p:cBhvr additive="base">
                                        <p:cTn id="2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anim calcmode="lin" valueType="num">
                                      <p:cBhvr additive="base">
                                        <p:cTn id="31"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xEl>
                                              <p:pRg st="2" end="2"/>
                                            </p:txEl>
                                          </p:spTgt>
                                        </p:tgtEl>
                                        <p:attrNameLst>
                                          <p:attrName>style.visibility</p:attrName>
                                        </p:attrNameLst>
                                      </p:cBhvr>
                                      <p:to>
                                        <p:strVal val="visible"/>
                                      </p:to>
                                    </p:set>
                                    <p:anim calcmode="lin" valueType="num">
                                      <p:cBhvr additive="base">
                                        <p:cTn id="37"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3227398" y="384334"/>
            <a:ext cx="5265174" cy="704357"/>
          </a:xfrm>
        </p:spPr>
        <p:style>
          <a:lnRef idx="2">
            <a:schemeClr val="accent2"/>
          </a:lnRef>
          <a:fillRef idx="1">
            <a:schemeClr val="lt1"/>
          </a:fillRef>
          <a:effectRef idx="0">
            <a:schemeClr val="accent2"/>
          </a:effectRef>
          <a:fontRef idx="minor">
            <a:schemeClr val="dk1"/>
          </a:fontRef>
        </p:style>
        <p:txBody>
          <a:bodyPr>
            <a:noAutofit/>
          </a:bodyPr>
          <a:lstStyle/>
          <a:p>
            <a:pPr algn="ctr"/>
            <a:r>
              <a:rPr lang="en-US" sz="3600" dirty="0">
                <a:solidFill>
                  <a:srgbClr val="C00000"/>
                </a:solidFill>
              </a:rPr>
              <a:t>4. Writing the first draft:</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769011" y="1088691"/>
            <a:ext cx="11267767" cy="36728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800" dirty="0">
                <a:cs typeface="+mj-cs"/>
              </a:rPr>
              <a:t>Now you are ready to turn the ideas in your outline into complete sentences and write the sentences in good paragraph format. This draft of your paragraph is just for you, so again don’t worry about grammar or punctuation. Here is the first draft of the paragraph about the student’s favorite class.</a:t>
            </a:r>
            <a:endParaRPr lang="ar-LY" sz="2800" dirty="0">
              <a:cs typeface="+mj-cs"/>
            </a:endParaRPr>
          </a:p>
        </p:txBody>
      </p:sp>
    </p:spTree>
    <p:extLst>
      <p:ext uri="{BB962C8B-B14F-4D97-AF65-F5344CB8AC3E}">
        <p14:creationId xmlns:p14="http://schemas.microsoft.com/office/powerpoint/2010/main" val="24593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2274216" y="208316"/>
            <a:ext cx="8533692" cy="6649684"/>
          </a:xfrm>
          <a:prstGeom prst="rect">
            <a:avLst/>
          </a:prstGeom>
          <a:ln w="1270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600" dirty="0">
                <a:solidFill>
                  <a:srgbClr val="002060"/>
                </a:solidFill>
                <a:cs typeface="+mj-cs"/>
              </a:rPr>
              <a:t>My favorite high school class was </a:t>
            </a:r>
            <a:r>
              <a:rPr lang="en-US" sz="2600" dirty="0" err="1">
                <a:solidFill>
                  <a:srgbClr val="002060"/>
                </a:solidFill>
                <a:cs typeface="+mj-cs"/>
              </a:rPr>
              <a:t>phys</a:t>
            </a:r>
            <a:r>
              <a:rPr lang="en-US" sz="2600" dirty="0">
                <a:solidFill>
                  <a:srgbClr val="002060"/>
                </a:solidFill>
                <a:cs typeface="+mj-cs"/>
              </a:rPr>
              <a:t> ed for a lot of reasons. My school was in city, and it was always hot in summer. We never had air conditioning. Secondly, we were aloud to run laps instead of other things. So we ran around where no one could see us. And the PE teacher was so nice! Encouraging, too. We played our MP3s and chatted while we were running. It was great. Next I felt healthier and stronger- even slept better! My PE class was a wonderful part of high school.</a:t>
            </a:r>
            <a:endParaRPr lang="ar-LY" sz="2600" dirty="0">
              <a:solidFill>
                <a:srgbClr val="002060"/>
              </a:solidFill>
              <a:cs typeface="+mj-cs"/>
            </a:endParaRPr>
          </a:p>
        </p:txBody>
      </p:sp>
    </p:spTree>
    <p:extLst>
      <p:ext uri="{BB962C8B-B14F-4D97-AF65-F5344CB8AC3E}">
        <p14:creationId xmlns:p14="http://schemas.microsoft.com/office/powerpoint/2010/main" val="328376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3082774" y="575581"/>
            <a:ext cx="6026451" cy="728563"/>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5. Rewriting the first draft:</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749104" y="2440602"/>
            <a:ext cx="11267767" cy="19767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800" dirty="0">
                <a:solidFill>
                  <a:srgbClr val="C00000"/>
                </a:solidFill>
                <a:cs typeface="+mj-cs"/>
              </a:rPr>
              <a:t>The next step is to rewrite your paragraph. Rewriting consists of two parts: </a:t>
            </a:r>
            <a:r>
              <a:rPr lang="en-US" sz="2800" b="1" dirty="0">
                <a:solidFill>
                  <a:srgbClr val="C00000"/>
                </a:solidFill>
                <a:cs typeface="+mj-cs"/>
              </a:rPr>
              <a:t>Revising</a:t>
            </a:r>
            <a:r>
              <a:rPr lang="en-US" sz="2800" dirty="0">
                <a:solidFill>
                  <a:srgbClr val="C00000"/>
                </a:solidFill>
                <a:cs typeface="+mj-cs"/>
              </a:rPr>
              <a:t> and </a:t>
            </a:r>
            <a:r>
              <a:rPr lang="en-US" sz="2800" b="1" dirty="0">
                <a:solidFill>
                  <a:srgbClr val="C00000"/>
                </a:solidFill>
                <a:cs typeface="+mj-cs"/>
              </a:rPr>
              <a:t>Editing</a:t>
            </a:r>
            <a:r>
              <a:rPr lang="en-US" sz="2800" dirty="0">
                <a:solidFill>
                  <a:srgbClr val="C00000"/>
                </a:solidFill>
                <a:cs typeface="+mj-cs"/>
              </a:rPr>
              <a:t>.</a:t>
            </a:r>
            <a:endParaRPr lang="ar-LY" sz="2800" dirty="0">
              <a:solidFill>
                <a:srgbClr val="C00000"/>
              </a:solidFill>
              <a:cs typeface="+mj-cs"/>
            </a:endParaRPr>
          </a:p>
        </p:txBody>
      </p:sp>
    </p:spTree>
    <p:extLst>
      <p:ext uri="{BB962C8B-B14F-4D97-AF65-F5344CB8AC3E}">
        <p14:creationId xmlns:p14="http://schemas.microsoft.com/office/powerpoint/2010/main" val="334302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334296" y="432594"/>
            <a:ext cx="11267767" cy="17944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2800" dirty="0">
                <a:solidFill>
                  <a:srgbClr val="C00000"/>
                </a:solidFill>
                <a:highlight>
                  <a:srgbClr val="FFFF00"/>
                </a:highlight>
                <a:latin typeface="AucoinExtBol" panose="020D0802060808030204" pitchFamily="34" charset="0"/>
                <a:cs typeface="+mj-cs"/>
              </a:rPr>
              <a:t>Revising </a:t>
            </a:r>
          </a:p>
          <a:p>
            <a:pPr algn="just">
              <a:lnSpc>
                <a:spcPct val="100000"/>
              </a:lnSpc>
            </a:pPr>
            <a:r>
              <a:rPr lang="en-US" sz="2800" dirty="0">
                <a:solidFill>
                  <a:srgbClr val="C00000"/>
                </a:solidFill>
                <a:cs typeface="+mj-cs"/>
              </a:rPr>
              <a:t>When you revise a paragraph, you check the organization of your paragraph and look at your ideas. Ask yourself questions like these:</a:t>
            </a:r>
            <a:endParaRPr lang="ar-LY" sz="2800" dirty="0">
              <a:solidFill>
                <a:srgbClr val="C00000"/>
              </a:solidFill>
              <a:cs typeface="+mj-cs"/>
            </a:endParaRPr>
          </a:p>
        </p:txBody>
      </p:sp>
      <p:sp>
        <p:nvSpPr>
          <p:cNvPr id="15" name="Subtitle 2">
            <a:extLst>
              <a:ext uri="{FF2B5EF4-FFF2-40B4-BE49-F238E27FC236}">
                <a16:creationId xmlns:a16="http://schemas.microsoft.com/office/drawing/2014/main" xmlns="" id="{14869171-EF45-3B80-1F15-1D5A696CB2D9}"/>
              </a:ext>
            </a:extLst>
          </p:cNvPr>
          <p:cNvSpPr txBox="1">
            <a:spLocks/>
          </p:cNvSpPr>
          <p:nvPr/>
        </p:nvSpPr>
        <p:spPr>
          <a:xfrm>
            <a:off x="1744180" y="2669459"/>
            <a:ext cx="10577735" cy="39230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Font typeface="Arial" panose="020B0604020202020204" pitchFamily="34" charset="0"/>
              <a:buChar char="•"/>
            </a:pPr>
            <a:r>
              <a:rPr lang="en-US" dirty="0">
                <a:solidFill>
                  <a:srgbClr val="002060"/>
                </a:solidFill>
                <a:latin typeface="AvantGarde Bk BT" panose="020B0402020202020204" pitchFamily="34" charset="0"/>
                <a:cs typeface="+mj-cs"/>
              </a:rPr>
              <a:t>Does the paragraph have unity.</a:t>
            </a:r>
          </a:p>
          <a:p>
            <a:pPr marL="457200" indent="-457200" algn="just">
              <a:lnSpc>
                <a:spcPct val="150000"/>
              </a:lnSpc>
              <a:buFont typeface="Arial" panose="020B0604020202020204" pitchFamily="34" charset="0"/>
              <a:buChar char="•"/>
            </a:pPr>
            <a:r>
              <a:rPr lang="en-US" dirty="0">
                <a:solidFill>
                  <a:srgbClr val="002060"/>
                </a:solidFill>
                <a:latin typeface="AvantGarde Bk BT" panose="020B0402020202020204" pitchFamily="34" charset="0"/>
                <a:cs typeface="+mj-cs"/>
              </a:rPr>
              <a:t>Are there enough minor supporting ideas for the major supporting sentences?</a:t>
            </a:r>
          </a:p>
          <a:p>
            <a:pPr marL="457200" indent="-457200" algn="just">
              <a:lnSpc>
                <a:spcPct val="150000"/>
              </a:lnSpc>
              <a:buFont typeface="Arial" panose="020B0604020202020204" pitchFamily="34" charset="0"/>
              <a:buChar char="•"/>
            </a:pPr>
            <a:r>
              <a:rPr lang="en-US" dirty="0">
                <a:solidFill>
                  <a:srgbClr val="002060"/>
                </a:solidFill>
                <a:latin typeface="AvantGarde Bk BT" panose="020B0402020202020204" pitchFamily="34" charset="0"/>
                <a:cs typeface="+mj-cs"/>
              </a:rPr>
              <a:t>Do the supporting sentences have good coherence?</a:t>
            </a:r>
          </a:p>
          <a:p>
            <a:pPr marL="457200" indent="-457200" algn="just">
              <a:lnSpc>
                <a:spcPct val="150000"/>
              </a:lnSpc>
              <a:buFont typeface="Arial" panose="020B0604020202020204" pitchFamily="34" charset="0"/>
              <a:buChar char="•"/>
            </a:pPr>
            <a:r>
              <a:rPr lang="en-US" dirty="0">
                <a:solidFill>
                  <a:srgbClr val="002060"/>
                </a:solidFill>
                <a:latin typeface="AvantGarde Bk BT" panose="020B0402020202020204" pitchFamily="34" charset="0"/>
                <a:cs typeface="+mj-cs"/>
              </a:rPr>
              <a:t>Is there good cohesion?</a:t>
            </a:r>
          </a:p>
        </p:txBody>
      </p:sp>
    </p:spTree>
    <p:extLst>
      <p:ext uri="{BB962C8B-B14F-4D97-AF65-F5344CB8AC3E}">
        <p14:creationId xmlns:p14="http://schemas.microsoft.com/office/powerpoint/2010/main" val="7893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additive="base">
                                        <p:cTn id="19"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1" end="1"/>
                                            </p:txEl>
                                          </p:spTgt>
                                        </p:tgtEl>
                                        <p:attrNameLst>
                                          <p:attrName>style.visibility</p:attrName>
                                        </p:attrNameLst>
                                      </p:cBhvr>
                                      <p:to>
                                        <p:strVal val="visible"/>
                                      </p:to>
                                    </p:set>
                                    <p:anim calcmode="lin" valueType="num">
                                      <p:cBhvr additive="base">
                                        <p:cTn id="2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2" end="2"/>
                                            </p:txEl>
                                          </p:spTgt>
                                        </p:tgtEl>
                                        <p:attrNameLst>
                                          <p:attrName>style.visibility</p:attrName>
                                        </p:attrNameLst>
                                      </p:cBhvr>
                                      <p:to>
                                        <p:strVal val="visible"/>
                                      </p:to>
                                    </p:set>
                                    <p:anim calcmode="lin" valueType="num">
                                      <p:cBhvr additive="base">
                                        <p:cTn id="31"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xEl>
                                              <p:pRg st="3" end="3"/>
                                            </p:txEl>
                                          </p:spTgt>
                                        </p:tgtEl>
                                        <p:attrNameLst>
                                          <p:attrName>style.visibility</p:attrName>
                                        </p:attrNameLst>
                                      </p:cBhvr>
                                      <p:to>
                                        <p:strVal val="visible"/>
                                      </p:to>
                                    </p:set>
                                    <p:anim calcmode="lin" valueType="num">
                                      <p:cBhvr additive="base">
                                        <p:cTn id="37"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668" y="1152907"/>
            <a:ext cx="10944663" cy="5237502"/>
          </a:xfrm>
        </p:spPr>
        <p:txBody>
          <a:bodyPr>
            <a:normAutofit fontScale="92500" lnSpcReduction="10000"/>
          </a:bodyPr>
          <a:lstStyle/>
          <a:p>
            <a:pPr>
              <a:lnSpc>
                <a:spcPct val="150000"/>
              </a:lnSpc>
            </a:pPr>
            <a:r>
              <a:rPr lang="en-US" sz="2800" dirty="0">
                <a:latin typeface="Comic Sans MS" panose="030F0702030302020204" pitchFamily="66" charset="0"/>
              </a:rPr>
              <a:t>A paragraph has coherence when the supporting sentences are ordered according to a principle. The sentences are put in order so that the reader can understand your ideas easily.</a:t>
            </a:r>
          </a:p>
          <a:p>
            <a:pPr>
              <a:lnSpc>
                <a:spcPct val="150000"/>
              </a:lnSpc>
            </a:pPr>
            <a:r>
              <a:rPr lang="en-US" sz="2800" dirty="0">
                <a:latin typeface="Comic Sans MS" panose="030F0702030302020204" pitchFamily="66" charset="0"/>
              </a:rPr>
              <a:t>The principles for ordering depend on the type of paragraph you are writing.</a:t>
            </a:r>
          </a:p>
          <a:p>
            <a:pPr>
              <a:lnSpc>
                <a:spcPct val="150000"/>
              </a:lnSpc>
            </a:pPr>
            <a:r>
              <a:rPr lang="en-US" sz="2800" dirty="0">
                <a:latin typeface="Comic Sans MS" panose="030F0702030302020204" pitchFamily="66" charset="0"/>
              </a:rPr>
              <a:t>There are three main types of paragraphs:</a:t>
            </a:r>
          </a:p>
          <a:p>
            <a:pPr marL="0" indent="0">
              <a:lnSpc>
                <a:spcPct val="150000"/>
              </a:lnSpc>
              <a:buNone/>
            </a:pPr>
            <a:r>
              <a:rPr lang="en-US" sz="2800" dirty="0">
                <a:latin typeface="Comic Sans MS" panose="030F0702030302020204" pitchFamily="66" charset="0"/>
              </a:rPr>
              <a:t>* Narrative paragraphs			* Descriptive Paragraphs </a:t>
            </a:r>
          </a:p>
          <a:p>
            <a:pPr marL="0" indent="0">
              <a:lnSpc>
                <a:spcPct val="150000"/>
              </a:lnSpc>
              <a:buNone/>
            </a:pPr>
            <a:r>
              <a:rPr lang="en-US" sz="2800" dirty="0">
                <a:latin typeface="Comic Sans MS" panose="030F0702030302020204" pitchFamily="66" charset="0"/>
              </a:rPr>
              <a:t>                                     * Expository paragraphs  </a:t>
            </a:r>
          </a:p>
          <a:p>
            <a:pPr>
              <a:lnSpc>
                <a:spcPct val="150000"/>
              </a:lnSpc>
              <a:buFont typeface="Arial" panose="020B0604020202020204" pitchFamily="34" charset="0"/>
              <a:buChar char="•"/>
            </a:pPr>
            <a:endParaRPr lang="en-US" sz="2800" dirty="0">
              <a:latin typeface="Comic Sans MS" panose="030F0702030302020204" pitchFamily="66" charset="0"/>
            </a:endParaRPr>
          </a:p>
          <a:p>
            <a:pPr>
              <a:lnSpc>
                <a:spcPct val="150000"/>
              </a:lnSpc>
            </a:pPr>
            <a:endParaRPr lang="en-US" sz="2800" dirty="0">
              <a:latin typeface="Comic Sans MS" panose="030F0702030302020204" pitchFamily="66" charset="0"/>
            </a:endParaRPr>
          </a:p>
          <a:p>
            <a:pPr>
              <a:lnSpc>
                <a:spcPct val="150000"/>
              </a:lnSpc>
            </a:pPr>
            <a:endParaRPr lang="en-US" sz="2800" dirty="0">
              <a:latin typeface="Comic Sans MS" panose="030F0702030302020204" pitchFamily="66" charset="0"/>
            </a:endParaRPr>
          </a:p>
          <a:p>
            <a:pPr>
              <a:lnSpc>
                <a:spcPct val="150000"/>
              </a:lnSpc>
            </a:pPr>
            <a:endParaRPr lang="en-US" sz="2800" dirty="0">
              <a:latin typeface="Comic Sans MS" panose="030F0702030302020204" pitchFamily="66" charset="0"/>
            </a:endParaRPr>
          </a:p>
        </p:txBody>
      </p:sp>
      <p:sp>
        <p:nvSpPr>
          <p:cNvPr id="5" name="Slide Number Placeholder 4"/>
          <p:cNvSpPr>
            <a:spLocks noGrp="1"/>
          </p:cNvSpPr>
          <p:nvPr>
            <p:ph type="sldNum" sz="quarter" idx="12"/>
          </p:nvPr>
        </p:nvSpPr>
        <p:spPr/>
        <p:txBody>
          <a:bodyPr/>
          <a:lstStyle/>
          <a:p>
            <a:fld id="{3CE5352E-9B9F-4EDC-8769-7FA3D3F814C7}" type="slidenum">
              <a:rPr lang="en-US" noProof="0" smtClean="0"/>
              <a:t>55</a:t>
            </a:fld>
            <a:endParaRPr lang="en-US" noProof="0" dirty="0"/>
          </a:p>
        </p:txBody>
      </p:sp>
      <p:pic>
        <p:nvPicPr>
          <p:cNvPr id="9" name="Picture 8"/>
          <p:cNvPicPr>
            <a:picLocks noChangeAspect="1"/>
          </p:cNvPicPr>
          <p:nvPr/>
        </p:nvPicPr>
        <p:blipFill>
          <a:blip r:embed="rId2"/>
          <a:stretch>
            <a:fillRect/>
          </a:stretch>
        </p:blipFill>
        <p:spPr>
          <a:xfrm>
            <a:off x="11163869" y="360813"/>
            <a:ext cx="713199" cy="666686"/>
          </a:xfrm>
          <a:prstGeom prst="rect">
            <a:avLst/>
          </a:prstGeom>
        </p:spPr>
      </p:pic>
      <p:sp>
        <p:nvSpPr>
          <p:cNvPr id="7" name="Title 1"/>
          <p:cNvSpPr txBox="1">
            <a:spLocks/>
          </p:cNvSpPr>
          <p:nvPr/>
        </p:nvSpPr>
        <p:spPr>
          <a:xfrm>
            <a:off x="827156" y="360813"/>
            <a:ext cx="10331355" cy="737335"/>
          </a:xfrm>
          <a:prstGeom prst="rect">
            <a:avLst/>
          </a:prstGeom>
        </p:spPr>
        <p:txBody>
          <a:bodyPr vert="horz" lIns="36000" tIns="0" rIns="0" bIns="0" rtlCol="0" anchor="b">
            <a:noAutofit/>
          </a:bodyPr>
          <a:lst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a:lstStyle>
          <a:p>
            <a:pPr algn="ctr"/>
            <a:r>
              <a:rPr lang="en-US" dirty="0">
                <a:solidFill>
                  <a:srgbClr val="FF0000"/>
                </a:solidFill>
                <a:latin typeface="Comic Sans MS" panose="030F0702030302020204" pitchFamily="66" charset="0"/>
              </a:rPr>
              <a:t>Coherence </a:t>
            </a:r>
          </a:p>
        </p:txBody>
      </p:sp>
    </p:spTree>
    <p:extLst>
      <p:ext uri="{BB962C8B-B14F-4D97-AF65-F5344CB8AC3E}">
        <p14:creationId xmlns:p14="http://schemas.microsoft.com/office/powerpoint/2010/main" val="230154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E01612-9051-2672-61AA-46A9E6C3DC11}"/>
              </a:ext>
            </a:extLst>
          </p:cNvPr>
          <p:cNvSpPr>
            <a:spLocks noGrp="1"/>
          </p:cNvSpPr>
          <p:nvPr>
            <p:ph type="title"/>
          </p:nvPr>
        </p:nvSpPr>
        <p:spPr>
          <a:xfrm>
            <a:off x="2301980" y="2047010"/>
            <a:ext cx="8911687" cy="2867890"/>
          </a:xfrm>
        </p:spPr>
        <p:txBody>
          <a:bodyPr>
            <a:normAutofit/>
          </a:bodyPr>
          <a:lstStyle/>
          <a:p>
            <a:r>
              <a:rPr lang="en-US" sz="4400" dirty="0">
                <a:solidFill>
                  <a:srgbClr val="FF0000"/>
                </a:solidFill>
              </a:rPr>
              <a:t>How can we achieve coherence in each type of a paragraph?</a:t>
            </a:r>
          </a:p>
        </p:txBody>
      </p:sp>
    </p:spTree>
    <p:extLst>
      <p:ext uri="{BB962C8B-B14F-4D97-AF65-F5344CB8AC3E}">
        <p14:creationId xmlns:p14="http://schemas.microsoft.com/office/powerpoint/2010/main" val="6970361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1695" y="1361210"/>
            <a:ext cx="11774660" cy="5026524"/>
          </a:xfrm>
        </p:spPr>
        <p:txBody>
          <a:bodyPr>
            <a:noAutofit/>
          </a:bodyPr>
          <a:lstStyle/>
          <a:p>
            <a:pPr>
              <a:lnSpc>
                <a:spcPct val="100000"/>
              </a:lnSpc>
            </a:pPr>
            <a:r>
              <a:rPr lang="en-US" sz="2300" b="1" dirty="0">
                <a:solidFill>
                  <a:srgbClr val="FF0000"/>
                </a:solidFill>
                <a:latin typeface="Comic Sans MS" panose="030F0702030302020204" pitchFamily="66" charset="0"/>
              </a:rPr>
              <a:t>Cohesion:</a:t>
            </a:r>
          </a:p>
          <a:p>
            <a:pPr>
              <a:lnSpc>
                <a:spcPct val="100000"/>
              </a:lnSpc>
            </a:pPr>
            <a:r>
              <a:rPr lang="en-US" sz="2300" b="1" dirty="0">
                <a:solidFill>
                  <a:srgbClr val="FF0000"/>
                </a:solidFill>
                <a:latin typeface="Comic Sans MS" panose="030F0702030302020204" pitchFamily="66" charset="0"/>
              </a:rPr>
              <a:t>Lexical cohesion</a:t>
            </a:r>
            <a:r>
              <a:rPr lang="en-US" sz="2300" b="1" dirty="0">
                <a:latin typeface="Comic Sans MS" panose="030F0702030302020204" pitchFamily="66" charset="0"/>
              </a:rPr>
              <a:t>: </a:t>
            </a:r>
          </a:p>
          <a:p>
            <a:pPr marL="45720" indent="0">
              <a:lnSpc>
                <a:spcPct val="100000"/>
              </a:lnSpc>
              <a:buNone/>
            </a:pPr>
            <a:r>
              <a:rPr lang="en-US" sz="2300" b="1" dirty="0">
                <a:latin typeface="Comic Sans MS" panose="030F0702030302020204" pitchFamily="66" charset="0"/>
              </a:rPr>
              <a:t>it can be realized by “</a:t>
            </a:r>
            <a:r>
              <a:rPr lang="en-US" sz="2300" b="1" dirty="0">
                <a:solidFill>
                  <a:srgbClr val="FF0000"/>
                </a:solidFill>
                <a:latin typeface="Comic Sans MS" panose="030F0702030302020204" pitchFamily="66" charset="0"/>
              </a:rPr>
              <a:t>repetition of words </a:t>
            </a:r>
            <a:r>
              <a:rPr lang="en-US" sz="2300" b="1" dirty="0">
                <a:latin typeface="Comic Sans MS" panose="030F0702030302020204" pitchFamily="66" charset="0"/>
              </a:rPr>
              <a:t>&amp; </a:t>
            </a:r>
            <a:r>
              <a:rPr lang="en-US" sz="2300" b="1" dirty="0">
                <a:solidFill>
                  <a:srgbClr val="FF0000"/>
                </a:solidFill>
                <a:latin typeface="Comic Sans MS" panose="030F0702030302020204" pitchFamily="66" charset="0"/>
              </a:rPr>
              <a:t>lexical sets</a:t>
            </a:r>
            <a:r>
              <a:rPr lang="en-US" sz="2300" b="1" dirty="0">
                <a:latin typeface="Comic Sans MS" panose="030F0702030302020204" pitchFamily="66" charset="0"/>
              </a:rPr>
              <a:t>” </a:t>
            </a:r>
          </a:p>
          <a:p>
            <a:pPr>
              <a:lnSpc>
                <a:spcPct val="100000"/>
              </a:lnSpc>
            </a:pPr>
            <a:r>
              <a:rPr lang="en-US" sz="2300" b="1" dirty="0">
                <a:solidFill>
                  <a:srgbClr val="FF0000"/>
                </a:solidFill>
                <a:latin typeface="Comic Sans MS" panose="030F0702030302020204" pitchFamily="66" charset="0"/>
              </a:rPr>
              <a:t>Grammatical cohesion</a:t>
            </a:r>
            <a:r>
              <a:rPr lang="en-US" sz="2300" b="1" dirty="0">
                <a:latin typeface="Comic Sans MS" panose="030F0702030302020204" pitchFamily="66" charset="0"/>
              </a:rPr>
              <a:t>: </a:t>
            </a:r>
          </a:p>
          <a:p>
            <a:pPr>
              <a:lnSpc>
                <a:spcPct val="100000"/>
              </a:lnSpc>
            </a:pPr>
            <a:r>
              <a:rPr lang="en-US" sz="2300" b="1" dirty="0">
                <a:latin typeface="Comic Sans MS" panose="030F0702030302020204" pitchFamily="66" charset="0"/>
              </a:rPr>
              <a:t>it can be achieved through:</a:t>
            </a:r>
          </a:p>
          <a:p>
            <a:pPr>
              <a:lnSpc>
                <a:spcPct val="100000"/>
              </a:lnSpc>
            </a:pPr>
            <a:r>
              <a:rPr lang="en-US" sz="2300" b="1" dirty="0">
                <a:solidFill>
                  <a:srgbClr val="FF0000"/>
                </a:solidFill>
                <a:latin typeface="Comic Sans MS" panose="030F0702030302020204" pitchFamily="66" charset="0"/>
              </a:rPr>
              <a:t>Pronoun and possessive reference</a:t>
            </a:r>
            <a:r>
              <a:rPr lang="en-US" sz="2300" b="1" dirty="0">
                <a:latin typeface="Comic Sans MS" panose="030F0702030302020204" pitchFamily="66" charset="0"/>
              </a:rPr>
              <a:t>:</a:t>
            </a:r>
          </a:p>
          <a:p>
            <a:pPr>
              <a:lnSpc>
                <a:spcPct val="100000"/>
              </a:lnSpc>
            </a:pPr>
            <a:r>
              <a:rPr lang="en-US" sz="2300" b="1" dirty="0">
                <a:solidFill>
                  <a:srgbClr val="FF0000"/>
                </a:solidFill>
                <a:latin typeface="Comic Sans MS" panose="030F0702030302020204" pitchFamily="66" charset="0"/>
              </a:rPr>
              <a:t>Tense agreement</a:t>
            </a:r>
            <a:r>
              <a:rPr lang="en-US" sz="2300" b="1" dirty="0">
                <a:latin typeface="Comic Sans MS" panose="030F0702030302020204" pitchFamily="66" charset="0"/>
              </a:rPr>
              <a:t>: </a:t>
            </a:r>
          </a:p>
          <a:p>
            <a:pPr marL="45720" indent="0">
              <a:lnSpc>
                <a:spcPct val="100000"/>
              </a:lnSpc>
              <a:buNone/>
            </a:pPr>
            <a:r>
              <a:rPr lang="en-US" sz="2300" b="1" dirty="0">
                <a:latin typeface="Comic Sans MS" panose="030F0702030302020204" pitchFamily="66" charset="0"/>
              </a:rPr>
              <a:t>using a relative tense makes the text cohesive</a:t>
            </a:r>
          </a:p>
          <a:p>
            <a:pPr>
              <a:lnSpc>
                <a:spcPct val="100000"/>
              </a:lnSpc>
            </a:pPr>
            <a:r>
              <a:rPr lang="en-US" sz="2300" b="1" dirty="0">
                <a:solidFill>
                  <a:srgbClr val="FF0000"/>
                </a:solidFill>
                <a:latin typeface="Comic Sans MS" panose="030F0702030302020204" pitchFamily="66" charset="0"/>
              </a:rPr>
              <a:t>Linkers</a:t>
            </a:r>
            <a:r>
              <a:rPr lang="en-US" sz="2300" b="1" dirty="0">
                <a:latin typeface="Comic Sans MS" panose="030F0702030302020204" pitchFamily="66" charset="0"/>
              </a:rPr>
              <a:t>: </a:t>
            </a:r>
          </a:p>
          <a:p>
            <a:pPr marL="45720" indent="0">
              <a:lnSpc>
                <a:spcPct val="100000"/>
              </a:lnSpc>
              <a:buNone/>
            </a:pPr>
            <a:r>
              <a:rPr lang="en-US" sz="2300" b="1" dirty="0">
                <a:latin typeface="Comic Sans MS" panose="030F0702030302020204" pitchFamily="66" charset="0"/>
              </a:rPr>
              <a:t>words that explain the text relationships of “addition, contrast, giving examples, comparing, …</a:t>
            </a:r>
            <a:r>
              <a:rPr lang="en-US" sz="2300" b="1" dirty="0" err="1">
                <a:latin typeface="Comic Sans MS" panose="030F0702030302020204" pitchFamily="66" charset="0"/>
              </a:rPr>
              <a:t>etc</a:t>
            </a:r>
            <a:r>
              <a:rPr lang="en-US" sz="2300" b="1" dirty="0">
                <a:latin typeface="Comic Sans MS" panose="030F0702030302020204" pitchFamily="66" charset="0"/>
              </a:rPr>
              <a:t>”</a:t>
            </a:r>
          </a:p>
          <a:p>
            <a:pPr>
              <a:lnSpc>
                <a:spcPct val="100000"/>
              </a:lnSpc>
            </a:pPr>
            <a:endParaRPr lang="en-US" sz="2300" b="1" dirty="0">
              <a:solidFill>
                <a:srgbClr val="FF0000"/>
              </a:solidFill>
              <a:latin typeface="Comic Sans MS" panose="030F0702030302020204" pitchFamily="66" charset="0"/>
            </a:endParaRPr>
          </a:p>
        </p:txBody>
      </p:sp>
      <p:sp>
        <p:nvSpPr>
          <p:cNvPr id="5" name="Slide Number Placeholder 4"/>
          <p:cNvSpPr>
            <a:spLocks noGrp="1"/>
          </p:cNvSpPr>
          <p:nvPr>
            <p:ph type="sldNum" sz="quarter" idx="12"/>
          </p:nvPr>
        </p:nvSpPr>
        <p:spPr/>
        <p:txBody>
          <a:bodyPr/>
          <a:lstStyle/>
          <a:p>
            <a:fld id="{3CE5352E-9B9F-4EDC-8769-7FA3D3F814C7}" type="slidenum">
              <a:rPr lang="en-US" noProof="0" smtClean="0"/>
              <a:t>57</a:t>
            </a:fld>
            <a:endParaRPr lang="en-US" noProof="0" dirty="0"/>
          </a:p>
        </p:txBody>
      </p:sp>
      <p:pic>
        <p:nvPicPr>
          <p:cNvPr id="9" name="Picture 8"/>
          <p:cNvPicPr>
            <a:picLocks noChangeAspect="1"/>
          </p:cNvPicPr>
          <p:nvPr/>
        </p:nvPicPr>
        <p:blipFill>
          <a:blip r:embed="rId2"/>
          <a:stretch>
            <a:fillRect/>
          </a:stretch>
        </p:blipFill>
        <p:spPr>
          <a:xfrm>
            <a:off x="11163869" y="360813"/>
            <a:ext cx="713199" cy="666686"/>
          </a:xfrm>
          <a:prstGeom prst="rect">
            <a:avLst/>
          </a:prstGeom>
        </p:spPr>
      </p:pic>
    </p:spTree>
    <p:extLst>
      <p:ext uri="{BB962C8B-B14F-4D97-AF65-F5344CB8AC3E}">
        <p14:creationId xmlns:p14="http://schemas.microsoft.com/office/powerpoint/2010/main" val="330317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334296" y="432593"/>
            <a:ext cx="11267767" cy="32545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800" dirty="0">
                <a:solidFill>
                  <a:srgbClr val="C00000"/>
                </a:solidFill>
                <a:highlight>
                  <a:srgbClr val="FFFF00"/>
                </a:highlight>
                <a:latin typeface="AucoinExtBol" panose="020D0802060808030204" pitchFamily="34" charset="0"/>
                <a:cs typeface="+mj-cs"/>
              </a:rPr>
              <a:t>Editing </a:t>
            </a:r>
          </a:p>
          <a:p>
            <a:pPr algn="just">
              <a:lnSpc>
                <a:spcPct val="150000"/>
              </a:lnSpc>
            </a:pPr>
            <a:r>
              <a:rPr lang="en-US" sz="2800" dirty="0">
                <a:cs typeface="+mj-cs"/>
              </a:rPr>
              <a:t>When you edit a paragraph, look at the grammar, spelling, word forms and punctuation. Since many of your editing mistakes may be eliminated when you revise the paragraph. You should always edit your writing after you revise it.</a:t>
            </a:r>
            <a:endParaRPr lang="ar-LY" sz="2800" dirty="0">
              <a:cs typeface="+mj-cs"/>
            </a:endParaRPr>
          </a:p>
        </p:txBody>
      </p:sp>
      <p:sp>
        <p:nvSpPr>
          <p:cNvPr id="2" name="Subtitle 2">
            <a:extLst>
              <a:ext uri="{FF2B5EF4-FFF2-40B4-BE49-F238E27FC236}">
                <a16:creationId xmlns:a16="http://schemas.microsoft.com/office/drawing/2014/main" xmlns="" id="{7E8E63D0-9B1E-C5CB-9C4C-0C34B6AD076F}"/>
              </a:ext>
            </a:extLst>
          </p:cNvPr>
          <p:cNvSpPr txBox="1">
            <a:spLocks/>
          </p:cNvSpPr>
          <p:nvPr/>
        </p:nvSpPr>
        <p:spPr>
          <a:xfrm>
            <a:off x="924233" y="5072239"/>
            <a:ext cx="11267767" cy="17857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b="1" dirty="0">
                <a:cs typeface="+mj-cs"/>
              </a:rPr>
              <a:t>Look  again at the first draft of the paragraph, note the points for revision and editing that the writer has made. Can you think of any others?</a:t>
            </a:r>
            <a:endParaRPr lang="ar-LY" b="1" dirty="0">
              <a:cs typeface="+mj-cs"/>
            </a:endParaRPr>
          </a:p>
        </p:txBody>
      </p:sp>
    </p:spTree>
    <p:extLst>
      <p:ext uri="{BB962C8B-B14F-4D97-AF65-F5344CB8AC3E}">
        <p14:creationId xmlns:p14="http://schemas.microsoft.com/office/powerpoint/2010/main" val="150607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 calcmode="lin" valueType="num">
                                      <p:cBhvr additive="base">
                                        <p:cTn id="1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9DD10883-AC87-A8CE-E3D7-1DF6F654D6BA}"/>
              </a:ext>
            </a:extLst>
          </p:cNvPr>
          <p:cNvSpPr txBox="1">
            <a:spLocks/>
          </p:cNvSpPr>
          <p:nvPr/>
        </p:nvSpPr>
        <p:spPr>
          <a:xfrm rot="21324176">
            <a:off x="2347944" y="366454"/>
            <a:ext cx="9377271" cy="5800838"/>
          </a:xfrm>
          <a:prstGeom prst="rect">
            <a:avLst/>
          </a:prstGeom>
          <a:ln w="1270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600" dirty="0">
                <a:solidFill>
                  <a:srgbClr val="002060"/>
                </a:solidFill>
                <a:cs typeface="+mj-cs"/>
              </a:rPr>
              <a:t>My favorite high school class was </a:t>
            </a:r>
            <a:r>
              <a:rPr lang="en-US" sz="2600" u="sng" dirty="0" err="1">
                <a:solidFill>
                  <a:srgbClr val="002060"/>
                </a:solidFill>
                <a:cs typeface="+mj-cs"/>
              </a:rPr>
              <a:t>phys</a:t>
            </a:r>
            <a:r>
              <a:rPr lang="en-US" sz="2600" dirty="0">
                <a:solidFill>
                  <a:srgbClr val="002060"/>
                </a:solidFill>
                <a:cs typeface="+mj-cs"/>
              </a:rPr>
              <a:t> </a:t>
            </a:r>
            <a:r>
              <a:rPr lang="en-US" sz="2600" u="sng" dirty="0">
                <a:solidFill>
                  <a:srgbClr val="002060"/>
                </a:solidFill>
                <a:cs typeface="+mj-cs"/>
              </a:rPr>
              <a:t>ed</a:t>
            </a:r>
            <a:r>
              <a:rPr lang="en-US" sz="2600" dirty="0">
                <a:solidFill>
                  <a:srgbClr val="002060"/>
                </a:solidFill>
                <a:cs typeface="+mj-cs"/>
              </a:rPr>
              <a:t> for a lot of reasons. My school was in city, and it was always hot in summer. </a:t>
            </a:r>
            <a:r>
              <a:rPr lang="en-US" sz="2600" u="sng" dirty="0">
                <a:solidFill>
                  <a:srgbClr val="002060"/>
                </a:solidFill>
                <a:cs typeface="+mj-cs"/>
              </a:rPr>
              <a:t>We never had air conditioning</a:t>
            </a:r>
            <a:r>
              <a:rPr lang="en-US" sz="2600" dirty="0">
                <a:solidFill>
                  <a:srgbClr val="002060"/>
                </a:solidFill>
                <a:cs typeface="+mj-cs"/>
              </a:rPr>
              <a:t>. Secondly, we were aloud to run laps </a:t>
            </a:r>
            <a:r>
              <a:rPr lang="en-US" sz="2600" strike="sngStrike" dirty="0">
                <a:solidFill>
                  <a:srgbClr val="002060"/>
                </a:solidFill>
                <a:cs typeface="+mj-cs"/>
              </a:rPr>
              <a:t>instead of other things. So </a:t>
            </a:r>
            <a:r>
              <a:rPr lang="en-US" sz="2600" dirty="0">
                <a:solidFill>
                  <a:srgbClr val="002060"/>
                </a:solidFill>
                <a:cs typeface="+mj-cs"/>
              </a:rPr>
              <a:t>we ran around where no one could see us. And the PE teacher was so nice! </a:t>
            </a:r>
            <a:r>
              <a:rPr lang="en-US" sz="2600" strike="sngStrike" dirty="0">
                <a:solidFill>
                  <a:srgbClr val="002060"/>
                </a:solidFill>
                <a:cs typeface="+mj-cs"/>
              </a:rPr>
              <a:t>Encouraging, too</a:t>
            </a:r>
            <a:r>
              <a:rPr lang="en-US" sz="2600" dirty="0">
                <a:solidFill>
                  <a:srgbClr val="002060"/>
                </a:solidFill>
                <a:cs typeface="+mj-cs"/>
              </a:rPr>
              <a:t>. We played our MP3s and chatted while we were running. It was great. Next I felt healthier and stronger- even slept better! My PE class was a wonderful part of high school.</a:t>
            </a:r>
            <a:endParaRPr lang="ar-LY" sz="2600" dirty="0">
              <a:solidFill>
                <a:srgbClr val="002060"/>
              </a:solidFill>
              <a:cs typeface="+mj-cs"/>
            </a:endParaRPr>
          </a:p>
        </p:txBody>
      </p:sp>
      <p:sp>
        <p:nvSpPr>
          <p:cNvPr id="2" name="Subtitle 2">
            <a:extLst>
              <a:ext uri="{FF2B5EF4-FFF2-40B4-BE49-F238E27FC236}">
                <a16:creationId xmlns:a16="http://schemas.microsoft.com/office/drawing/2014/main" xmlns="" id="{74552BD0-E450-499C-FCA7-4C873D270368}"/>
              </a:ext>
            </a:extLst>
          </p:cNvPr>
          <p:cNvSpPr txBox="1">
            <a:spLocks/>
          </p:cNvSpPr>
          <p:nvPr/>
        </p:nvSpPr>
        <p:spPr>
          <a:xfrm rot="21324176">
            <a:off x="4391133" y="-148812"/>
            <a:ext cx="1681540"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Need little</a:t>
            </a:r>
            <a:endParaRPr lang="ar-LY" sz="2000" i="1" dirty="0">
              <a:solidFill>
                <a:srgbClr val="FF0000"/>
              </a:solidFill>
              <a:cs typeface="+mj-cs"/>
            </a:endParaRPr>
          </a:p>
        </p:txBody>
      </p:sp>
      <p:sp>
        <p:nvSpPr>
          <p:cNvPr id="3" name="Subtitle 2">
            <a:extLst>
              <a:ext uri="{FF2B5EF4-FFF2-40B4-BE49-F238E27FC236}">
                <a16:creationId xmlns:a16="http://schemas.microsoft.com/office/drawing/2014/main" xmlns="" id="{37C9068C-F4BC-5CC1-876F-E962B6C78859}"/>
              </a:ext>
            </a:extLst>
          </p:cNvPr>
          <p:cNvSpPr txBox="1">
            <a:spLocks/>
          </p:cNvSpPr>
          <p:nvPr/>
        </p:nvSpPr>
        <p:spPr>
          <a:xfrm rot="21324176">
            <a:off x="6975241" y="104675"/>
            <a:ext cx="2638099"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Physical education</a:t>
            </a:r>
            <a:endParaRPr lang="ar-LY" sz="2000" i="1" dirty="0">
              <a:solidFill>
                <a:srgbClr val="FF0000"/>
              </a:solidFill>
              <a:cs typeface="+mj-cs"/>
            </a:endParaRPr>
          </a:p>
        </p:txBody>
      </p:sp>
      <p:sp>
        <p:nvSpPr>
          <p:cNvPr id="5" name="Subtitle 2">
            <a:extLst>
              <a:ext uri="{FF2B5EF4-FFF2-40B4-BE49-F238E27FC236}">
                <a16:creationId xmlns:a16="http://schemas.microsoft.com/office/drawing/2014/main" xmlns="" id="{FADDF2C0-F7B4-94A1-35B9-513809897372}"/>
              </a:ext>
            </a:extLst>
          </p:cNvPr>
          <p:cNvSpPr txBox="1">
            <a:spLocks/>
          </p:cNvSpPr>
          <p:nvPr/>
        </p:nvSpPr>
        <p:spPr>
          <a:xfrm rot="21324176">
            <a:off x="3160320" y="1550319"/>
            <a:ext cx="2302201"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Add transition</a:t>
            </a:r>
            <a:endParaRPr lang="ar-LY" sz="2000" i="1" dirty="0">
              <a:solidFill>
                <a:srgbClr val="FF0000"/>
              </a:solidFill>
              <a:cs typeface="+mj-cs"/>
            </a:endParaRPr>
          </a:p>
        </p:txBody>
      </p:sp>
      <p:sp>
        <p:nvSpPr>
          <p:cNvPr id="6" name="Subtitle 2">
            <a:extLst>
              <a:ext uri="{FF2B5EF4-FFF2-40B4-BE49-F238E27FC236}">
                <a16:creationId xmlns:a16="http://schemas.microsoft.com/office/drawing/2014/main" xmlns="" id="{89992A4C-EBD2-C767-F5C0-881FCC59E87A}"/>
              </a:ext>
            </a:extLst>
          </p:cNvPr>
          <p:cNvSpPr txBox="1">
            <a:spLocks/>
          </p:cNvSpPr>
          <p:nvPr/>
        </p:nvSpPr>
        <p:spPr>
          <a:xfrm rot="21324176">
            <a:off x="6603155" y="1387156"/>
            <a:ext cx="2302201"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Not clear reason</a:t>
            </a:r>
            <a:endParaRPr lang="ar-LY" sz="2000" i="1" dirty="0">
              <a:solidFill>
                <a:srgbClr val="FF0000"/>
              </a:solidFill>
              <a:cs typeface="+mj-cs"/>
            </a:endParaRPr>
          </a:p>
        </p:txBody>
      </p:sp>
      <p:sp>
        <p:nvSpPr>
          <p:cNvPr id="7" name="Subtitle 2">
            <a:extLst>
              <a:ext uri="{FF2B5EF4-FFF2-40B4-BE49-F238E27FC236}">
                <a16:creationId xmlns:a16="http://schemas.microsoft.com/office/drawing/2014/main" xmlns="" id="{4C9E9032-0A29-6F32-AB72-338CA9F304A5}"/>
              </a:ext>
            </a:extLst>
          </p:cNvPr>
          <p:cNvSpPr txBox="1">
            <a:spLocks/>
          </p:cNvSpPr>
          <p:nvPr/>
        </p:nvSpPr>
        <p:spPr>
          <a:xfrm rot="21324176">
            <a:off x="8178220" y="1846588"/>
            <a:ext cx="1545388"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therefore</a:t>
            </a:r>
            <a:endParaRPr lang="ar-LY" sz="2000" i="1" dirty="0">
              <a:solidFill>
                <a:srgbClr val="FF0000"/>
              </a:solidFill>
              <a:cs typeface="+mj-cs"/>
            </a:endParaRPr>
          </a:p>
        </p:txBody>
      </p:sp>
      <p:sp>
        <p:nvSpPr>
          <p:cNvPr id="8" name="Subtitle 2">
            <a:extLst>
              <a:ext uri="{FF2B5EF4-FFF2-40B4-BE49-F238E27FC236}">
                <a16:creationId xmlns:a16="http://schemas.microsoft.com/office/drawing/2014/main" xmlns="" id="{E026BDD7-760C-22E4-6177-CA35CA7E77CD}"/>
              </a:ext>
            </a:extLst>
          </p:cNvPr>
          <p:cNvSpPr txBox="1">
            <a:spLocks/>
          </p:cNvSpPr>
          <p:nvPr/>
        </p:nvSpPr>
        <p:spPr>
          <a:xfrm rot="21324176">
            <a:off x="8722345" y="2310506"/>
            <a:ext cx="2848291"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Add other reason?</a:t>
            </a:r>
            <a:endParaRPr lang="ar-LY" sz="2000" i="1" dirty="0">
              <a:solidFill>
                <a:srgbClr val="FF0000"/>
              </a:solidFill>
              <a:cs typeface="+mj-cs"/>
            </a:endParaRPr>
          </a:p>
        </p:txBody>
      </p:sp>
      <p:sp>
        <p:nvSpPr>
          <p:cNvPr id="9" name="Subtitle 2">
            <a:extLst>
              <a:ext uri="{FF2B5EF4-FFF2-40B4-BE49-F238E27FC236}">
                <a16:creationId xmlns:a16="http://schemas.microsoft.com/office/drawing/2014/main" xmlns="" id="{95837D95-C673-7D11-C2BB-124C1534DF35}"/>
              </a:ext>
            </a:extLst>
          </p:cNvPr>
          <p:cNvSpPr txBox="1">
            <a:spLocks/>
          </p:cNvSpPr>
          <p:nvPr/>
        </p:nvSpPr>
        <p:spPr>
          <a:xfrm rot="21324176">
            <a:off x="5059791" y="3247667"/>
            <a:ext cx="3362446"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Not complete sentence</a:t>
            </a:r>
            <a:endParaRPr lang="ar-LY" sz="2000" i="1" dirty="0">
              <a:solidFill>
                <a:srgbClr val="FF0000"/>
              </a:solidFill>
              <a:cs typeface="+mj-cs"/>
            </a:endParaRPr>
          </a:p>
        </p:txBody>
      </p:sp>
      <p:grpSp>
        <p:nvGrpSpPr>
          <p:cNvPr id="14" name="Group 13">
            <a:extLst>
              <a:ext uri="{FF2B5EF4-FFF2-40B4-BE49-F238E27FC236}">
                <a16:creationId xmlns:a16="http://schemas.microsoft.com/office/drawing/2014/main" xmlns="" id="{04CBA21A-50B9-5791-EBAD-726D0B30E9B1}"/>
              </a:ext>
            </a:extLst>
          </p:cNvPr>
          <p:cNvGrpSpPr/>
          <p:nvPr/>
        </p:nvGrpSpPr>
        <p:grpSpPr>
          <a:xfrm>
            <a:off x="7803439" y="3575042"/>
            <a:ext cx="3670378" cy="649610"/>
            <a:chOff x="7803439" y="3575042"/>
            <a:chExt cx="3670378" cy="649610"/>
          </a:xfrm>
        </p:grpSpPr>
        <p:sp>
          <p:nvSpPr>
            <p:cNvPr id="10" name="Subtitle 2">
              <a:extLst>
                <a:ext uri="{FF2B5EF4-FFF2-40B4-BE49-F238E27FC236}">
                  <a16:creationId xmlns:a16="http://schemas.microsoft.com/office/drawing/2014/main" xmlns="" id="{EB31E893-C18E-3E59-0075-63272A97D966}"/>
                </a:ext>
              </a:extLst>
            </p:cNvPr>
            <p:cNvSpPr txBox="1">
              <a:spLocks/>
            </p:cNvSpPr>
            <p:nvPr/>
          </p:nvSpPr>
          <p:spPr>
            <a:xfrm rot="21324176">
              <a:off x="7803439" y="3575042"/>
              <a:ext cx="3670378"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Move to second point</a:t>
              </a:r>
              <a:endParaRPr lang="ar-LY" sz="2000" i="1" dirty="0">
                <a:solidFill>
                  <a:srgbClr val="FF0000"/>
                </a:solidFill>
                <a:cs typeface="+mj-cs"/>
              </a:endParaRPr>
            </a:p>
          </p:txBody>
        </p:sp>
        <p:cxnSp>
          <p:nvCxnSpPr>
            <p:cNvPr id="12" name="Straight Arrow Connector 11">
              <a:extLst>
                <a:ext uri="{FF2B5EF4-FFF2-40B4-BE49-F238E27FC236}">
                  <a16:creationId xmlns:a16="http://schemas.microsoft.com/office/drawing/2014/main" xmlns="" id="{EE060250-A3BB-C843-8072-7059CC494E35}"/>
                </a:ext>
              </a:extLst>
            </p:cNvPr>
            <p:cNvCxnSpPr/>
            <p:nvPr/>
          </p:nvCxnSpPr>
          <p:spPr>
            <a:xfrm>
              <a:off x="9915292" y="3987295"/>
              <a:ext cx="12831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xmlns="" id="{2F12240F-CF6C-44FA-47A0-916BBBD3025B}"/>
              </a:ext>
            </a:extLst>
          </p:cNvPr>
          <p:cNvSpPr txBox="1">
            <a:spLocks/>
          </p:cNvSpPr>
          <p:nvPr/>
        </p:nvSpPr>
        <p:spPr>
          <a:xfrm rot="21324176">
            <a:off x="8972407" y="4109732"/>
            <a:ext cx="2822033" cy="649610"/>
          </a:xfrm>
          <a:prstGeom prst="rect">
            <a:avLst/>
          </a:prstGeom>
          <a:ln w="12700">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000" i="1" dirty="0">
                <a:solidFill>
                  <a:srgbClr val="FF0000"/>
                </a:solidFill>
                <a:cs typeface="+mj-cs"/>
              </a:rPr>
              <a:t>In short,</a:t>
            </a:r>
            <a:endParaRPr lang="ar-LY" sz="2000" i="1" dirty="0">
              <a:solidFill>
                <a:srgbClr val="FF0000"/>
              </a:solidFill>
              <a:cs typeface="+mj-cs"/>
            </a:endParaRPr>
          </a:p>
        </p:txBody>
      </p:sp>
    </p:spTree>
    <p:extLst>
      <p:ext uri="{BB962C8B-B14F-4D97-AF65-F5344CB8AC3E}">
        <p14:creationId xmlns:p14="http://schemas.microsoft.com/office/powerpoint/2010/main" val="183962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additive="base">
                                        <p:cTn id="4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3">
                                            <p:txEl>
                                              <p:pRg st="0" end="0"/>
                                            </p:txEl>
                                          </p:spTgt>
                                        </p:tgtEl>
                                        <p:attrNameLst>
                                          <p:attrName>style.visibility</p:attrName>
                                        </p:attrNameLst>
                                      </p:cBhvr>
                                      <p:to>
                                        <p:strVal val="visible"/>
                                      </p:to>
                                    </p:set>
                                    <p:anim calcmode="lin" valueType="num">
                                      <p:cBhvr additive="base">
                                        <p:cTn id="5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57" dur="10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108A19-ECFD-54B7-FD1D-9ACA92CADB75}"/>
              </a:ext>
            </a:extLst>
          </p:cNvPr>
          <p:cNvSpPr>
            <a:spLocks noGrp="1"/>
          </p:cNvSpPr>
          <p:nvPr>
            <p:ph type="subTitle" idx="1"/>
          </p:nvPr>
        </p:nvSpPr>
        <p:spPr>
          <a:xfrm>
            <a:off x="329379" y="386511"/>
            <a:ext cx="9354948" cy="789415"/>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3600" dirty="0">
                <a:solidFill>
                  <a:srgbClr val="C00000"/>
                </a:solidFill>
              </a:rPr>
              <a:t>6. Writing the final paper (or next draft):</a:t>
            </a:r>
            <a:endParaRPr lang="ar-LY" sz="3600" dirty="0">
              <a:solidFill>
                <a:srgbClr val="C00000"/>
              </a:solidFill>
            </a:endParaRPr>
          </a:p>
        </p:txBody>
      </p:sp>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329379" y="1175927"/>
            <a:ext cx="11632772" cy="38607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800" dirty="0">
                <a:cs typeface="+mj-cs"/>
              </a:rPr>
              <a:t>The last step in the writing process is writing a clean version of the paragraph with all the revisions and editing carried out. This draft is the one that you will turn in, so be sure that you use good paragraph format. </a:t>
            </a:r>
          </a:p>
          <a:p>
            <a:pPr>
              <a:lnSpc>
                <a:spcPct val="150000"/>
              </a:lnSpc>
            </a:pPr>
            <a:r>
              <a:rPr lang="en-US" sz="2800" dirty="0">
                <a:solidFill>
                  <a:srgbClr val="C00000"/>
                </a:solidFill>
                <a:latin typeface="AucoinExtBol" panose="020D0802060808030204" pitchFamily="34" charset="0"/>
                <a:cs typeface="+mj-cs"/>
              </a:rPr>
              <a:t>Here is the final draft of the paragraph:</a:t>
            </a:r>
            <a:endParaRPr lang="ar-LY" sz="2800" dirty="0">
              <a:solidFill>
                <a:srgbClr val="C00000"/>
              </a:solidFill>
              <a:latin typeface="AucoinExtBol" panose="020D0802060808030204" pitchFamily="34" charset="0"/>
              <a:cs typeface="+mj-cs"/>
            </a:endParaRPr>
          </a:p>
        </p:txBody>
      </p:sp>
    </p:spTree>
    <p:extLst>
      <p:ext uri="{BB962C8B-B14F-4D97-AF65-F5344CB8AC3E}">
        <p14:creationId xmlns:p14="http://schemas.microsoft.com/office/powerpoint/2010/main" val="57397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9DD10883-AC87-A8CE-E3D7-1DF6F654D6BA}"/>
              </a:ext>
            </a:extLst>
          </p:cNvPr>
          <p:cNvSpPr txBox="1">
            <a:spLocks/>
          </p:cNvSpPr>
          <p:nvPr/>
        </p:nvSpPr>
        <p:spPr>
          <a:xfrm>
            <a:off x="2143421" y="-88492"/>
            <a:ext cx="9348923" cy="7536426"/>
          </a:xfrm>
          <a:prstGeom prst="rect">
            <a:avLst/>
          </a:prstGeom>
          <a:ln w="28575">
            <a:solidFill>
              <a:schemeClr val="tx1"/>
            </a:solidFill>
            <a:prstDash val="sysDot"/>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2600" b="1" dirty="0">
                <a:solidFill>
                  <a:srgbClr val="002060"/>
                </a:solidFill>
                <a:cs typeface="+mj-cs"/>
              </a:rPr>
              <a:t>Physical Education</a:t>
            </a:r>
          </a:p>
          <a:p>
            <a:pPr algn="just">
              <a:lnSpc>
                <a:spcPct val="150000"/>
              </a:lnSpc>
              <a:spcBef>
                <a:spcPts val="600"/>
              </a:spcBef>
            </a:pPr>
            <a:r>
              <a:rPr lang="en-US" dirty="0">
                <a:solidFill>
                  <a:srgbClr val="002060"/>
                </a:solidFill>
                <a:cs typeface="+mj-cs"/>
              </a:rPr>
              <a:t>     My </a:t>
            </a:r>
            <a:r>
              <a:rPr lang="en-US" dirty="0" err="1">
                <a:solidFill>
                  <a:srgbClr val="002060"/>
                </a:solidFill>
                <a:cs typeface="+mj-cs"/>
              </a:rPr>
              <a:t>favourite</a:t>
            </a:r>
            <a:r>
              <a:rPr lang="en-US" dirty="0">
                <a:solidFill>
                  <a:srgbClr val="002060"/>
                </a:solidFill>
                <a:cs typeface="+mj-cs"/>
              </a:rPr>
              <a:t> high school class was physical education for a lot of reasons. First of all, My school was in city, and it was always too hot in the classroom. Going outside to the fresh air was such a relief. Secondly, we were aloud to run laps instead of lifting weight or playing basketball. Therefore, we ran around where no one could see us. We could listen to our MP3s and chat with friends as long we were running. Moreover, the PE teacher was great. He was so kind and encouraging. I needed that. Finally, I felt so much healthier and even started to sleep better. In short, my PE class was a wonderful part of high school for me.</a:t>
            </a:r>
            <a:endParaRPr lang="ar-LY" dirty="0">
              <a:solidFill>
                <a:srgbClr val="002060"/>
              </a:solidFill>
              <a:cs typeface="+mj-cs"/>
            </a:endParaRPr>
          </a:p>
        </p:txBody>
      </p:sp>
    </p:spTree>
    <p:extLst>
      <p:ext uri="{BB962C8B-B14F-4D97-AF65-F5344CB8AC3E}">
        <p14:creationId xmlns:p14="http://schemas.microsoft.com/office/powerpoint/2010/main" val="401397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xmlns="" id="{692FFCE5-7196-4DB7-8AC4-3736B7390F36}"/>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738858" y="1539875"/>
            <a:ext cx="9114019" cy="37782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9543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2084</TotalTime>
  <Words>3101</Words>
  <Application>Microsoft Office PowerPoint</Application>
  <PresentationFormat>Custom</PresentationFormat>
  <Paragraphs>300</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Wisp</vt:lpstr>
      <vt:lpstr>PowerPoint Presentation</vt:lpstr>
      <vt:lpstr>PowerPoint Presentation</vt:lpstr>
      <vt:lpstr>PowerPoint Presentation</vt:lpstr>
      <vt:lpstr>What is writing?</vt:lpstr>
      <vt:lpstr>Writing is a process of conveying our thought in a written form. It can be a book, a story, a letter, a novel and so on. Writing is a way of expressing ideas. "Writing is a way of talking without being interrupted.”   </vt:lpstr>
      <vt:lpstr>Why is writing important? </vt:lpstr>
      <vt:lpstr>PowerPoint Presentation</vt:lpstr>
      <vt:lpstr>To be a successful writer in English, you need to learn:</vt:lpstr>
      <vt:lpstr>PowerPoint Presentation</vt:lpstr>
      <vt:lpstr>PowerPoint Presentation</vt:lpstr>
      <vt:lpstr>PowerPoint Presentation</vt:lpstr>
      <vt:lpstr>PowerPoint Presentation</vt:lpstr>
      <vt:lpstr>Writing a paragraph</vt:lpstr>
      <vt:lpstr>PowerPoint Presentation</vt:lpstr>
      <vt:lpstr>The Characteristics of  a good topic sentence</vt:lpstr>
      <vt:lpstr>PowerPoint Presentation</vt:lpstr>
      <vt:lpstr>PowerPoint Presentation</vt:lpstr>
      <vt:lpstr>PowerPoint Presentation</vt:lpstr>
      <vt:lpstr>PowerPoint Presentation</vt:lpstr>
      <vt:lpstr>PowerPoint Presentation</vt:lpstr>
      <vt:lpstr>The Body Paragraph</vt:lpstr>
      <vt:lpstr>PowerPoint Presentation</vt:lpstr>
      <vt:lpstr>PowerPoint Presentation</vt:lpstr>
      <vt:lpstr>PowerPoint Presentation</vt:lpstr>
      <vt:lpstr>PowerPoint Presentation</vt:lpstr>
      <vt:lpstr>Examples from the intermediate books</vt:lpstr>
      <vt:lpstr>PowerPoint Presentation</vt:lpstr>
      <vt:lpstr>The Topic sentence (TS) ……………………………………………… The Major supporting sentence(SS) ………………………………………………. The minor supporting Sentence(ss) ………………………………………………..</vt:lpstr>
      <vt:lpstr>The Concluding Sentence</vt:lpstr>
      <vt:lpstr>PowerPoint Presentation</vt:lpstr>
      <vt:lpstr>Paragraph Format</vt:lpstr>
      <vt:lpstr>PowerPoint Presentation</vt:lpstr>
      <vt:lpstr>PowerPoint Presentation</vt:lpstr>
      <vt:lpstr>PowerPoint Presentation</vt:lpstr>
      <vt:lpstr>PowerPoint Presentation</vt:lpstr>
      <vt:lpstr>PowerPoint Presentation</vt:lpstr>
      <vt:lpstr>The Writing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we achieve coherence in each type of a paragraph?</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اشرف محمد السيد علي البلشي</dc:creator>
  <cp:lastModifiedBy>acer</cp:lastModifiedBy>
  <cp:revision>45</cp:revision>
  <dcterms:created xsi:type="dcterms:W3CDTF">2022-11-20T21:36:30Z</dcterms:created>
  <dcterms:modified xsi:type="dcterms:W3CDTF">2023-05-03T09:11:53Z</dcterms:modified>
</cp:coreProperties>
</file>