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1"/>
  </p:notesMasterIdLst>
  <p:sldIdLst>
    <p:sldId id="720" r:id="rId2"/>
    <p:sldId id="343" r:id="rId3"/>
    <p:sldId id="772" r:id="rId4"/>
    <p:sldId id="256" r:id="rId5"/>
    <p:sldId id="773" r:id="rId6"/>
    <p:sldId id="721" r:id="rId7"/>
    <p:sldId id="718" r:id="rId8"/>
    <p:sldId id="717" r:id="rId9"/>
    <p:sldId id="335" r:id="rId10"/>
    <p:sldId id="285" r:id="rId11"/>
    <p:sldId id="286" r:id="rId12"/>
    <p:sldId id="339" r:id="rId13"/>
    <p:sldId id="341" r:id="rId14"/>
    <p:sldId id="774" r:id="rId15"/>
    <p:sldId id="722" r:id="rId16"/>
    <p:sldId id="725" r:id="rId17"/>
    <p:sldId id="300" r:id="rId18"/>
    <p:sldId id="801" r:id="rId19"/>
    <p:sldId id="346" r:id="rId20"/>
    <p:sldId id="354" r:id="rId21"/>
    <p:sldId id="347" r:id="rId22"/>
    <p:sldId id="726" r:id="rId23"/>
    <p:sldId id="348" r:id="rId24"/>
    <p:sldId id="351" r:id="rId25"/>
    <p:sldId id="353" r:id="rId26"/>
    <p:sldId id="383" r:id="rId27"/>
    <p:sldId id="452" r:id="rId28"/>
    <p:sldId id="352" r:id="rId29"/>
    <p:sldId id="81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0" autoAdjust="0"/>
    <p:restoredTop sz="94660"/>
  </p:normalViewPr>
  <p:slideViewPr>
    <p:cSldViewPr snapToGrid="0">
      <p:cViewPr varScale="1">
        <p:scale>
          <a:sx n="64" d="100"/>
          <a:sy n="64" d="100"/>
        </p:scale>
        <p:origin x="-714" y="-9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9D8DB4-18AA-488D-B7A8-0D55C9DF8329}" type="datetimeFigureOut">
              <a:rPr lang="en-GB" smtClean="0"/>
              <a:t>02/03/2023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DD059-853D-4DAD-9B21-815B02639408}" type="slidenum">
              <a:rPr lang="en-GB" smtClean="0"/>
              <a:t>‹#›</a:t>
            </a:fld>
            <a:endParaRPr lang="en-GB"/>
          </a:p>
        </p:txBody>
      </p:sp>
    </p:spTree>
    <p:extLst>
      <p:ext uri="{BB962C8B-B14F-4D97-AF65-F5344CB8AC3E}">
        <p14:creationId xmlns:p14="http://schemas.microsoft.com/office/powerpoint/2010/main" val="2880471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DDD059-853D-4DAD-9B21-815B02639408}" type="slidenum">
              <a:rPr lang="en-GB" smtClean="0"/>
              <a:t>4</a:t>
            </a:fld>
            <a:endParaRPr lang="en-GB"/>
          </a:p>
        </p:txBody>
      </p:sp>
    </p:spTree>
    <p:extLst>
      <p:ext uri="{BB962C8B-B14F-4D97-AF65-F5344CB8AC3E}">
        <p14:creationId xmlns:p14="http://schemas.microsoft.com/office/powerpoint/2010/main" val="379628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DDD059-853D-4DAD-9B21-815B02639408}" type="slidenum">
              <a:rPr lang="en-GB" smtClean="0"/>
              <a:t>5</a:t>
            </a:fld>
            <a:endParaRPr lang="en-GB"/>
          </a:p>
        </p:txBody>
      </p:sp>
    </p:spTree>
    <p:extLst>
      <p:ext uri="{BB962C8B-B14F-4D97-AF65-F5344CB8AC3E}">
        <p14:creationId xmlns:p14="http://schemas.microsoft.com/office/powerpoint/2010/main" val="1502052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84EE99-EFF2-4E56-91A3-B674BAD2D78A}" type="datetimeFigureOut">
              <a:rPr lang="en-GB" smtClean="0"/>
              <a:t>02/03/2023</a:t>
            </a:fld>
            <a:endParaRPr lang="en-GB"/>
          </a:p>
        </p:txBody>
      </p:sp>
      <p:sp>
        <p:nvSpPr>
          <p:cNvPr id="5" name="Footer Placeholder 4"/>
          <p:cNvSpPr>
            <a:spLocks noGrp="1"/>
          </p:cNvSpPr>
          <p:nvPr>
            <p:ph type="ftr" sz="quarter" idx="11"/>
          </p:nvPr>
        </p:nvSpPr>
        <p:spPr>
          <a:xfrm>
            <a:off x="2493105" y="329307"/>
            <a:ext cx="4897310"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74B0E833-FF19-4D41-880E-6AC2660687F4}" type="slidenum">
              <a:rPr lang="en-GB" smtClean="0"/>
              <a:t>‹#›</a:t>
            </a:fld>
            <a:endParaRPr lang="en-GB"/>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6980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84EE99-EFF2-4E56-91A3-B674BAD2D78A}" type="datetimeFigureOut">
              <a:rPr lang="en-GB" smtClean="0"/>
              <a:t>02/03/2023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0E833-FF19-4D41-880E-6AC2660687F4}" type="slidenum">
              <a:rPr lang="en-GB" smtClean="0"/>
              <a:t>‹#›</a:t>
            </a:fld>
            <a:endParaRPr lang="en-GB"/>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1521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84EE99-EFF2-4E56-91A3-B674BAD2D78A}" type="datetimeFigureOut">
              <a:rPr lang="en-GB" smtClean="0"/>
              <a:t>02/03/2023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0E833-FF19-4D41-880E-6AC2660687F4}" type="slidenum">
              <a:rPr lang="en-GB" smtClean="0"/>
              <a:t>‹#›</a:t>
            </a:fld>
            <a:endParaRPr lang="en-GB"/>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1988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84EE99-EFF2-4E56-91A3-B674BAD2D78A}" type="datetimeFigureOut">
              <a:rPr lang="en-GB" smtClean="0"/>
              <a:t>02/03/2023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0E833-FF19-4D41-880E-6AC2660687F4}" type="slidenum">
              <a:rPr lang="en-GB" smtClean="0"/>
              <a:t>‹#›</a:t>
            </a:fld>
            <a:endParaRPr lang="en-GB"/>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67933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84EE99-EFF2-4E56-91A3-B674BAD2D78A}" type="datetimeFigureOut">
              <a:rPr lang="en-GB" smtClean="0"/>
              <a:t>02/03/2023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4B0E833-FF19-4D41-880E-6AC2660687F4}" type="slidenum">
              <a:rPr lang="en-GB" smtClean="0"/>
              <a:t>‹#›</a:t>
            </a:fld>
            <a:endParaRPr lang="en-GB"/>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5374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84EE99-EFF2-4E56-91A3-B674BAD2D78A}" type="datetimeFigureOut">
              <a:rPr lang="en-GB" smtClean="0"/>
              <a:t>02/03/2023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4B0E833-FF19-4D41-880E-6AC2660687F4}" type="slidenum">
              <a:rPr lang="en-GB" smtClean="0"/>
              <a:t>‹#›</a:t>
            </a:fld>
            <a:endParaRPr lang="en-GB"/>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8873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84EE99-EFF2-4E56-91A3-B674BAD2D78A}" type="datetimeFigureOut">
              <a:rPr lang="en-GB" smtClean="0"/>
              <a:t>02/03/2023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4B0E833-FF19-4D41-880E-6AC2660687F4}" type="slidenum">
              <a:rPr lang="en-GB" smtClean="0"/>
              <a:t>‹#›</a:t>
            </a:fld>
            <a:endParaRPr lang="en-GB"/>
          </a:p>
        </p:txBody>
      </p:sp>
    </p:spTree>
    <p:extLst>
      <p:ext uri="{BB962C8B-B14F-4D97-AF65-F5344CB8AC3E}">
        <p14:creationId xmlns:p14="http://schemas.microsoft.com/office/powerpoint/2010/main" val="411016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84EE99-EFF2-4E56-91A3-B674BAD2D78A}" type="datetimeFigureOut">
              <a:rPr lang="en-GB" smtClean="0"/>
              <a:t>02/03/2023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0E833-FF19-4D41-880E-6AC2660687F4}" type="slidenum">
              <a:rPr lang="en-GB" smtClean="0"/>
              <a:t>‹#›</a:t>
            </a:fld>
            <a:endParaRPr lang="en-GB"/>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7186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B784EE99-EFF2-4E56-91A3-B674BAD2D78A}" type="datetimeFigureOut">
              <a:rPr lang="en-GB" smtClean="0"/>
              <a:t>02/03/2023</a:t>
            </a:fld>
            <a:endParaRPr lang="en-GB"/>
          </a:p>
        </p:txBody>
      </p:sp>
      <p:sp>
        <p:nvSpPr>
          <p:cNvPr id="6" name="Footer Placeholder 5"/>
          <p:cNvSpPr>
            <a:spLocks noGrp="1"/>
          </p:cNvSpPr>
          <p:nvPr>
            <p:ph type="ftr" sz="quarter" idx="11"/>
          </p:nvPr>
        </p:nvSpPr>
        <p:spPr>
          <a:xfrm>
            <a:off x="1534910" y="318640"/>
            <a:ext cx="5453475" cy="320931"/>
          </a:xfrm>
        </p:spPr>
        <p:txBody>
          <a:bodyPr/>
          <a:lstStyle/>
          <a:p>
            <a:endParaRPr lang="en-GB"/>
          </a:p>
        </p:txBody>
      </p:sp>
      <p:sp>
        <p:nvSpPr>
          <p:cNvPr id="7" name="Slide Number Placeholder 6"/>
          <p:cNvSpPr>
            <a:spLocks noGrp="1"/>
          </p:cNvSpPr>
          <p:nvPr>
            <p:ph type="sldNum" sz="quarter" idx="12"/>
          </p:nvPr>
        </p:nvSpPr>
        <p:spPr/>
        <p:txBody>
          <a:bodyPr/>
          <a:lstStyle/>
          <a:p>
            <a:fld id="{74B0E833-FF19-4D41-880E-6AC2660687F4}" type="slidenum">
              <a:rPr lang="en-GB" smtClean="0"/>
              <a:t>‹#›</a:t>
            </a:fld>
            <a:endParaRPr lang="en-GB"/>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911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84EE99-EFF2-4E56-91A3-B674BAD2D78A}" type="datetimeFigureOut">
              <a:rPr lang="en-GB" smtClean="0"/>
              <a:t>02/03/2023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0E833-FF19-4D41-880E-6AC2660687F4}" type="slidenum">
              <a:rPr lang="en-GB" smtClean="0"/>
              <a:t>‹#›</a:t>
            </a:fld>
            <a:endParaRPr lang="en-GB"/>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394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84EE99-EFF2-4E56-91A3-B674BAD2D78A}" type="datetimeFigureOut">
              <a:rPr lang="en-GB" smtClean="0"/>
              <a:t>02/03/2023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0E833-FF19-4D41-880E-6AC2660687F4}" type="slidenum">
              <a:rPr lang="en-GB" smtClean="0"/>
              <a:t>‹#›</a:t>
            </a:fld>
            <a:endParaRPr lang="en-GB"/>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2979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with Image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4A9E66CD-99CC-45B1-A15D-3626A6160849}"/>
              </a:ext>
            </a:extLst>
          </p:cNvPr>
          <p:cNvSpPr>
            <a:spLocks noGrp="1"/>
          </p:cNvSpPr>
          <p:nvPr>
            <p:ph type="pic" sz="quarter" idx="13"/>
          </p:nvPr>
        </p:nvSpPr>
        <p:spPr>
          <a:xfrm>
            <a:off x="458724" y="457200"/>
            <a:ext cx="11274552" cy="5943600"/>
          </a:xfrm>
          <a:noFill/>
        </p:spPr>
        <p:txBody>
          <a:bodyPr anchor="ctr" anchorCtr="0">
            <a:noAutofit/>
          </a:bodyPr>
          <a:lstStyle>
            <a:lvl1pPr marL="0" indent="0" algn="ctr">
              <a:buNone/>
              <a:defRPr>
                <a:latin typeface="+mn-lt"/>
              </a:defRPr>
            </a:lvl1pPr>
          </a:lstStyle>
          <a:p>
            <a:r>
              <a:rPr lang="en-US"/>
              <a:t>Click icon to add picture</a:t>
            </a:r>
            <a:endParaRPr lang="ru-RU" dirty="0"/>
          </a:p>
        </p:txBody>
      </p:sp>
      <p:sp>
        <p:nvSpPr>
          <p:cNvPr id="15" name="Picture Placeholder 14">
            <a:extLst>
              <a:ext uri="{FF2B5EF4-FFF2-40B4-BE49-F238E27FC236}">
                <a16:creationId xmlns:a16="http://schemas.microsoft.com/office/drawing/2014/main" xmlns="" id="{CF15D4B3-A0CD-4C14-BB5E-CB9859BD8A51}"/>
              </a:ext>
            </a:extLst>
          </p:cNvPr>
          <p:cNvSpPr>
            <a:spLocks noGrp="1"/>
          </p:cNvSpPr>
          <p:nvPr>
            <p:ph type="pic" sz="quarter" idx="14"/>
          </p:nvPr>
        </p:nvSpPr>
        <p:spPr>
          <a:xfrm>
            <a:off x="5364480" y="1746127"/>
            <a:ext cx="1463040" cy="987552"/>
          </a:xfrm>
        </p:spPr>
        <p:txBody>
          <a:bodyPr anchor="ctr" anchorCtr="0">
            <a:noAutofit/>
          </a:bodyPr>
          <a:lstStyle>
            <a:lvl1pPr marL="0" indent="0" algn="ctr">
              <a:buNone/>
              <a:defRPr sz="1400">
                <a:latin typeface="+mn-lt"/>
              </a:defRPr>
            </a:lvl1pPr>
          </a:lstStyle>
          <a:p>
            <a:r>
              <a:rPr lang="en-US"/>
              <a:t>Click icon to add picture</a:t>
            </a:r>
            <a:endParaRPr lang="ru-RU" dirty="0"/>
          </a:p>
        </p:txBody>
      </p:sp>
      <p:sp>
        <p:nvSpPr>
          <p:cNvPr id="2" name="Title 1">
            <a:extLst>
              <a:ext uri="{FF2B5EF4-FFF2-40B4-BE49-F238E27FC236}">
                <a16:creationId xmlns:a16="http://schemas.microsoft.com/office/drawing/2014/main" xmlns="" id="{AC829233-8E4C-4046-85BB-5166B8A721AE}"/>
              </a:ext>
            </a:extLst>
          </p:cNvPr>
          <p:cNvSpPr>
            <a:spLocks noGrp="1"/>
          </p:cNvSpPr>
          <p:nvPr>
            <p:ph type="ctrTitle"/>
          </p:nvPr>
        </p:nvSpPr>
        <p:spPr>
          <a:xfrm>
            <a:off x="458724" y="3252538"/>
            <a:ext cx="11274552" cy="1348720"/>
          </a:xfrm>
          <a:solidFill>
            <a:schemeClr val="bg1">
              <a:alpha val="60000"/>
            </a:schemeClr>
          </a:solidFill>
        </p:spPr>
        <p:txBody>
          <a:bodyPr anchor="ctr" anchorCtr="0">
            <a:normAutofit/>
          </a:bodyPr>
          <a:lstStyle>
            <a:lvl1pPr algn="ctr">
              <a:defRPr sz="5500">
                <a:latin typeface="+mj-lt"/>
              </a:defRPr>
            </a:lvl1pPr>
          </a:lstStyle>
          <a:p>
            <a:r>
              <a:rPr lang="en-US"/>
              <a:t>Click to edit Master title style</a:t>
            </a:r>
            <a:endParaRPr lang="ru-RU" dirty="0"/>
          </a:p>
        </p:txBody>
      </p:sp>
      <p:sp>
        <p:nvSpPr>
          <p:cNvPr id="3" name="Subtitle 2">
            <a:extLst>
              <a:ext uri="{FF2B5EF4-FFF2-40B4-BE49-F238E27FC236}">
                <a16:creationId xmlns:a16="http://schemas.microsoft.com/office/drawing/2014/main" xmlns="" id="{C6A507DE-4CA5-4E76-8450-4125151EB335}"/>
              </a:ext>
            </a:extLst>
          </p:cNvPr>
          <p:cNvSpPr>
            <a:spLocks noGrp="1"/>
          </p:cNvSpPr>
          <p:nvPr>
            <p:ph type="subTitle" idx="1"/>
          </p:nvPr>
        </p:nvSpPr>
        <p:spPr>
          <a:xfrm>
            <a:off x="458724" y="4628730"/>
            <a:ext cx="11274552" cy="1772070"/>
          </a:xfrm>
          <a:solidFill>
            <a:schemeClr val="accent1">
              <a:alpha val="30000"/>
            </a:schemeClr>
          </a:solidFill>
        </p:spPr>
        <p:txBody>
          <a:bodyPr tIns="252000" rIns="90000" anchor="t" anchorCtr="0">
            <a:normAutofit/>
          </a:bodyPr>
          <a:lstStyle>
            <a:lvl1pPr marL="0" indent="0" algn="ctr">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Tree>
    <p:extLst>
      <p:ext uri="{BB962C8B-B14F-4D97-AF65-F5344CB8AC3E}">
        <p14:creationId xmlns:p14="http://schemas.microsoft.com/office/powerpoint/2010/main" val="3151014725"/>
      </p:ext>
    </p:extLst>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784EE99-EFF2-4E56-91A3-B674BAD2D78A}" type="datetimeFigureOut">
              <a:rPr lang="en-GB" smtClean="0"/>
              <a:t>02/03/2023</a:t>
            </a:fld>
            <a:endParaRPr lang="en-GB"/>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4B0E833-FF19-4D41-880E-6AC2660687F4}" type="slidenum">
              <a:rPr lang="en-GB" smtClean="0"/>
              <a:t>‹#›</a:t>
            </a:fld>
            <a:endParaRPr lang="en-GB"/>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31360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466E1948-C23C-F059-97AD-76E968579954}"/>
              </a:ext>
            </a:extLst>
          </p:cNvPr>
          <p:cNvSpPr txBox="1"/>
          <p:nvPr/>
        </p:nvSpPr>
        <p:spPr>
          <a:xfrm>
            <a:off x="270587" y="174280"/>
            <a:ext cx="10692882" cy="1015663"/>
          </a:xfrm>
          <a:prstGeom prst="rect">
            <a:avLst/>
          </a:prstGeom>
          <a:noFill/>
        </p:spPr>
        <p:txBody>
          <a:bodyPr wrap="square">
            <a:spAutoFit/>
          </a:bodyPr>
          <a:lstStyle/>
          <a:p>
            <a:r>
              <a:rPr lang="en-GB" sz="2000" b="1" dirty="0">
                <a:latin typeface="Andalus" panose="02020603050405020304" pitchFamily="18" charset="-78"/>
                <a:cs typeface="Andalus" panose="02020603050405020304" pitchFamily="18" charset="-78"/>
              </a:rPr>
              <a:t>State of Kuwait                                                                                                      Scholastic Year 2022/2023</a:t>
            </a:r>
            <a:br>
              <a:rPr lang="en-GB" sz="2000" b="1" dirty="0">
                <a:latin typeface="Andalus" panose="02020603050405020304" pitchFamily="18" charset="-78"/>
                <a:cs typeface="Andalus" panose="02020603050405020304" pitchFamily="18" charset="-78"/>
              </a:rPr>
            </a:br>
            <a:r>
              <a:rPr lang="en-GB" sz="2000" b="1" dirty="0">
                <a:latin typeface="Andalus" panose="02020603050405020304" pitchFamily="18" charset="-78"/>
                <a:cs typeface="Andalus" panose="02020603050405020304" pitchFamily="18" charset="-78"/>
              </a:rPr>
              <a:t>Ministry of Education                                                                                                    Private Education</a:t>
            </a:r>
            <a:br>
              <a:rPr lang="en-GB" sz="2000" b="1" dirty="0">
                <a:latin typeface="Andalus" panose="02020603050405020304" pitchFamily="18" charset="-78"/>
                <a:cs typeface="Andalus" panose="02020603050405020304" pitchFamily="18" charset="-78"/>
              </a:rPr>
            </a:br>
            <a:r>
              <a:rPr lang="en-GB" sz="2000" b="1" dirty="0">
                <a:latin typeface="Andalus" panose="02020603050405020304" pitchFamily="18" charset="-78"/>
                <a:cs typeface="Andalus" panose="02020603050405020304" pitchFamily="18" charset="-78"/>
              </a:rPr>
              <a:t>E.L.T Supervision                                                                                                                   Second Term </a:t>
            </a:r>
          </a:p>
        </p:txBody>
      </p:sp>
      <p:sp>
        <p:nvSpPr>
          <p:cNvPr id="7" name="TextBox 6">
            <a:extLst>
              <a:ext uri="{FF2B5EF4-FFF2-40B4-BE49-F238E27FC236}">
                <a16:creationId xmlns:a16="http://schemas.microsoft.com/office/drawing/2014/main" xmlns="" id="{F71B6871-F56B-D825-1F1A-58FD2916E0B3}"/>
              </a:ext>
            </a:extLst>
          </p:cNvPr>
          <p:cNvSpPr txBox="1"/>
          <p:nvPr/>
        </p:nvSpPr>
        <p:spPr>
          <a:xfrm>
            <a:off x="786883" y="1788473"/>
            <a:ext cx="10618234" cy="4524315"/>
          </a:xfrm>
          <a:prstGeom prst="rect">
            <a:avLst/>
          </a:prstGeom>
          <a:noFill/>
        </p:spPr>
        <p:txBody>
          <a:bodyPr wrap="square">
            <a:spAutoFit/>
          </a:bodyPr>
          <a:lstStyle/>
          <a:p>
            <a:pPr algn="ctr"/>
            <a:r>
              <a:rPr lang="en-GB" sz="3600" b="1" dirty="0">
                <a:latin typeface="Andalus" panose="02020603050405020304" pitchFamily="18" charset="-78"/>
                <a:cs typeface="Andalus" panose="02020603050405020304" pitchFamily="18" charset="-78"/>
              </a:rPr>
              <a:t>Professional Development Program</a:t>
            </a:r>
          </a:p>
          <a:p>
            <a:pPr algn="ctr"/>
            <a:endParaRPr lang="en-GB" sz="3600" dirty="0"/>
          </a:p>
          <a:p>
            <a:pPr algn="ctr"/>
            <a:r>
              <a:rPr lang="en-GB" sz="7200" dirty="0">
                <a:solidFill>
                  <a:srgbClr val="FF0000"/>
                </a:solidFill>
                <a:latin typeface="Andalus" panose="02020603050405020304" pitchFamily="18" charset="-78"/>
                <a:cs typeface="Andalus" panose="02020603050405020304" pitchFamily="18" charset="-78"/>
              </a:rPr>
              <a:t>How to design a good test</a:t>
            </a:r>
          </a:p>
          <a:p>
            <a:pPr algn="ctr"/>
            <a:r>
              <a:rPr lang="en-GB" sz="7200" dirty="0">
                <a:solidFill>
                  <a:srgbClr val="FF0000"/>
                </a:solidFill>
                <a:latin typeface="Andalus" panose="02020603050405020304" pitchFamily="18" charset="-78"/>
                <a:cs typeface="Andalus" panose="02020603050405020304" pitchFamily="18" charset="-78"/>
              </a:rPr>
              <a:t>Part 1</a:t>
            </a:r>
            <a:endParaRPr lang="en-GB" sz="3600" dirty="0"/>
          </a:p>
          <a:p>
            <a:pPr algn="ctr"/>
            <a:r>
              <a:rPr lang="en-GB" sz="3600" b="1" dirty="0">
                <a:latin typeface="Andalus" panose="02020603050405020304" pitchFamily="18" charset="-78"/>
                <a:cs typeface="Andalus" panose="02020603050405020304" pitchFamily="18" charset="-78"/>
              </a:rPr>
              <a:t>By ELT Supervisor: Mrs. Owida Jaber Alsaadi</a:t>
            </a:r>
          </a:p>
          <a:p>
            <a:pPr algn="ctr"/>
            <a:r>
              <a:rPr lang="en-GB" sz="3600" b="1" dirty="0">
                <a:latin typeface="Andalus" panose="02020603050405020304" pitchFamily="18" charset="-78"/>
                <a:cs typeface="Andalus" panose="02020603050405020304" pitchFamily="18" charset="-78"/>
              </a:rPr>
              <a:t>ELT  Acting Senior Supervisor: </a:t>
            </a:r>
            <a:r>
              <a:rPr lang="en-GB" sz="3600" b="1" dirty="0" err="1">
                <a:latin typeface="Andalus" panose="02020603050405020304" pitchFamily="18" charset="-78"/>
                <a:cs typeface="Andalus" panose="02020603050405020304" pitchFamily="18" charset="-78"/>
              </a:rPr>
              <a:t>Mrs.Wafaa</a:t>
            </a:r>
            <a:r>
              <a:rPr lang="en-GB" sz="3600" b="1" dirty="0">
                <a:latin typeface="Andalus" panose="02020603050405020304" pitchFamily="18" charset="-78"/>
                <a:cs typeface="Andalus" panose="02020603050405020304" pitchFamily="18" charset="-78"/>
              </a:rPr>
              <a:t> </a:t>
            </a:r>
            <a:r>
              <a:rPr lang="en-GB" sz="3600" b="1" dirty="0" err="1">
                <a:latin typeface="Andalus" panose="02020603050405020304" pitchFamily="18" charset="-78"/>
                <a:cs typeface="Andalus" panose="02020603050405020304" pitchFamily="18" charset="-78"/>
              </a:rPr>
              <a:t>Aljeraiwi</a:t>
            </a:r>
            <a:endParaRPr lang="en-GB" sz="3600" b="1"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00285493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F991E18-74A9-D5A5-CF3B-7F587E33277B}"/>
              </a:ext>
            </a:extLst>
          </p:cNvPr>
          <p:cNvSpPr>
            <a:spLocks noGrp="1"/>
          </p:cNvSpPr>
          <p:nvPr>
            <p:ph type="ctrTitle"/>
          </p:nvPr>
        </p:nvSpPr>
        <p:spPr>
          <a:xfrm>
            <a:off x="808132" y="3429000"/>
            <a:ext cx="2620868" cy="1500982"/>
          </a:xfrm>
        </p:spPr>
        <p:txBody>
          <a:bodyPr>
            <a:normAutofit/>
          </a:bodyPr>
          <a:lstStyle/>
          <a:p>
            <a:pPr algn="ctr"/>
            <a:r>
              <a:rPr lang="en-GB" sz="1800" dirty="0">
                <a:effectLst/>
                <a:latin typeface="Times New Roman" panose="02020603050405020304" pitchFamily="18" charset="0"/>
                <a:ea typeface="Calibri" panose="020F0502020204030204" pitchFamily="34" charset="0"/>
              </a:rPr>
              <a:t/>
            </a:r>
            <a:br>
              <a:rPr lang="en-GB" sz="1800" dirty="0">
                <a:effectLst/>
                <a:latin typeface="Times New Roman" panose="02020603050405020304" pitchFamily="18" charset="0"/>
                <a:ea typeface="Calibri" panose="020F0502020204030204" pitchFamily="34" charset="0"/>
              </a:rPr>
            </a:br>
            <a:r>
              <a:rPr lang="en-GB" sz="4000" b="1" dirty="0">
                <a:latin typeface="Times New Roman" panose="02020603050405020304" pitchFamily="18" charset="0"/>
                <a:ea typeface="Calibri" panose="020F0502020204030204" pitchFamily="34" charset="0"/>
              </a:rPr>
              <a:t> </a:t>
            </a:r>
            <a:r>
              <a:rPr lang="en-US" sz="4000" b="1" dirty="0">
                <a:solidFill>
                  <a:srgbClr val="FF0000"/>
                </a:solidFill>
                <a:latin typeface="Times New Roman" panose="02020603050405020304" pitchFamily="18" charset="0"/>
                <a:ea typeface="Calibri" panose="020F0502020204030204" pitchFamily="34" charset="0"/>
              </a:rPr>
              <a:t>What is a Test?</a:t>
            </a:r>
            <a:r>
              <a:rPr lang="en-US" sz="4000" dirty="0">
                <a:solidFill>
                  <a:srgbClr val="FF0000"/>
                </a:solidFill>
                <a:latin typeface="Times New Roman" panose="02020603050405020304" pitchFamily="18" charset="0"/>
                <a:ea typeface="Calibri" panose="020F0502020204030204" pitchFamily="34" charset="0"/>
              </a:rPr>
              <a:t> </a:t>
            </a:r>
            <a:endParaRPr lang="en-GB" sz="4000" dirty="0">
              <a:solidFill>
                <a:srgbClr val="FF0000"/>
              </a:solidFill>
            </a:endParaRPr>
          </a:p>
        </p:txBody>
      </p:sp>
      <p:sp>
        <p:nvSpPr>
          <p:cNvPr id="6" name="TextBox 5">
            <a:extLst>
              <a:ext uri="{FF2B5EF4-FFF2-40B4-BE49-F238E27FC236}">
                <a16:creationId xmlns:a16="http://schemas.microsoft.com/office/drawing/2014/main" xmlns="" id="{10BD09D7-D4C5-5AF7-FD1C-85DFDAE52D99}"/>
              </a:ext>
            </a:extLst>
          </p:cNvPr>
          <p:cNvSpPr txBox="1"/>
          <p:nvPr/>
        </p:nvSpPr>
        <p:spPr>
          <a:xfrm>
            <a:off x="3834493" y="1474151"/>
            <a:ext cx="6101442" cy="369332"/>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rPr>
              <a:t>.</a:t>
            </a:r>
            <a:endParaRPr lang="en-GB" sz="1600" dirty="0">
              <a:effectLst/>
              <a:latin typeface="Times New Roman" panose="02020603050405020304" pitchFamily="18" charset="0"/>
              <a:ea typeface="Calibri" panose="020F0502020204030204" pitchFamily="34" charset="0"/>
            </a:endParaRPr>
          </a:p>
        </p:txBody>
      </p:sp>
      <p:sp>
        <p:nvSpPr>
          <p:cNvPr id="3" name="TextBox 2">
            <a:extLst>
              <a:ext uri="{FF2B5EF4-FFF2-40B4-BE49-F238E27FC236}">
                <a16:creationId xmlns:a16="http://schemas.microsoft.com/office/drawing/2014/main" xmlns="" id="{85A4FC3B-1293-D56E-8BC0-E9AF7C4779F4}"/>
              </a:ext>
            </a:extLst>
          </p:cNvPr>
          <p:cNvSpPr txBox="1"/>
          <p:nvPr/>
        </p:nvSpPr>
        <p:spPr>
          <a:xfrm>
            <a:off x="4509408" y="2378294"/>
            <a:ext cx="6101442" cy="2103333"/>
          </a:xfrm>
          <a:prstGeom prst="rect">
            <a:avLst/>
          </a:prstGeom>
          <a:noFill/>
        </p:spPr>
        <p:txBody>
          <a:bodyPr wrap="square">
            <a:spAutoFit/>
          </a:bodyPr>
          <a:lstStyle/>
          <a:p>
            <a:pPr algn="ctr">
              <a:lnSpc>
                <a:spcPct val="110000"/>
              </a:lnSpc>
            </a:pPr>
            <a:r>
              <a:rPr lang="en-US" sz="2400" b="1" i="0" dirty="0">
                <a:latin typeface="Time new roman"/>
              </a:rPr>
              <a:t>It is an evaluation through which teachers measure learners’ abilities and points of weaknesses and strengths. It gauges their knowledge in the field of study and provides both sides with real feedback.</a:t>
            </a:r>
          </a:p>
        </p:txBody>
      </p:sp>
    </p:spTree>
    <p:extLst>
      <p:ext uri="{BB962C8B-B14F-4D97-AF65-F5344CB8AC3E}">
        <p14:creationId xmlns:p14="http://schemas.microsoft.com/office/powerpoint/2010/main" val="108230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F991E18-74A9-D5A5-CF3B-7F587E33277B}"/>
              </a:ext>
            </a:extLst>
          </p:cNvPr>
          <p:cNvSpPr>
            <a:spLocks noGrp="1"/>
          </p:cNvSpPr>
          <p:nvPr>
            <p:ph type="ctrTitle"/>
          </p:nvPr>
        </p:nvSpPr>
        <p:spPr>
          <a:xfrm>
            <a:off x="808132" y="3429000"/>
            <a:ext cx="2620868" cy="1500982"/>
          </a:xfrm>
        </p:spPr>
        <p:txBody>
          <a:bodyPr>
            <a:normAutofit/>
          </a:bodyPr>
          <a:lstStyle/>
          <a:p>
            <a:pPr algn="ctr"/>
            <a:r>
              <a:rPr lang="en-GB" sz="1800" dirty="0">
                <a:effectLst/>
                <a:latin typeface="Times New Roman" panose="02020603050405020304" pitchFamily="18" charset="0"/>
                <a:ea typeface="Calibri" panose="020F0502020204030204" pitchFamily="34" charset="0"/>
              </a:rPr>
              <a:t/>
            </a:r>
            <a:br>
              <a:rPr lang="en-GB" sz="1800" dirty="0">
                <a:effectLst/>
                <a:latin typeface="Times New Roman" panose="02020603050405020304" pitchFamily="18" charset="0"/>
                <a:ea typeface="Calibri" panose="020F0502020204030204" pitchFamily="34" charset="0"/>
              </a:rPr>
            </a:br>
            <a:r>
              <a:rPr lang="en-GB" sz="4000" b="1" dirty="0">
                <a:latin typeface="Times New Roman" panose="02020603050405020304" pitchFamily="18" charset="0"/>
                <a:ea typeface="Calibri" panose="020F0502020204030204" pitchFamily="34" charset="0"/>
              </a:rPr>
              <a:t> </a:t>
            </a:r>
            <a:r>
              <a:rPr lang="en-US" sz="4000" b="1" dirty="0">
                <a:solidFill>
                  <a:srgbClr val="FF0000"/>
                </a:solidFill>
                <a:latin typeface="Times New Roman" panose="02020603050405020304" pitchFamily="18" charset="0"/>
                <a:ea typeface="Calibri" panose="020F0502020204030204" pitchFamily="34" charset="0"/>
              </a:rPr>
              <a:t>What is a Test?</a:t>
            </a:r>
            <a:r>
              <a:rPr lang="en-US" sz="4000" dirty="0">
                <a:solidFill>
                  <a:srgbClr val="FF0000"/>
                </a:solidFill>
                <a:latin typeface="Times New Roman" panose="02020603050405020304" pitchFamily="18" charset="0"/>
                <a:ea typeface="Calibri" panose="020F0502020204030204" pitchFamily="34" charset="0"/>
              </a:rPr>
              <a:t> </a:t>
            </a:r>
            <a:endParaRPr lang="en-GB" sz="4000" dirty="0">
              <a:solidFill>
                <a:srgbClr val="FF0000"/>
              </a:solidFill>
            </a:endParaRPr>
          </a:p>
        </p:txBody>
      </p:sp>
      <p:sp>
        <p:nvSpPr>
          <p:cNvPr id="6" name="TextBox 5">
            <a:extLst>
              <a:ext uri="{FF2B5EF4-FFF2-40B4-BE49-F238E27FC236}">
                <a16:creationId xmlns:a16="http://schemas.microsoft.com/office/drawing/2014/main" xmlns="" id="{10BD09D7-D4C5-5AF7-FD1C-85DFDAE52D99}"/>
              </a:ext>
            </a:extLst>
          </p:cNvPr>
          <p:cNvSpPr txBox="1"/>
          <p:nvPr/>
        </p:nvSpPr>
        <p:spPr>
          <a:xfrm>
            <a:off x="3834493" y="1474151"/>
            <a:ext cx="6101442" cy="369332"/>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rPr>
              <a:t>.</a:t>
            </a:r>
            <a:endParaRPr lang="en-GB" sz="1600" dirty="0">
              <a:effectLst/>
              <a:latin typeface="Times New Roman" panose="02020603050405020304" pitchFamily="18" charset="0"/>
              <a:ea typeface="Calibri" panose="020F0502020204030204" pitchFamily="34" charset="0"/>
            </a:endParaRPr>
          </a:p>
        </p:txBody>
      </p:sp>
      <p:sp>
        <p:nvSpPr>
          <p:cNvPr id="3" name="TextBox 2">
            <a:extLst>
              <a:ext uri="{FF2B5EF4-FFF2-40B4-BE49-F238E27FC236}">
                <a16:creationId xmlns:a16="http://schemas.microsoft.com/office/drawing/2014/main" xmlns="" id="{85A4FC3B-1293-D56E-8BC0-E9AF7C4779F4}"/>
              </a:ext>
            </a:extLst>
          </p:cNvPr>
          <p:cNvSpPr txBox="1"/>
          <p:nvPr/>
        </p:nvSpPr>
        <p:spPr>
          <a:xfrm>
            <a:off x="4052208" y="2114120"/>
            <a:ext cx="6101442" cy="2915863"/>
          </a:xfrm>
          <a:prstGeom prst="rect">
            <a:avLst/>
          </a:prstGeom>
          <a:noFill/>
        </p:spPr>
        <p:txBody>
          <a:bodyPr wrap="square">
            <a:spAutoFit/>
          </a:bodyPr>
          <a:lstStyle/>
          <a:p>
            <a:pPr algn="ctr">
              <a:lnSpc>
                <a:spcPct val="110000"/>
              </a:lnSpc>
            </a:pPr>
            <a:r>
              <a:rPr lang="en-GB" sz="2400" b="1" dirty="0">
                <a:latin typeface="Time new roman"/>
                <a:ea typeface="Times New Roman" panose="02020603050405020304" pitchFamily="18" charset="0"/>
                <a:cs typeface="Times New Roman" panose="02020603050405020304" pitchFamily="18" charset="0"/>
              </a:rPr>
              <a:t>A test is a crucial part of education, no matter the subject or level. We usually think of tests only as tools to measure how much a student has learned, though with the right post-exam data, they can be so much more, including tests themselves being a learning tool.</a:t>
            </a:r>
          </a:p>
          <a:p>
            <a:pPr algn="ctr">
              <a:lnSpc>
                <a:spcPct val="110000"/>
              </a:lnSpc>
            </a:pPr>
            <a:endParaRPr lang="en-US" sz="2400" b="1" i="0" dirty="0">
              <a:latin typeface="Time new roman"/>
            </a:endParaRPr>
          </a:p>
        </p:txBody>
      </p:sp>
    </p:spTree>
    <p:extLst>
      <p:ext uri="{BB962C8B-B14F-4D97-AF65-F5344CB8AC3E}">
        <p14:creationId xmlns:p14="http://schemas.microsoft.com/office/powerpoint/2010/main" val="344262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2D0F12D-6FEB-0163-7136-D869F3E48398}"/>
              </a:ext>
            </a:extLst>
          </p:cNvPr>
          <p:cNvSpPr>
            <a:spLocks noGrp="1"/>
          </p:cNvSpPr>
          <p:nvPr>
            <p:ph type="ctrTitle"/>
          </p:nvPr>
        </p:nvSpPr>
        <p:spPr>
          <a:xfrm>
            <a:off x="962726" y="3951515"/>
            <a:ext cx="2683987" cy="2079172"/>
          </a:xfrm>
        </p:spPr>
        <p:txBody>
          <a:bodyPr>
            <a:normAutofit fontScale="90000"/>
          </a:bodyPr>
          <a:lstStyle/>
          <a:p>
            <a:pPr algn="ctr"/>
            <a:r>
              <a:rPr lang="en-US" sz="4400" b="1" i="0" dirty="0">
                <a:solidFill>
                  <a:srgbClr val="FF0000"/>
                </a:solidFill>
                <a:latin typeface="Time new roman"/>
              </a:rPr>
              <a:t>Why do we test learners? </a:t>
            </a:r>
            <a:r>
              <a:rPr lang="en-US" b="1" i="0" dirty="0">
                <a:latin typeface="Time new roman"/>
              </a:rPr>
              <a:t/>
            </a:r>
            <a:br>
              <a:rPr lang="en-US" b="1" i="0" dirty="0">
                <a:latin typeface="Time new roman"/>
              </a:rPr>
            </a:br>
            <a:endParaRPr lang="en-GB" dirty="0"/>
          </a:p>
        </p:txBody>
      </p:sp>
      <p:sp>
        <p:nvSpPr>
          <p:cNvPr id="3" name="Subtitle 2">
            <a:extLst>
              <a:ext uri="{FF2B5EF4-FFF2-40B4-BE49-F238E27FC236}">
                <a16:creationId xmlns:a16="http://schemas.microsoft.com/office/drawing/2014/main" xmlns="" id="{8BBDD3E6-064D-554C-6C03-9186E0FDE60C}"/>
              </a:ext>
            </a:extLst>
          </p:cNvPr>
          <p:cNvSpPr>
            <a:spLocks noGrp="1"/>
          </p:cNvSpPr>
          <p:nvPr>
            <p:ph type="subTitle" idx="1"/>
          </p:nvPr>
        </p:nvSpPr>
        <p:spPr>
          <a:xfrm>
            <a:off x="4924851" y="1600199"/>
            <a:ext cx="6130003" cy="4297680"/>
          </a:xfrm>
        </p:spPr>
        <p:txBody>
          <a:bodyPr vert="horz" lIns="91440" tIns="45720" rIns="91440" bIns="45720" rtlCol="0" anchor="ctr">
            <a:normAutofit fontScale="85000" lnSpcReduction="20000"/>
          </a:bodyPr>
          <a:lstStyle/>
          <a:p>
            <a:pPr>
              <a:lnSpc>
                <a:spcPct val="110000"/>
              </a:lnSpc>
            </a:pPr>
            <a:r>
              <a:rPr lang="en-US" b="1" i="0" dirty="0">
                <a:latin typeface="Time new roman"/>
              </a:rPr>
              <a:t> </a:t>
            </a:r>
          </a:p>
          <a:p>
            <a:pPr marL="342900" lvl="0" indent="-342900">
              <a:spcBef>
                <a:spcPts val="2400"/>
              </a:spcBef>
              <a:buFont typeface="Arial" panose="020B0604020202020204" pitchFamily="34" charset="0"/>
              <a:buChar char="•"/>
              <a:tabLst>
                <a:tab pos="457200" algn="l"/>
              </a:tabLst>
            </a:pPr>
            <a:r>
              <a:rPr lang="x-none" sz="2400" b="1" kern="0" dirty="0">
                <a:latin typeface="Time new roman"/>
                <a:ea typeface="Times New Roman" panose="02020603050405020304" pitchFamily="18" charset="0"/>
                <a:cs typeface="Times New Roman" panose="02020603050405020304" pitchFamily="18" charset="0"/>
              </a:rPr>
              <a:t>To make an educational decision</a:t>
            </a:r>
            <a:endParaRPr lang="en-GB" sz="2400" b="1" kern="0" dirty="0">
              <a:latin typeface="Time new roman"/>
              <a:ea typeface="Times New Roman" panose="02020603050405020304" pitchFamily="18" charset="0"/>
              <a:cs typeface="Times New Roman" panose="02020603050405020304" pitchFamily="18" charset="0"/>
            </a:endParaRPr>
          </a:p>
          <a:p>
            <a:pPr marL="342900" lvl="0" indent="-342900">
              <a:spcBef>
                <a:spcPts val="2400"/>
              </a:spcBef>
              <a:buFont typeface="Arial" panose="020B0604020202020204" pitchFamily="34" charset="0"/>
              <a:buChar char="•"/>
              <a:tabLst>
                <a:tab pos="457200" algn="l"/>
              </a:tabLst>
            </a:pPr>
            <a:r>
              <a:rPr lang="x-none" sz="2400" b="1" kern="0" dirty="0">
                <a:latin typeface="Time new roman"/>
                <a:ea typeface="Times New Roman" panose="02020603050405020304" pitchFamily="18" charset="0"/>
                <a:cs typeface="Times New Roman" panose="02020603050405020304" pitchFamily="18" charset="0"/>
              </a:rPr>
              <a:t>To measure </a:t>
            </a:r>
            <a:r>
              <a:rPr lang="en-GB" sz="2400" b="1" kern="0" dirty="0">
                <a:latin typeface="Time new roman"/>
                <a:ea typeface="Times New Roman" panose="02020603050405020304" pitchFamily="18" charset="0"/>
                <a:cs typeface="Times New Roman" panose="02020603050405020304" pitchFamily="18" charset="0"/>
              </a:rPr>
              <a:t>students'</a:t>
            </a:r>
            <a:r>
              <a:rPr lang="x-none" sz="2400" b="1" kern="0" dirty="0">
                <a:latin typeface="Time new roman"/>
                <a:ea typeface="Times New Roman" panose="02020603050405020304" pitchFamily="18" charset="0"/>
                <a:cs typeface="Times New Roman" panose="02020603050405020304" pitchFamily="18" charset="0"/>
              </a:rPr>
              <a:t> language proficiency</a:t>
            </a:r>
            <a:endParaRPr lang="en-GB" sz="2400" b="1" kern="0" dirty="0">
              <a:latin typeface="Time new roman"/>
              <a:ea typeface="Times New Roman" panose="02020603050405020304" pitchFamily="18" charset="0"/>
              <a:cs typeface="Times New Roman" panose="02020603050405020304" pitchFamily="18" charset="0"/>
            </a:endParaRPr>
          </a:p>
          <a:p>
            <a:pPr marL="342900" lvl="0" indent="-342900">
              <a:spcBef>
                <a:spcPts val="2400"/>
              </a:spcBef>
              <a:buFont typeface="Arial" panose="020B0604020202020204" pitchFamily="34" charset="0"/>
              <a:buChar char="•"/>
              <a:tabLst>
                <a:tab pos="457200" algn="l"/>
              </a:tabLst>
            </a:pPr>
            <a:r>
              <a:rPr lang="x-none" sz="2400" b="1" kern="0" dirty="0">
                <a:latin typeface="Time new roman"/>
                <a:ea typeface="Times New Roman" panose="02020603050405020304" pitchFamily="18" charset="0"/>
                <a:cs typeface="Times New Roman" panose="02020603050405020304" pitchFamily="18" charset="0"/>
              </a:rPr>
              <a:t>To determine </a:t>
            </a:r>
            <a:r>
              <a:rPr lang="en-GB" sz="2400" b="1" kern="0" dirty="0">
                <a:latin typeface="Time new roman"/>
                <a:ea typeface="Times New Roman" panose="02020603050405020304" pitchFamily="18" charset="0"/>
                <a:cs typeface="Times New Roman" panose="02020603050405020304" pitchFamily="18" charset="0"/>
              </a:rPr>
              <a:t>students'</a:t>
            </a:r>
            <a:r>
              <a:rPr lang="x-none" sz="2400" b="1" kern="0" dirty="0">
                <a:latin typeface="Time new roman"/>
                <a:ea typeface="Times New Roman" panose="02020603050405020304" pitchFamily="18" charset="0"/>
                <a:cs typeface="Times New Roman" panose="02020603050405020304" pitchFamily="18" charset="0"/>
              </a:rPr>
              <a:t> strength &amp; weakness</a:t>
            </a:r>
            <a:endParaRPr lang="en-GB" sz="2400" b="1" kern="0" dirty="0">
              <a:latin typeface="Time new roman"/>
              <a:ea typeface="Times New Roman" panose="02020603050405020304" pitchFamily="18" charset="0"/>
              <a:cs typeface="Times New Roman" panose="02020603050405020304" pitchFamily="18" charset="0"/>
            </a:endParaRPr>
          </a:p>
          <a:p>
            <a:pPr marL="342900" lvl="0" indent="-342900">
              <a:spcBef>
                <a:spcPts val="2400"/>
              </a:spcBef>
              <a:buFont typeface="Arial" panose="020B0604020202020204" pitchFamily="34" charset="0"/>
              <a:buChar char="•"/>
              <a:tabLst>
                <a:tab pos="457200" algn="l"/>
              </a:tabLst>
            </a:pPr>
            <a:r>
              <a:rPr lang="x-none" sz="2400" b="1" kern="0" dirty="0">
                <a:latin typeface="Time new roman"/>
                <a:ea typeface="Times New Roman" panose="02020603050405020304" pitchFamily="18" charset="0"/>
                <a:cs typeface="Times New Roman" panose="02020603050405020304" pitchFamily="18" charset="0"/>
              </a:rPr>
              <a:t>To monitor and follow the progress of students</a:t>
            </a:r>
            <a:endParaRPr lang="en-GB" sz="2400" b="1" kern="0" dirty="0">
              <a:latin typeface="Time new roman"/>
              <a:ea typeface="Times New Roman" panose="02020603050405020304" pitchFamily="18" charset="0"/>
              <a:cs typeface="Times New Roman" panose="02020603050405020304" pitchFamily="18" charset="0"/>
            </a:endParaRPr>
          </a:p>
          <a:p>
            <a:pPr marL="342900" lvl="0" indent="-342900">
              <a:lnSpc>
                <a:spcPct val="150000"/>
              </a:lnSpc>
              <a:spcBef>
                <a:spcPts val="2400"/>
              </a:spcBef>
              <a:buFont typeface="Arial" panose="020B0604020202020204" pitchFamily="34" charset="0"/>
              <a:buChar char="•"/>
              <a:tabLst>
                <a:tab pos="457200" algn="l"/>
              </a:tabLst>
            </a:pPr>
            <a:r>
              <a:rPr lang="x-none" sz="2400" b="1" kern="0" dirty="0">
                <a:latin typeface="Time new roman"/>
                <a:ea typeface="Times New Roman" panose="02020603050405020304" pitchFamily="18" charset="0"/>
                <a:cs typeface="Times New Roman" panose="02020603050405020304" pitchFamily="18" charset="0"/>
              </a:rPr>
              <a:t>To See the effectiveness of the teaching methods used</a:t>
            </a:r>
            <a:endParaRPr lang="en-GB" sz="2400" b="1" kern="0" dirty="0">
              <a:latin typeface="Time new roman"/>
              <a:ea typeface="Times New Roman" panose="02020603050405020304" pitchFamily="18" charset="0"/>
              <a:cs typeface="Times New Roman" panose="02020603050405020304" pitchFamily="18" charset="0"/>
            </a:endParaRPr>
          </a:p>
          <a:p>
            <a:pPr>
              <a:lnSpc>
                <a:spcPct val="110000"/>
              </a:lnSpc>
            </a:pPr>
            <a:endParaRPr lang="en-US" b="1" i="0" dirty="0">
              <a:latin typeface="Time new roman"/>
            </a:endParaRPr>
          </a:p>
          <a:p>
            <a:pPr>
              <a:lnSpc>
                <a:spcPct val="110000"/>
              </a:lnSpc>
            </a:pPr>
            <a:endParaRPr lang="en-US" dirty="0"/>
          </a:p>
        </p:txBody>
      </p:sp>
    </p:spTree>
    <p:extLst>
      <p:ext uri="{BB962C8B-B14F-4D97-AF65-F5344CB8AC3E}">
        <p14:creationId xmlns:p14="http://schemas.microsoft.com/office/powerpoint/2010/main" val="226851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16F02D-22F1-7E1F-843E-9FFA21C98556}"/>
              </a:ext>
            </a:extLst>
          </p:cNvPr>
          <p:cNvSpPr>
            <a:spLocks noGrp="1"/>
          </p:cNvSpPr>
          <p:nvPr>
            <p:ph type="title"/>
          </p:nvPr>
        </p:nvSpPr>
        <p:spPr>
          <a:xfrm>
            <a:off x="457200" y="3918857"/>
            <a:ext cx="2411787" cy="961126"/>
          </a:xfrm>
        </p:spPr>
        <p:txBody>
          <a:bodyPr>
            <a:normAutofit fontScale="90000"/>
          </a:bodyPr>
          <a:lstStyle/>
          <a:p>
            <a:r>
              <a:rPr lang="en-GB" sz="4400" b="1" dirty="0">
                <a:solidFill>
                  <a:srgbClr val="FF0000"/>
                </a:solidFill>
                <a:effectLst/>
                <a:latin typeface="Time new roman"/>
                <a:ea typeface="Lato" panose="020F0502020204030203" pitchFamily="34" charset="0"/>
                <a:cs typeface="Lato" panose="020F0502020204030203" pitchFamily="34" charset="0"/>
              </a:rPr>
              <a:t>Good test questions:</a:t>
            </a:r>
            <a:r>
              <a:rPr lang="en-GB" sz="3200" b="1" dirty="0">
                <a:solidFill>
                  <a:srgbClr val="FF0000"/>
                </a:solidFill>
                <a:effectLst/>
                <a:latin typeface="Time new roman"/>
                <a:ea typeface="Lato" panose="020F0502020204030203" pitchFamily="34" charset="0"/>
                <a:cs typeface="Lato" panose="020F0502020204030203" pitchFamily="34" charset="0"/>
              </a:rPr>
              <a:t/>
            </a:r>
            <a:br>
              <a:rPr lang="en-GB" sz="3200" b="1" dirty="0">
                <a:solidFill>
                  <a:srgbClr val="FF0000"/>
                </a:solidFill>
                <a:effectLst/>
                <a:latin typeface="Time new roman"/>
                <a:ea typeface="Lato" panose="020F0502020204030203" pitchFamily="34" charset="0"/>
                <a:cs typeface="Lato" panose="020F0502020204030203" pitchFamily="34" charset="0"/>
              </a:rPr>
            </a:br>
            <a:endParaRPr lang="en-GB" dirty="0"/>
          </a:p>
        </p:txBody>
      </p:sp>
      <p:sp>
        <p:nvSpPr>
          <p:cNvPr id="3" name="Subtitle 2">
            <a:extLst>
              <a:ext uri="{FF2B5EF4-FFF2-40B4-BE49-F238E27FC236}">
                <a16:creationId xmlns:a16="http://schemas.microsoft.com/office/drawing/2014/main" xmlns="" id="{8BBDD3E6-064D-554C-6C03-9186E0FDE60C}"/>
              </a:ext>
            </a:extLst>
          </p:cNvPr>
          <p:cNvSpPr>
            <a:spLocks noGrp="1"/>
          </p:cNvSpPr>
          <p:nvPr>
            <p:ph type="subTitle" idx="4294967295"/>
          </p:nvPr>
        </p:nvSpPr>
        <p:spPr>
          <a:xfrm>
            <a:off x="6061075" y="1600200"/>
            <a:ext cx="6130925" cy="4297363"/>
          </a:xfrm>
        </p:spPr>
        <p:txBody>
          <a:bodyPr vert="horz" lIns="91440" tIns="45720" rIns="91440" bIns="45720" rtlCol="0" anchor="ctr">
            <a:normAutofit/>
          </a:bodyPr>
          <a:lstStyle/>
          <a:p>
            <a:pPr>
              <a:lnSpc>
                <a:spcPct val="110000"/>
              </a:lnSpc>
            </a:pPr>
            <a:r>
              <a:rPr lang="en-US" b="1" i="0" dirty="0">
                <a:latin typeface="Time new roman"/>
              </a:rPr>
              <a:t> </a:t>
            </a:r>
          </a:p>
          <a:p>
            <a:pPr>
              <a:lnSpc>
                <a:spcPct val="110000"/>
              </a:lnSpc>
            </a:pPr>
            <a:endParaRPr lang="en-US" b="1" i="0" dirty="0">
              <a:latin typeface="Time new roman"/>
            </a:endParaRPr>
          </a:p>
          <a:p>
            <a:pPr>
              <a:lnSpc>
                <a:spcPct val="110000"/>
              </a:lnSpc>
            </a:pPr>
            <a:endParaRPr lang="en-US" dirty="0"/>
          </a:p>
        </p:txBody>
      </p:sp>
      <p:sp>
        <p:nvSpPr>
          <p:cNvPr id="4" name="TextBox 3">
            <a:extLst>
              <a:ext uri="{FF2B5EF4-FFF2-40B4-BE49-F238E27FC236}">
                <a16:creationId xmlns:a16="http://schemas.microsoft.com/office/drawing/2014/main" xmlns="" id="{EDC796DD-9ED9-09F5-7B78-FCF098B373F0}"/>
              </a:ext>
            </a:extLst>
          </p:cNvPr>
          <p:cNvSpPr txBox="1"/>
          <p:nvPr/>
        </p:nvSpPr>
        <p:spPr>
          <a:xfrm>
            <a:off x="3045279" y="1219609"/>
            <a:ext cx="7731578" cy="4104137"/>
          </a:xfrm>
          <a:prstGeom prst="rect">
            <a:avLst/>
          </a:prstGeom>
          <a:noFill/>
        </p:spPr>
        <p:txBody>
          <a:bodyPr wrap="square">
            <a:spAutoFit/>
          </a:bodyPr>
          <a:lstStyle/>
          <a:p>
            <a:pPr>
              <a:lnSpc>
                <a:spcPct val="107000"/>
              </a:lnSpc>
              <a:spcAft>
                <a:spcPts val="1800"/>
              </a:spcAft>
            </a:pPr>
            <a:endParaRPr lang="en-GB" sz="2000" b="1" dirty="0">
              <a:solidFill>
                <a:srgbClr val="FF0000"/>
              </a:solidFill>
              <a:effectLst/>
              <a:latin typeface="Time new roman"/>
              <a:ea typeface="Lato" panose="020F0502020204030203" pitchFamily="34" charset="0"/>
              <a:cs typeface="Lato" panose="020F0502020204030203" pitchFamily="34" charset="0"/>
            </a:endParaRPr>
          </a:p>
          <a:p>
            <a:pPr marL="342900" lvl="0" indent="-342900">
              <a:lnSpc>
                <a:spcPct val="107000"/>
              </a:lnSpc>
              <a:spcAft>
                <a:spcPts val="600"/>
              </a:spcAft>
              <a:buSzPts val="1000"/>
              <a:buFont typeface="Symbol" panose="05050102010706020507" pitchFamily="18" charset="2"/>
              <a:buChar char=""/>
              <a:tabLst>
                <a:tab pos="457200" algn="l"/>
              </a:tabLst>
            </a:pPr>
            <a:r>
              <a:rPr lang="en-GB" sz="2400" b="1" dirty="0">
                <a:solidFill>
                  <a:srgbClr val="000000"/>
                </a:solidFill>
                <a:effectLst/>
                <a:latin typeface="Time new roman"/>
                <a:ea typeface="Lato" panose="020F0502020204030203" pitchFamily="34" charset="0"/>
                <a:cs typeface="Lato" panose="020F0502020204030203" pitchFamily="34" charset="0"/>
              </a:rPr>
              <a:t>assess what you intend for them to assess</a:t>
            </a:r>
          </a:p>
          <a:p>
            <a:pPr marL="342900" lvl="0" indent="-342900">
              <a:lnSpc>
                <a:spcPct val="107000"/>
              </a:lnSpc>
              <a:spcAft>
                <a:spcPts val="600"/>
              </a:spcAft>
              <a:buSzPts val="1000"/>
              <a:buFont typeface="Symbol" panose="05050102010706020507" pitchFamily="18" charset="2"/>
              <a:buChar char=""/>
              <a:tabLst>
                <a:tab pos="457200" algn="l"/>
              </a:tabLst>
            </a:pPr>
            <a:r>
              <a:rPr lang="en-GB" sz="2400" b="1" dirty="0">
                <a:solidFill>
                  <a:srgbClr val="000000"/>
                </a:solidFill>
                <a:effectLst/>
                <a:latin typeface="Time new roman"/>
                <a:ea typeface="Lato" panose="020F0502020204030203" pitchFamily="34" charset="0"/>
                <a:cs typeface="Lato" panose="020F0502020204030203" pitchFamily="34" charset="0"/>
              </a:rPr>
              <a:t>allow students to demonstrate what they have learned</a:t>
            </a:r>
          </a:p>
          <a:p>
            <a:pPr marL="342900" lvl="0" indent="-342900">
              <a:lnSpc>
                <a:spcPct val="107000"/>
              </a:lnSpc>
              <a:spcAft>
                <a:spcPts val="600"/>
              </a:spcAft>
              <a:buSzPts val="1000"/>
              <a:buFont typeface="Symbol" panose="05050102010706020507" pitchFamily="18" charset="2"/>
              <a:buChar char=""/>
              <a:tabLst>
                <a:tab pos="457200" algn="l"/>
              </a:tabLst>
            </a:pPr>
            <a:r>
              <a:rPr lang="en-GB" sz="2400" b="1" dirty="0">
                <a:solidFill>
                  <a:srgbClr val="000000"/>
                </a:solidFill>
                <a:effectLst/>
                <a:latin typeface="Time new roman"/>
                <a:ea typeface="Lato" panose="020F0502020204030203" pitchFamily="34" charset="0"/>
                <a:cs typeface="Lato" panose="020F0502020204030203" pitchFamily="34" charset="0"/>
              </a:rPr>
              <a:t>elicit answers that reveal students’ intellectual progress</a:t>
            </a:r>
          </a:p>
          <a:p>
            <a:pPr marL="342900" lvl="0" indent="-342900">
              <a:lnSpc>
                <a:spcPct val="107000"/>
              </a:lnSpc>
              <a:spcAft>
                <a:spcPts val="600"/>
              </a:spcAft>
              <a:buSzPts val="1000"/>
              <a:buFont typeface="Symbol" panose="05050102010706020507" pitchFamily="18" charset="2"/>
              <a:buChar char=""/>
              <a:tabLst>
                <a:tab pos="457200" algn="l"/>
              </a:tabLst>
            </a:pPr>
            <a:r>
              <a:rPr lang="en-GB" sz="2400" b="1" dirty="0">
                <a:solidFill>
                  <a:srgbClr val="000000"/>
                </a:solidFill>
                <a:effectLst/>
                <a:latin typeface="Time new roman"/>
                <a:ea typeface="Lato" panose="020F0502020204030203" pitchFamily="34" charset="0"/>
                <a:cs typeface="Lato" panose="020F0502020204030203" pitchFamily="34" charset="0"/>
              </a:rPr>
              <a:t>motivate students and help them structure their academic efforts</a:t>
            </a:r>
          </a:p>
          <a:p>
            <a:pPr marL="342900" lvl="0" indent="-342900">
              <a:lnSpc>
                <a:spcPct val="107000"/>
              </a:lnSpc>
              <a:spcAft>
                <a:spcPts val="800"/>
              </a:spcAft>
              <a:buSzPts val="1000"/>
              <a:buFont typeface="Symbol" panose="05050102010706020507" pitchFamily="18" charset="2"/>
              <a:buChar char=""/>
              <a:tabLst>
                <a:tab pos="457200" algn="l"/>
              </a:tabLst>
            </a:pPr>
            <a:r>
              <a:rPr lang="en-GB" sz="2400" b="1" dirty="0">
                <a:solidFill>
                  <a:srgbClr val="000000"/>
                </a:solidFill>
                <a:effectLst/>
                <a:latin typeface="Time new roman"/>
                <a:ea typeface="Lato" panose="020F0502020204030203" pitchFamily="34" charset="0"/>
                <a:cs typeface="Lato" panose="020F0502020204030203" pitchFamily="34" charset="0"/>
              </a:rPr>
              <a:t>can discriminate between students who have learned what you had intended them to learn and those who have not</a:t>
            </a:r>
          </a:p>
        </p:txBody>
      </p:sp>
    </p:spTree>
    <p:extLst>
      <p:ext uri="{BB962C8B-B14F-4D97-AF65-F5344CB8AC3E}">
        <p14:creationId xmlns:p14="http://schemas.microsoft.com/office/powerpoint/2010/main" val="294538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arn(inVertic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barn(inVertical)">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barn(inVertical)">
                                      <p:cBhvr>
                                        <p:cTn id="33"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D56AF0D-AB63-37DE-B389-B9DC1C358859}"/>
              </a:ext>
            </a:extLst>
          </p:cNvPr>
          <p:cNvSpPr>
            <a:spLocks noGrp="1"/>
          </p:cNvSpPr>
          <p:nvPr>
            <p:ph type="title"/>
          </p:nvPr>
        </p:nvSpPr>
        <p:spPr>
          <a:xfrm>
            <a:off x="1708867" y="264722"/>
            <a:ext cx="9520158" cy="1049235"/>
          </a:xfrm>
        </p:spPr>
        <p:txBody>
          <a:bodyPr>
            <a:noAutofit/>
          </a:bodyPr>
          <a:lstStyle/>
          <a:p>
            <a:r>
              <a:rPr lang="en-GB" sz="4000" b="1" dirty="0">
                <a:solidFill>
                  <a:srgbClr val="FF0000"/>
                </a:solidFill>
                <a:latin typeface="Time new roman"/>
              </a:rPr>
              <a:t>What kind of tests do we have according to tests’ questions ?</a:t>
            </a:r>
          </a:p>
        </p:txBody>
      </p:sp>
      <p:sp>
        <p:nvSpPr>
          <p:cNvPr id="6" name="TextBox 5">
            <a:extLst>
              <a:ext uri="{FF2B5EF4-FFF2-40B4-BE49-F238E27FC236}">
                <a16:creationId xmlns:a16="http://schemas.microsoft.com/office/drawing/2014/main" xmlns="" id="{4B401B97-910B-5C9D-5C18-6A0E6789C0E8}"/>
              </a:ext>
            </a:extLst>
          </p:cNvPr>
          <p:cNvSpPr txBox="1"/>
          <p:nvPr/>
        </p:nvSpPr>
        <p:spPr>
          <a:xfrm>
            <a:off x="1639851" y="1401042"/>
            <a:ext cx="9822806" cy="5386090"/>
          </a:xfrm>
          <a:prstGeom prst="rect">
            <a:avLst/>
          </a:prstGeom>
          <a:noFill/>
        </p:spPr>
        <p:txBody>
          <a:bodyPr wrap="square">
            <a:spAutoFit/>
          </a:bodyPr>
          <a:lstStyle/>
          <a:p>
            <a:pPr algn="l" rtl="0"/>
            <a:r>
              <a:rPr lang="en-US" sz="2400" b="1" u="sng" dirty="0">
                <a:effectLst/>
                <a:latin typeface="Times New Roman" panose="02020603050405020304" pitchFamily="18" charset="0"/>
                <a:ea typeface="Calibri" panose="020F0502020204030204" pitchFamily="34" charset="0"/>
              </a:rPr>
              <a:t>1-Subjective Tests</a:t>
            </a:r>
            <a:r>
              <a:rPr lang="en-US" sz="2400" dirty="0">
                <a:effectLst/>
                <a:latin typeface="Times New Roman" panose="02020603050405020304" pitchFamily="18" charset="0"/>
                <a:ea typeface="Calibri" panose="020F0502020204030204" pitchFamily="34" charset="0"/>
              </a:rPr>
              <a:t>:</a:t>
            </a:r>
            <a:endParaRPr lang="en-GB" sz="2400" dirty="0">
              <a:effectLst/>
              <a:latin typeface="Times New Roman" panose="02020603050405020304" pitchFamily="18" charset="0"/>
              <a:ea typeface="Calibri" panose="020F0502020204030204" pitchFamily="34" charset="0"/>
            </a:endParaRPr>
          </a:p>
          <a:p>
            <a:pPr algn="l" rtl="0"/>
            <a:r>
              <a:rPr lang="en-US" sz="1800" dirty="0">
                <a:effectLst/>
                <a:latin typeface="Times New Roman" panose="02020603050405020304" pitchFamily="18" charset="0"/>
                <a:ea typeface="Calibri" panose="020F0502020204030204" pitchFamily="34" charset="0"/>
              </a:rPr>
              <a:t> </a:t>
            </a:r>
            <a:endParaRPr lang="en-GB" sz="1600" b="1" dirty="0">
              <a:effectLst/>
              <a:latin typeface="Times New Roman" panose="02020603050405020304" pitchFamily="18" charset="0"/>
              <a:ea typeface="Calibri" panose="020F0502020204030204" pitchFamily="34" charset="0"/>
            </a:endParaRPr>
          </a:p>
          <a:p>
            <a:pPr algn="l"/>
            <a:r>
              <a:rPr lang="en-US" sz="2000" b="1" dirty="0">
                <a:effectLst/>
                <a:latin typeface="Times New Roman" panose="02020603050405020304" pitchFamily="18" charset="0"/>
                <a:ea typeface="Calibri" panose="020F0502020204030204" pitchFamily="34" charset="0"/>
              </a:rPr>
              <a:t> </a:t>
            </a:r>
            <a:r>
              <a:rPr lang="en-US" sz="2000" b="1" dirty="0">
                <a:effectLst/>
                <a:latin typeface="Time new roman"/>
                <a:ea typeface="Calibri" panose="020F0502020204030204" pitchFamily="34" charset="0"/>
              </a:rPr>
              <a:t>These tests take the form of writing sentences, paragraphs or essays. In subjective tests, it  usually happens that different scores to the same question. </a:t>
            </a:r>
            <a:endParaRPr lang="en-GB" sz="2000" b="1" dirty="0">
              <a:effectLst/>
              <a:latin typeface="Time new roman"/>
              <a:ea typeface="Calibri" panose="020F0502020204030204" pitchFamily="34" charset="0"/>
            </a:endParaRPr>
          </a:p>
          <a:p>
            <a:pPr algn="l"/>
            <a:r>
              <a:rPr lang="en-GB" sz="2000" b="1" dirty="0">
                <a:latin typeface="Time new roman"/>
                <a:ea typeface="Times New Roman" panose="02020603050405020304" pitchFamily="18" charset="0"/>
                <a:cs typeface="Times New Roman" panose="02020603050405020304" pitchFamily="18" charset="0"/>
              </a:rPr>
              <a:t>Answers to subjective questions often involve persuasive/defensible argument or present various options for in-depth discernment. Test items like these usually come in the form of long answers, essays, or performance-based evaluations.</a:t>
            </a:r>
          </a:p>
          <a:p>
            <a:endParaRPr lang="en-GB" sz="2000" b="1" dirty="0">
              <a:effectLst/>
              <a:latin typeface="Time new roman"/>
              <a:ea typeface="Calibri" panose="020F0502020204030204" pitchFamily="34" charset="0"/>
            </a:endParaRPr>
          </a:p>
          <a:p>
            <a:pPr algn="l" rtl="0"/>
            <a:r>
              <a:rPr lang="en-US" sz="2400" b="1" u="sng" dirty="0">
                <a:effectLst/>
                <a:latin typeface="Times New Roman" panose="02020603050405020304" pitchFamily="18" charset="0"/>
                <a:ea typeface="Calibri" panose="020F0502020204030204" pitchFamily="34" charset="0"/>
              </a:rPr>
              <a:t>2-Objective Tests:</a:t>
            </a:r>
            <a:r>
              <a:rPr lang="en-US" sz="2400" dirty="0">
                <a:effectLst/>
                <a:latin typeface="Times New Roman" panose="02020603050405020304" pitchFamily="18" charset="0"/>
                <a:ea typeface="Calibri" panose="020F0502020204030204" pitchFamily="34" charset="0"/>
              </a:rPr>
              <a:t> </a:t>
            </a:r>
            <a:endParaRPr lang="en-GB" sz="2400" dirty="0">
              <a:effectLst/>
              <a:latin typeface="Times New Roman" panose="02020603050405020304" pitchFamily="18" charset="0"/>
              <a:ea typeface="Calibri" panose="020F0502020204030204" pitchFamily="34" charset="0"/>
            </a:endParaRPr>
          </a:p>
          <a:p>
            <a:pPr algn="l" rtl="0"/>
            <a:r>
              <a:rPr lang="en-US" sz="1800" dirty="0">
                <a:effectLst/>
                <a:latin typeface="Times New Roman" panose="02020603050405020304" pitchFamily="18" charset="0"/>
                <a:ea typeface="Calibri" panose="020F0502020204030204" pitchFamily="34" charset="0"/>
              </a:rPr>
              <a:t> </a:t>
            </a:r>
            <a:endParaRPr lang="en-GB" sz="1600" dirty="0">
              <a:effectLst/>
              <a:latin typeface="Times New Roman" panose="02020603050405020304" pitchFamily="18" charset="0"/>
              <a:ea typeface="Calibri" panose="020F0502020204030204" pitchFamily="34" charset="0"/>
            </a:endParaRPr>
          </a:p>
          <a:p>
            <a:pPr algn="l" rtl="0"/>
            <a:r>
              <a:rPr lang="en-US" sz="2000" b="1" dirty="0">
                <a:effectLst/>
                <a:latin typeface="Times New Roman" panose="02020603050405020304" pitchFamily="18" charset="0"/>
                <a:ea typeface="Calibri" panose="020F0502020204030204" pitchFamily="34" charset="0"/>
              </a:rPr>
              <a:t>The grading of these tests is independent of the person marking the tests because these tests have definite answers, which have no room for subjectivity in grading.</a:t>
            </a:r>
          </a:p>
          <a:p>
            <a:r>
              <a:rPr lang="en-GB" sz="2000" b="1" dirty="0">
                <a:latin typeface="Time new roman"/>
                <a:ea typeface="Times New Roman" panose="02020603050405020304" pitchFamily="18" charset="0"/>
                <a:cs typeface="Times New Roman" panose="02020603050405020304" pitchFamily="18" charset="0"/>
              </a:rPr>
              <a:t>Objective test items have a clear correct answer; item types include multiple choice, true/false, short answer, and fill-in-the-blank items. </a:t>
            </a:r>
          </a:p>
          <a:p>
            <a:pPr algn="l" rtl="0"/>
            <a:endParaRPr lang="en-US" sz="2000" b="1" dirty="0">
              <a:effectLst/>
              <a:latin typeface="Times New Roman" panose="02020603050405020304" pitchFamily="18" charset="0"/>
              <a:ea typeface="Calibri" panose="020F0502020204030204" pitchFamily="34" charset="0"/>
            </a:endParaRPr>
          </a:p>
          <a:p>
            <a:pPr algn="l" rtl="0"/>
            <a:endParaRPr lang="en-US" sz="2000" b="1" dirty="0">
              <a:effectLst/>
              <a:latin typeface="Times New Roman" panose="02020603050405020304" pitchFamily="18" charset="0"/>
              <a:ea typeface="Calibri" panose="020F0502020204030204" pitchFamily="34" charset="0"/>
            </a:endParaRPr>
          </a:p>
          <a:p>
            <a:pPr algn="l" rtl="0"/>
            <a:endParaRPr lang="en-GB" sz="20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5001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5" end="5"/>
                                            </p:txEl>
                                          </p:spTgt>
                                        </p:tgtEl>
                                        <p:attrNameLst>
                                          <p:attrName>style.visibility</p:attrName>
                                        </p:attrNameLst>
                                      </p:cBhvr>
                                      <p:to>
                                        <p:strVal val="visible"/>
                                      </p:to>
                                    </p:set>
                                    <p:anim calcmode="lin" valueType="num">
                                      <p:cBhvr additive="base">
                                        <p:cTn id="18"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wipe(down)">
                                      <p:cBhvr>
                                        <p:cTn id="24" dur="500"/>
                                        <p:tgtEl>
                                          <p:spTgt spid="6">
                                            <p:txEl>
                                              <p:pRg st="2" end="2"/>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down)">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wipe(down)">
                                      <p:cBhvr>
                                        <p:cTn id="32" dur="500"/>
                                        <p:tgtEl>
                                          <p:spTgt spid="6">
                                            <p:txEl>
                                              <p:pRg st="7" end="7"/>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wipe(down)">
                                      <p:cBhvr>
                                        <p:cTn id="35"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86EC1A7-9E4C-4838-C056-103B72A6A5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5256" y="295872"/>
            <a:ext cx="9764486" cy="5502239"/>
          </a:xfrm>
          <a:prstGeom prst="rect">
            <a:avLst/>
          </a:prstGeom>
        </p:spPr>
      </p:pic>
    </p:spTree>
    <p:extLst>
      <p:ext uri="{BB962C8B-B14F-4D97-AF65-F5344CB8AC3E}">
        <p14:creationId xmlns:p14="http://schemas.microsoft.com/office/powerpoint/2010/main" val="251783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C5D714E-232C-FEBF-03B4-E79D22EC6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829" y="224917"/>
            <a:ext cx="9644743" cy="5620712"/>
          </a:xfrm>
          <a:prstGeom prst="rect">
            <a:avLst/>
          </a:prstGeom>
        </p:spPr>
      </p:pic>
    </p:spTree>
    <p:extLst>
      <p:ext uri="{BB962C8B-B14F-4D97-AF65-F5344CB8AC3E}">
        <p14:creationId xmlns:p14="http://schemas.microsoft.com/office/powerpoint/2010/main" val="165444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F8D15238-029D-D330-CCE5-3C74C00D1218}"/>
              </a:ext>
            </a:extLst>
          </p:cNvPr>
          <p:cNvSpPr>
            <a:spLocks noGrp="1"/>
          </p:cNvSpPr>
          <p:nvPr>
            <p:ph type="title"/>
          </p:nvPr>
        </p:nvSpPr>
        <p:spPr>
          <a:xfrm>
            <a:off x="1828800" y="1655309"/>
            <a:ext cx="10363200" cy="456519"/>
          </a:xfrm>
        </p:spPr>
        <p:txBody>
          <a:bodyPr>
            <a:noAutofit/>
          </a:bodyPr>
          <a:lstStyle/>
          <a:p>
            <a:r>
              <a:rPr lang="en-GB" sz="4000" b="1" i="0" dirty="0">
                <a:solidFill>
                  <a:srgbClr val="FF0000"/>
                </a:solidFill>
                <a:effectLst/>
                <a:latin typeface="Helvetica" panose="020B0604020202020204" pitchFamily="34" charset="0"/>
              </a:rPr>
              <a:t>What Are the Qualities of Good Assessment?</a:t>
            </a:r>
            <a:r>
              <a:rPr lang="en-GB" sz="2800" b="0" i="0" dirty="0">
                <a:solidFill>
                  <a:srgbClr val="FF0000"/>
                </a:solidFill>
                <a:effectLst/>
                <a:latin typeface="Helvetica" panose="020B0604020202020204" pitchFamily="34" charset="0"/>
              </a:rPr>
              <a:t/>
            </a:r>
            <a:br>
              <a:rPr lang="en-GB" sz="2800" b="0" i="0" dirty="0">
                <a:solidFill>
                  <a:srgbClr val="FF0000"/>
                </a:solidFill>
                <a:effectLst/>
                <a:latin typeface="Helvetica" panose="020B0604020202020204" pitchFamily="34" charset="0"/>
              </a:rPr>
            </a:br>
            <a:endParaRPr lang="en-GB" sz="2800" dirty="0">
              <a:solidFill>
                <a:srgbClr val="FF0000"/>
              </a:solidFill>
            </a:endParaRPr>
          </a:p>
        </p:txBody>
      </p:sp>
      <p:sp>
        <p:nvSpPr>
          <p:cNvPr id="6" name="Text Placeholder 5">
            <a:extLst>
              <a:ext uri="{FF2B5EF4-FFF2-40B4-BE49-F238E27FC236}">
                <a16:creationId xmlns:a16="http://schemas.microsoft.com/office/drawing/2014/main" xmlns="" id="{E8C89897-ADF0-8FE7-D1D9-0D24C2EE5576}"/>
              </a:ext>
            </a:extLst>
          </p:cNvPr>
          <p:cNvSpPr>
            <a:spLocks noGrp="1"/>
          </p:cNvSpPr>
          <p:nvPr>
            <p:ph type="body" idx="1"/>
          </p:nvPr>
        </p:nvSpPr>
        <p:spPr>
          <a:xfrm>
            <a:off x="1676400" y="2678906"/>
            <a:ext cx="10515600" cy="1500187"/>
          </a:xfrm>
        </p:spPr>
        <p:txBody>
          <a:bodyPr>
            <a:noAutofit/>
          </a:bodyPr>
          <a:lstStyle/>
          <a:p>
            <a:r>
              <a:rPr lang="en-GB" sz="2400" b="1" i="0" dirty="0">
                <a:solidFill>
                  <a:srgbClr val="333333"/>
                </a:solidFill>
                <a:effectLst/>
                <a:latin typeface="Times New Roman" panose="02020603050405020304" pitchFamily="18" charset="0"/>
                <a:cs typeface="Times New Roman" panose="02020603050405020304" pitchFamily="18" charset="0"/>
              </a:rPr>
              <a:t>In order for a test to be a good tool for measuring students’ knowledge and skills, it should have the following characteristics of examination that are essential for the success of any test.</a:t>
            </a:r>
            <a:endParaRPr lang="en-GB"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607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D250840-ED2D-F6E0-6FCB-12B4BD106860}"/>
              </a:ext>
            </a:extLst>
          </p:cNvPr>
          <p:cNvSpPr txBox="1"/>
          <p:nvPr/>
        </p:nvSpPr>
        <p:spPr>
          <a:xfrm>
            <a:off x="1937657" y="1868115"/>
            <a:ext cx="10254343" cy="3990836"/>
          </a:xfrm>
          <a:prstGeom prst="rect">
            <a:avLst/>
          </a:prstGeom>
          <a:noFill/>
        </p:spPr>
        <p:txBody>
          <a:bodyPr wrap="square">
            <a:spAutoFit/>
          </a:bodyPr>
          <a:lstStyle/>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Consistency.</a:t>
            </a:r>
            <a:r>
              <a:rPr lang="en-GB" sz="2000" dirty="0">
                <a:solidFill>
                  <a:srgbClr val="222222"/>
                </a:solidFill>
                <a:effectLst/>
                <a:latin typeface="Open Sans" panose="020B0606030504020204" pitchFamily="34" charset="0"/>
                <a:ea typeface="Times New Roman" panose="02020603050405020304" pitchFamily="18" charset="0"/>
              </a:rPr>
              <a:t> Students should achieve similar if the exam were taken again.</a:t>
            </a:r>
            <a:endParaRPr lang="en-GB" sz="2000" dirty="0">
              <a:effectLst/>
              <a:latin typeface="Times New Roman" panose="02020603050405020304" pitchFamily="18" charset="0"/>
              <a:ea typeface="Times New Roman" panose="02020603050405020304" pitchFamily="18" charset="0"/>
            </a:endParaRPr>
          </a:p>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Validity.</a:t>
            </a:r>
            <a:r>
              <a:rPr lang="en-GB" sz="2000" dirty="0">
                <a:solidFill>
                  <a:srgbClr val="222222"/>
                </a:solidFill>
                <a:effectLst/>
                <a:latin typeface="Open Sans" panose="020B0606030504020204" pitchFamily="34" charset="0"/>
                <a:ea typeface="Times New Roman" panose="02020603050405020304" pitchFamily="18" charset="0"/>
              </a:rPr>
              <a:t> Your questions need to relate to your course content and your learning goals</a:t>
            </a:r>
            <a:endParaRPr lang="en-GB" sz="2000" dirty="0">
              <a:effectLst/>
              <a:latin typeface="Times New Roman" panose="02020603050405020304" pitchFamily="18" charset="0"/>
              <a:ea typeface="Times New Roman" panose="02020603050405020304" pitchFamily="18" charset="0"/>
            </a:endParaRPr>
          </a:p>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Realistic expectations.</a:t>
            </a:r>
            <a:r>
              <a:rPr lang="en-GB" sz="2000" dirty="0">
                <a:solidFill>
                  <a:srgbClr val="222222"/>
                </a:solidFill>
                <a:effectLst/>
                <a:latin typeface="Open Sans" panose="020B0606030504020204" pitchFamily="34" charset="0"/>
                <a:ea typeface="Times New Roman" panose="02020603050405020304" pitchFamily="18" charset="0"/>
              </a:rPr>
              <a:t> Not all students have the ability to answer the hardest questions all the time. Your exams should have a variety of questions that test multiple skill levels.</a:t>
            </a:r>
            <a:endParaRPr lang="en-GB" sz="2000" dirty="0">
              <a:effectLst/>
              <a:latin typeface="Times New Roman" panose="02020603050405020304" pitchFamily="18" charset="0"/>
              <a:ea typeface="Times New Roman" panose="02020603050405020304" pitchFamily="18" charset="0"/>
            </a:endParaRPr>
          </a:p>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Time bound</a:t>
            </a:r>
            <a:r>
              <a:rPr lang="en-GB" sz="2000" dirty="0">
                <a:solidFill>
                  <a:srgbClr val="222222"/>
                </a:solidFill>
                <a:effectLst/>
                <a:latin typeface="Open Sans" panose="020B0606030504020204" pitchFamily="34" charset="0"/>
                <a:ea typeface="Times New Roman" panose="02020603050405020304" pitchFamily="18" charset="0"/>
              </a:rPr>
              <a:t> Your students should have plenty of time to complete the exam.</a:t>
            </a:r>
            <a:endParaRPr lang="en-GB" sz="2000" dirty="0">
              <a:effectLst/>
              <a:latin typeface="Times New Roman" panose="02020603050405020304" pitchFamily="18" charset="0"/>
              <a:ea typeface="Times New Roman" panose="02020603050405020304" pitchFamily="18" charset="0"/>
            </a:endParaRPr>
          </a:p>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Uses multiple question types.</a:t>
            </a:r>
            <a:r>
              <a:rPr lang="en-GB" sz="2000" dirty="0">
                <a:solidFill>
                  <a:srgbClr val="222222"/>
                </a:solidFill>
                <a:effectLst/>
                <a:latin typeface="Open Sans" panose="020B0606030504020204" pitchFamily="34" charset="0"/>
                <a:ea typeface="Times New Roman" panose="02020603050405020304" pitchFamily="18" charset="0"/>
              </a:rPr>
              <a:t> Different students are better at different types of questions. In order to allow all students to demonstrate their abilities, exams should include a variety of question types so that students have multiple ways to achieve marks.</a:t>
            </a:r>
            <a:endParaRPr lang="en-GB" sz="20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xmlns="" id="{D689EA35-1DB8-4D60-078E-57E73A56967F}"/>
              </a:ext>
            </a:extLst>
          </p:cNvPr>
          <p:cNvSpPr txBox="1"/>
          <p:nvPr/>
        </p:nvSpPr>
        <p:spPr>
          <a:xfrm>
            <a:off x="2484665" y="544676"/>
            <a:ext cx="6101442" cy="1323439"/>
          </a:xfrm>
          <a:prstGeom prst="rect">
            <a:avLst/>
          </a:prstGeom>
          <a:noFill/>
        </p:spPr>
        <p:txBody>
          <a:bodyPr wrap="square">
            <a:spAutoFit/>
          </a:bodyPr>
          <a:lstStyle/>
          <a:p>
            <a:r>
              <a:rPr lang="en-GB" sz="4000" b="1" i="0" dirty="0">
                <a:solidFill>
                  <a:srgbClr val="FF0000"/>
                </a:solidFill>
                <a:effectLst/>
                <a:latin typeface="Time new roman"/>
              </a:rPr>
              <a:t>The Qualities of Good Assessment</a:t>
            </a:r>
            <a:endParaRPr lang="en-GB" sz="4000" dirty="0">
              <a:latin typeface="Time new roman"/>
            </a:endParaRPr>
          </a:p>
        </p:txBody>
      </p:sp>
    </p:spTree>
    <p:extLst>
      <p:ext uri="{BB962C8B-B14F-4D97-AF65-F5344CB8AC3E}">
        <p14:creationId xmlns:p14="http://schemas.microsoft.com/office/powerpoint/2010/main" val="47786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additive="base">
                                        <p:cTn id="3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61EE3EC-F5A0-B0AB-C60A-5FFB744D293C}"/>
              </a:ext>
            </a:extLst>
          </p:cNvPr>
          <p:cNvSpPr txBox="1"/>
          <p:nvPr/>
        </p:nvSpPr>
        <p:spPr>
          <a:xfrm>
            <a:off x="1545771" y="1868115"/>
            <a:ext cx="10482942" cy="3524042"/>
          </a:xfrm>
          <a:prstGeom prst="rect">
            <a:avLst/>
          </a:prstGeom>
          <a:noFill/>
        </p:spPr>
        <p:txBody>
          <a:bodyPr wrap="square">
            <a:spAutoFit/>
          </a:bodyPr>
          <a:lstStyle/>
          <a:p>
            <a:pPr>
              <a:spcAft>
                <a:spcPts val="975"/>
              </a:spcAft>
            </a:pPr>
            <a:endParaRPr lang="en-GB" sz="1800" dirty="0">
              <a:effectLst/>
              <a:latin typeface="Times New Roman" panose="02020603050405020304" pitchFamily="18" charset="0"/>
              <a:ea typeface="Times New Roman" panose="02020603050405020304" pitchFamily="18" charset="0"/>
            </a:endParaRPr>
          </a:p>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Demanding.</a:t>
            </a:r>
            <a:r>
              <a:rPr lang="en-GB" sz="2000" dirty="0">
                <a:solidFill>
                  <a:srgbClr val="222222"/>
                </a:solidFill>
                <a:effectLst/>
                <a:latin typeface="Open Sans" panose="020B0606030504020204" pitchFamily="34" charset="0"/>
                <a:ea typeface="Times New Roman" panose="02020603050405020304" pitchFamily="18" charset="0"/>
              </a:rPr>
              <a:t> Challenge your students with authentic questions that test their skill, but do not make the test too easy.</a:t>
            </a:r>
            <a:endParaRPr lang="en-GB" sz="2000" dirty="0">
              <a:effectLst/>
              <a:latin typeface="Times New Roman" panose="02020603050405020304" pitchFamily="18" charset="0"/>
              <a:ea typeface="Times New Roman" panose="02020603050405020304" pitchFamily="18" charset="0"/>
            </a:endParaRPr>
          </a:p>
          <a:p>
            <a:pPr>
              <a:spcAft>
                <a:spcPts val="975"/>
              </a:spcAft>
            </a:pPr>
            <a:r>
              <a:rPr lang="en-GB" sz="2000" b="1" dirty="0">
                <a:solidFill>
                  <a:srgbClr val="222222"/>
                </a:solidFill>
                <a:effectLst/>
                <a:latin typeface="Open Sans" panose="020B0606030504020204" pitchFamily="34" charset="0"/>
                <a:ea typeface="Times New Roman" panose="02020603050405020304" pitchFamily="18" charset="0"/>
              </a:rPr>
              <a:t>Easy to understand marking criteria.</a:t>
            </a:r>
            <a:r>
              <a:rPr lang="en-GB" sz="2000" dirty="0">
                <a:solidFill>
                  <a:srgbClr val="222222"/>
                </a:solidFill>
                <a:effectLst/>
                <a:latin typeface="Open Sans" panose="020B0606030504020204" pitchFamily="34" charset="0"/>
                <a:ea typeface="Times New Roman" panose="02020603050405020304" pitchFamily="18" charset="0"/>
              </a:rPr>
              <a:t> Have your students received feedback from you on assignments, class discussion, etc., so they know what to expect on the exam? Have you clearly stated to students what is expected of them on the exam?</a:t>
            </a:r>
            <a:endParaRPr lang="en-GB" sz="2000" dirty="0">
              <a:effectLst/>
              <a:latin typeface="Times New Roman" panose="02020603050405020304" pitchFamily="18" charset="0"/>
              <a:ea typeface="Times New Roman" panose="02020603050405020304" pitchFamily="18" charset="0"/>
            </a:endParaRPr>
          </a:p>
          <a:p>
            <a:r>
              <a:rPr lang="en-GB" sz="2000" b="1" dirty="0">
                <a:solidFill>
                  <a:srgbClr val="222222"/>
                </a:solidFill>
                <a:effectLst/>
                <a:latin typeface="Open Sans" panose="020B0606030504020204" pitchFamily="34" charset="0"/>
                <a:ea typeface="Times New Roman" panose="02020603050405020304" pitchFamily="18" charset="0"/>
              </a:rPr>
              <a:t>Provide progressive structure.</a:t>
            </a:r>
            <a:r>
              <a:rPr lang="en-GB" sz="2000" dirty="0">
                <a:solidFill>
                  <a:srgbClr val="222222"/>
                </a:solidFill>
                <a:effectLst/>
                <a:latin typeface="Open Sans" panose="020B0606030504020204" pitchFamily="34" charset="0"/>
                <a:ea typeface="Times New Roman" panose="02020603050405020304" pitchFamily="18" charset="0"/>
              </a:rPr>
              <a:t> Your exam should open with some easier questions and progressively get more challenging. There are two reasons for this. It allows students to answer a variety of question types, and also allows them to use the exam to build confidence as they move to more challenging questions.</a:t>
            </a:r>
            <a:endParaRPr lang="en-GB" sz="2000" dirty="0">
              <a:effectLst/>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xmlns="" id="{CAAFB139-CD85-B3CE-FDBA-A05784ECC65C}"/>
              </a:ext>
            </a:extLst>
          </p:cNvPr>
          <p:cNvSpPr txBox="1"/>
          <p:nvPr/>
        </p:nvSpPr>
        <p:spPr>
          <a:xfrm>
            <a:off x="2484665" y="544676"/>
            <a:ext cx="6101442" cy="1323439"/>
          </a:xfrm>
          <a:prstGeom prst="rect">
            <a:avLst/>
          </a:prstGeom>
          <a:noFill/>
        </p:spPr>
        <p:txBody>
          <a:bodyPr wrap="square">
            <a:spAutoFit/>
          </a:bodyPr>
          <a:lstStyle/>
          <a:p>
            <a:r>
              <a:rPr lang="en-GB" sz="4000" b="1" i="0" dirty="0">
                <a:solidFill>
                  <a:srgbClr val="FF0000"/>
                </a:solidFill>
                <a:effectLst/>
                <a:latin typeface="Time new roman"/>
              </a:rPr>
              <a:t>The Qualities of Good Assessment</a:t>
            </a:r>
            <a:endParaRPr lang="en-GB" sz="4000" dirty="0">
              <a:latin typeface="Time new roman"/>
            </a:endParaRPr>
          </a:p>
        </p:txBody>
      </p:sp>
    </p:spTree>
    <p:extLst>
      <p:ext uri="{BB962C8B-B14F-4D97-AF65-F5344CB8AC3E}">
        <p14:creationId xmlns:p14="http://schemas.microsoft.com/office/powerpoint/2010/main" val="189204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B6B07FA-F265-1816-A3DA-930FFB20414D}"/>
              </a:ext>
            </a:extLst>
          </p:cNvPr>
          <p:cNvSpPr>
            <a:spLocks noGrp="1"/>
          </p:cNvSpPr>
          <p:nvPr>
            <p:ph type="title"/>
          </p:nvPr>
        </p:nvSpPr>
        <p:spPr>
          <a:xfrm>
            <a:off x="2612571" y="626382"/>
            <a:ext cx="4909458" cy="1147989"/>
          </a:xfrm>
        </p:spPr>
        <p:txBody>
          <a:bodyPr>
            <a:normAutofit/>
          </a:bodyPr>
          <a:lstStyle/>
          <a:p>
            <a:r>
              <a:rPr lang="en-GB" sz="3600" b="1" i="0" dirty="0">
                <a:solidFill>
                  <a:srgbClr val="FF0000"/>
                </a:solidFill>
                <a:effectLst/>
                <a:latin typeface="Time new roman"/>
              </a:rPr>
              <a:t>Comprehensiveness</a:t>
            </a:r>
            <a:r>
              <a:rPr lang="en-GB" b="0" i="0" dirty="0">
                <a:solidFill>
                  <a:srgbClr val="333333"/>
                </a:solidFill>
                <a:effectLst/>
                <a:latin typeface="Helvetica" panose="020B0604020202020204" pitchFamily="34" charset="0"/>
              </a:rPr>
              <a:t/>
            </a:r>
            <a:br>
              <a:rPr lang="en-GB" b="0" i="0" dirty="0">
                <a:solidFill>
                  <a:srgbClr val="333333"/>
                </a:solidFill>
                <a:effectLst/>
                <a:latin typeface="Helvetica" panose="020B0604020202020204" pitchFamily="34" charset="0"/>
              </a:rPr>
            </a:br>
            <a:endParaRPr lang="en-GB" dirty="0"/>
          </a:p>
        </p:txBody>
      </p:sp>
      <p:sp>
        <p:nvSpPr>
          <p:cNvPr id="3" name="TextBox 2">
            <a:extLst>
              <a:ext uri="{FF2B5EF4-FFF2-40B4-BE49-F238E27FC236}">
                <a16:creationId xmlns:a16="http://schemas.microsoft.com/office/drawing/2014/main" xmlns="" id="{74159FFA-7715-3F0F-A855-83D972DFC330}"/>
              </a:ext>
            </a:extLst>
          </p:cNvPr>
          <p:cNvSpPr txBox="1"/>
          <p:nvPr/>
        </p:nvSpPr>
        <p:spPr>
          <a:xfrm>
            <a:off x="1534885" y="3429000"/>
            <a:ext cx="8436429" cy="1446550"/>
          </a:xfrm>
          <a:prstGeom prst="rect">
            <a:avLst/>
          </a:prstGeom>
          <a:noFill/>
        </p:spPr>
        <p:txBody>
          <a:bodyPr wrap="square">
            <a:spAutoFit/>
          </a:bodyPr>
          <a:lstStyle/>
          <a:p>
            <a:pPr algn="ctr"/>
            <a:r>
              <a:rPr lang="en-GB" sz="2800" b="1" i="0" dirty="0">
                <a:solidFill>
                  <a:srgbClr val="333333"/>
                </a:solidFill>
                <a:effectLst/>
                <a:latin typeface="Times New Roman" panose="02020603050405020304" pitchFamily="18" charset="0"/>
                <a:cs typeface="Times New Roman" panose="02020603050405020304" pitchFamily="18" charset="0"/>
              </a:rPr>
              <a:t>A test should fully cover the entire field of study that students are exposed to during the course. </a:t>
            </a:r>
            <a:r>
              <a:rPr lang="en-GB" sz="3200" b="0" i="0" dirty="0">
                <a:solidFill>
                  <a:srgbClr val="333333"/>
                </a:solidFill>
                <a:effectLst/>
                <a:latin typeface="Times New Roman" panose="02020603050405020304" pitchFamily="18" charset="0"/>
                <a:cs typeface="Times New Roman" panose="02020603050405020304" pitchFamily="18" charset="0"/>
              </a:rPr>
              <a:t/>
            </a:r>
            <a:br>
              <a:rPr lang="en-GB" sz="3200" b="0" i="0" dirty="0">
                <a:solidFill>
                  <a:srgbClr val="333333"/>
                </a:solidFill>
                <a:effectLst/>
                <a:latin typeface="Times New Roman" panose="02020603050405020304" pitchFamily="18" charset="0"/>
                <a:cs typeface="Times New Roman" panose="02020603050405020304" pitchFamily="18" charset="0"/>
              </a:rPr>
            </a:b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017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B6B07FA-F265-1816-A3DA-930FFB20414D}"/>
              </a:ext>
            </a:extLst>
          </p:cNvPr>
          <p:cNvSpPr>
            <a:spLocks noGrp="1"/>
          </p:cNvSpPr>
          <p:nvPr>
            <p:ph type="title"/>
          </p:nvPr>
        </p:nvSpPr>
        <p:spPr>
          <a:xfrm>
            <a:off x="2090057" y="942068"/>
            <a:ext cx="8382000" cy="1325563"/>
          </a:xfrm>
        </p:spPr>
        <p:txBody>
          <a:bodyPr/>
          <a:lstStyle/>
          <a:p>
            <a:r>
              <a:rPr lang="en-GB" sz="4000" b="1" i="0" dirty="0">
                <a:solidFill>
                  <a:srgbClr val="FF0000"/>
                </a:solidFill>
                <a:effectLst/>
                <a:latin typeface="Time new roman"/>
              </a:rPr>
              <a:t>Preparation</a:t>
            </a:r>
            <a:r>
              <a:rPr lang="en-GB" b="0" i="0" dirty="0">
                <a:solidFill>
                  <a:srgbClr val="333333"/>
                </a:solidFill>
                <a:effectLst/>
                <a:latin typeface="Helvetica" panose="020B0604020202020204" pitchFamily="34" charset="0"/>
              </a:rPr>
              <a:t/>
            </a:r>
            <a:br>
              <a:rPr lang="en-GB" b="0" i="0" dirty="0">
                <a:solidFill>
                  <a:srgbClr val="333333"/>
                </a:solidFill>
                <a:effectLst/>
                <a:latin typeface="Helvetica" panose="020B0604020202020204" pitchFamily="34" charset="0"/>
              </a:rPr>
            </a:br>
            <a:endParaRPr lang="en-GB" dirty="0"/>
          </a:p>
        </p:txBody>
      </p:sp>
      <p:sp>
        <p:nvSpPr>
          <p:cNvPr id="3" name="TextBox 2">
            <a:extLst>
              <a:ext uri="{FF2B5EF4-FFF2-40B4-BE49-F238E27FC236}">
                <a16:creationId xmlns:a16="http://schemas.microsoft.com/office/drawing/2014/main" xmlns="" id="{13ECC5A0-2416-5B48-0466-09B7552AF582}"/>
              </a:ext>
            </a:extLst>
          </p:cNvPr>
          <p:cNvSpPr txBox="1"/>
          <p:nvPr/>
        </p:nvSpPr>
        <p:spPr>
          <a:xfrm>
            <a:off x="718456" y="1690688"/>
            <a:ext cx="10395857" cy="2954655"/>
          </a:xfrm>
          <a:prstGeom prst="rect">
            <a:avLst/>
          </a:prstGeom>
          <a:noFill/>
        </p:spPr>
        <p:txBody>
          <a:bodyPr wrap="square">
            <a:spAutoFit/>
          </a:bodyPr>
          <a:lstStyle/>
          <a:p>
            <a:pPr algn="l"/>
            <a:endParaRPr lang="en-GB" b="0" i="0" dirty="0">
              <a:solidFill>
                <a:srgbClr val="333333"/>
              </a:solidFill>
              <a:effectLst/>
              <a:latin typeface="Helvetica" panose="020B0604020202020204" pitchFamily="34" charset="0"/>
            </a:endParaRPr>
          </a:p>
          <a:p>
            <a:endParaRPr lang="en-GB" sz="2400" b="1" i="0" dirty="0">
              <a:solidFill>
                <a:srgbClr val="333333"/>
              </a:solidFill>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GB" sz="2400" b="1" i="0" dirty="0">
                <a:solidFill>
                  <a:srgbClr val="333333"/>
                </a:solidFill>
                <a:effectLst/>
                <a:latin typeface="Times New Roman" panose="02020603050405020304" pitchFamily="18" charset="0"/>
                <a:cs typeface="Times New Roman" panose="02020603050405020304" pitchFamily="18" charset="0"/>
              </a:rPr>
              <a:t> Students have to be well-prepared for the test through extensive revisions and discussions.</a:t>
            </a:r>
          </a:p>
          <a:p>
            <a:pPr>
              <a:buFont typeface="Arial" panose="020B0604020202020204" pitchFamily="34" charset="0"/>
              <a:buChar char="•"/>
            </a:pPr>
            <a:r>
              <a:rPr lang="en-GB" sz="2400" b="1" i="0" dirty="0">
                <a:solidFill>
                  <a:srgbClr val="333333"/>
                </a:solidFill>
                <a:effectLst/>
                <a:latin typeface="Times New Roman" panose="02020603050405020304" pitchFamily="18" charset="0"/>
                <a:cs typeface="Times New Roman" panose="02020603050405020304" pitchFamily="18" charset="0"/>
              </a:rPr>
              <a:t> There should not be any gaps between the revision period and the exam.</a:t>
            </a:r>
          </a:p>
          <a:p>
            <a:pPr>
              <a:buFont typeface="Arial" panose="020B0604020202020204" pitchFamily="34" charset="0"/>
              <a:buChar char="•"/>
            </a:pPr>
            <a:r>
              <a:rPr lang="en-GB" sz="2400" b="1" i="0" dirty="0">
                <a:solidFill>
                  <a:srgbClr val="333333"/>
                </a:solidFill>
                <a:effectLst/>
                <a:latin typeface="Times New Roman" panose="02020603050405020304" pitchFamily="18" charset="0"/>
                <a:cs typeface="Times New Roman" panose="02020603050405020304" pitchFamily="18" charset="0"/>
              </a:rPr>
              <a:t> Examiners should make it clear to students which topics are expected to be tackled in the exam.</a:t>
            </a:r>
          </a:p>
          <a:p>
            <a:pPr>
              <a:buFont typeface="Arial" panose="020B0604020202020204" pitchFamily="34" charset="0"/>
              <a:buChar char="•"/>
            </a:pPr>
            <a:r>
              <a:rPr lang="en-GB" sz="2400" b="1" i="0" dirty="0">
                <a:solidFill>
                  <a:srgbClr val="333333"/>
                </a:solidFill>
                <a:effectLst/>
                <a:latin typeface="Times New Roman" panose="02020603050405020304" pitchFamily="18" charset="0"/>
                <a:cs typeface="Times New Roman" panose="02020603050405020304" pitchFamily="18" charset="0"/>
              </a:rPr>
              <a:t> Students should be well-trained for the test type.</a:t>
            </a:r>
          </a:p>
        </p:txBody>
      </p:sp>
    </p:spTree>
    <p:extLst>
      <p:ext uri="{BB962C8B-B14F-4D97-AF65-F5344CB8AC3E}">
        <p14:creationId xmlns:p14="http://schemas.microsoft.com/office/powerpoint/2010/main" val="282311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38EAA4-4336-0AA1-038C-5DA9CA2FA2E2}"/>
              </a:ext>
            </a:extLst>
          </p:cNvPr>
          <p:cNvSpPr>
            <a:spLocks noGrp="1"/>
          </p:cNvSpPr>
          <p:nvPr>
            <p:ph type="title"/>
          </p:nvPr>
        </p:nvSpPr>
        <p:spPr>
          <a:xfrm>
            <a:off x="1817724" y="1827776"/>
            <a:ext cx="9520158" cy="1049235"/>
          </a:xfrm>
        </p:spPr>
        <p:txBody>
          <a:bodyPr>
            <a:normAutofit fontScale="90000"/>
          </a:bodyPr>
          <a:lstStyle/>
          <a:p>
            <a:pPr algn="ctr"/>
            <a:r>
              <a:rPr lang="en-GB" sz="4000" b="1" dirty="0">
                <a:solidFill>
                  <a:srgbClr val="FF0000"/>
                </a:solidFill>
                <a:latin typeface="Time new roman"/>
              </a:rPr>
              <a:t>Applying Bloom Taxonomy for Good Test questions </a:t>
            </a:r>
          </a:p>
        </p:txBody>
      </p:sp>
    </p:spTree>
    <p:extLst>
      <p:ext uri="{BB962C8B-B14F-4D97-AF65-F5344CB8AC3E}">
        <p14:creationId xmlns:p14="http://schemas.microsoft.com/office/powerpoint/2010/main" val="350424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13F0D1-9C12-7DAB-1FB8-A9F0B36A73E5}"/>
              </a:ext>
            </a:extLst>
          </p:cNvPr>
          <p:cNvSpPr>
            <a:spLocks noGrp="1"/>
          </p:cNvSpPr>
          <p:nvPr>
            <p:ph type="title"/>
          </p:nvPr>
        </p:nvSpPr>
        <p:spPr/>
        <p:txBody>
          <a:bodyPr>
            <a:normAutofit/>
          </a:bodyPr>
          <a:lstStyle/>
          <a:p>
            <a:r>
              <a:rPr lang="en-GB" sz="4000" b="1" dirty="0">
                <a:solidFill>
                  <a:srgbClr val="FF0000"/>
                </a:solidFill>
                <a:latin typeface="Time new roman"/>
              </a:rPr>
              <a:t>Bloom’s Taxonomy</a:t>
            </a:r>
            <a:endParaRPr lang="en-GB" sz="4000" dirty="0">
              <a:solidFill>
                <a:srgbClr val="FF0000"/>
              </a:solidFill>
            </a:endParaRPr>
          </a:p>
        </p:txBody>
      </p:sp>
      <p:sp>
        <p:nvSpPr>
          <p:cNvPr id="4" name="TextBox 3">
            <a:extLst>
              <a:ext uri="{FF2B5EF4-FFF2-40B4-BE49-F238E27FC236}">
                <a16:creationId xmlns:a16="http://schemas.microsoft.com/office/drawing/2014/main" xmlns="" id="{D07EEB64-2AD5-8F60-E999-7A3E84E0EB0C}"/>
              </a:ext>
            </a:extLst>
          </p:cNvPr>
          <p:cNvSpPr txBox="1"/>
          <p:nvPr/>
        </p:nvSpPr>
        <p:spPr>
          <a:xfrm>
            <a:off x="3050721" y="2158110"/>
            <a:ext cx="8128907" cy="3046988"/>
          </a:xfrm>
          <a:prstGeom prst="rect">
            <a:avLst/>
          </a:prstGeom>
          <a:noFill/>
        </p:spPr>
        <p:txBody>
          <a:bodyPr wrap="square">
            <a:spAutoFit/>
          </a:bodyPr>
          <a:lstStyle/>
          <a:p>
            <a:pPr algn="ctr"/>
            <a:r>
              <a:rPr lang="en-GB" sz="2400" b="1" dirty="0">
                <a:latin typeface="Time new roman"/>
              </a:rPr>
              <a:t> Bloom’s Taxonomy provides an important framework for teachers to use to focus on higher order thinking. It can assist teachers in designing performance tasks, and providing feedback on student work. Questions for Critical Thinking can be used in the classroom to develop all levels of thinking within the cognitive domain. The results will improve attention to detail, increase comprehension and expand problem solving skills.</a:t>
            </a:r>
          </a:p>
        </p:txBody>
      </p:sp>
    </p:spTree>
    <p:extLst>
      <p:ext uri="{BB962C8B-B14F-4D97-AF65-F5344CB8AC3E}">
        <p14:creationId xmlns:p14="http://schemas.microsoft.com/office/powerpoint/2010/main" val="83583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314E32F6-2AF7-E1B9-9A5F-94D0B1A614E1}"/>
              </a:ext>
            </a:extLst>
          </p:cNvPr>
          <p:cNvSpPr txBox="1"/>
          <p:nvPr/>
        </p:nvSpPr>
        <p:spPr>
          <a:xfrm>
            <a:off x="1499807" y="1514515"/>
            <a:ext cx="10308772" cy="4089068"/>
          </a:xfrm>
          <a:prstGeom prst="rect">
            <a:avLst/>
          </a:prstGeom>
          <a:noFill/>
        </p:spPr>
        <p:txBody>
          <a:bodyPr wrap="square">
            <a:spAutoFit/>
          </a:bodyPr>
          <a:lstStyle/>
          <a:p>
            <a:pPr fontAlgn="base">
              <a:lnSpc>
                <a:spcPct val="107000"/>
              </a:lnSpc>
              <a:spcAft>
                <a:spcPts val="800"/>
              </a:spcAft>
            </a:pPr>
            <a:r>
              <a:rPr lang="en-GB" sz="2000" b="1" dirty="0">
                <a:solidFill>
                  <a:srgbClr val="333333"/>
                </a:solidFill>
                <a:latin typeface="Time new roman"/>
                <a:ea typeface="Times New Roman" panose="02020603050405020304" pitchFamily="18" charset="0"/>
                <a:cs typeface="Times New Roman" panose="02020603050405020304" pitchFamily="18" charset="0"/>
              </a:rPr>
              <a:t>It helps</a:t>
            </a: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 students work their way through a series of verbs to meet learning objectives.</a:t>
            </a:r>
          </a:p>
          <a:p>
            <a:pPr fontAlgn="base">
              <a:lnSpc>
                <a:spcPct val="107000"/>
              </a:lnSpc>
              <a:spcAft>
                <a:spcPts val="800"/>
              </a:spcAf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 Below are descriptions of each of the levels in revised Bloom’s Taxonomy:</a:t>
            </a:r>
            <a:endParaRPr lang="en-GB" sz="2000" b="1" dirty="0">
              <a:effectLst/>
              <a:latin typeface="Time new roman"/>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Wingdings" panose="05000000000000000000" pitchFamily="2" charset="2"/>
              <a:buChar char=""/>
              <a:tabLst>
                <a:tab pos="457200" algn="l"/>
              </a:tabLs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Remember: To bring an awareness of the concept to learners’ minds.</a:t>
            </a:r>
            <a:endParaRPr lang="en-GB" sz="2000" b="1" dirty="0">
              <a:solidFill>
                <a:srgbClr val="333333"/>
              </a:solidFill>
              <a:effectLst/>
              <a:latin typeface="Time new roman"/>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Wingdings" panose="05000000000000000000" pitchFamily="2" charset="2"/>
              <a:buChar char=""/>
              <a:tabLst>
                <a:tab pos="457200" algn="l"/>
              </a:tabLs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Understand: To summarize or restate the information in a particular way.</a:t>
            </a:r>
            <a:endParaRPr lang="en-GB" sz="2000" b="1" dirty="0">
              <a:solidFill>
                <a:srgbClr val="333333"/>
              </a:solidFill>
              <a:effectLst/>
              <a:latin typeface="Time new roman"/>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Wingdings" panose="05000000000000000000" pitchFamily="2" charset="2"/>
              <a:buChar char=""/>
              <a:tabLst>
                <a:tab pos="457200" algn="l"/>
              </a:tabLs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Apply: The ability to use learned material in new and concrete situations.</a:t>
            </a:r>
            <a:endParaRPr lang="en-GB" sz="2000" b="1" dirty="0">
              <a:solidFill>
                <a:srgbClr val="333333"/>
              </a:solidFill>
              <a:effectLst/>
              <a:latin typeface="Time new roman"/>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Wingdings" panose="05000000000000000000" pitchFamily="2" charset="2"/>
              <a:buChar char=""/>
              <a:tabLst>
                <a:tab pos="457200" algn="l"/>
              </a:tabLs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Analyze: Understanding the underlying structure of knowledge to be able to distinguish between fact and opinion.</a:t>
            </a:r>
            <a:endParaRPr lang="en-GB" sz="2000" b="1" dirty="0">
              <a:solidFill>
                <a:srgbClr val="333333"/>
              </a:solidFill>
              <a:effectLst/>
              <a:latin typeface="Time new roman"/>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Wingdings" panose="05000000000000000000" pitchFamily="2" charset="2"/>
              <a:buChar char=""/>
              <a:tabLst>
                <a:tab pos="457200" algn="l"/>
              </a:tabLs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Evaluate: Making judgments about the value of ideas, theories, items and materials.</a:t>
            </a:r>
            <a:endParaRPr lang="en-GB" sz="2000" b="1" dirty="0">
              <a:solidFill>
                <a:srgbClr val="333333"/>
              </a:solidFill>
              <a:effectLst/>
              <a:latin typeface="Time new roman"/>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Wingdings" panose="05000000000000000000" pitchFamily="2" charset="2"/>
              <a:buChar char=""/>
              <a:tabLst>
                <a:tab pos="457200" algn="l"/>
              </a:tabLst>
            </a:pPr>
            <a:r>
              <a:rPr lang="en-GB" sz="2000" b="1" dirty="0">
                <a:solidFill>
                  <a:srgbClr val="333333"/>
                </a:solidFill>
                <a:effectLst/>
                <a:latin typeface="Time new roman"/>
                <a:ea typeface="Times New Roman" panose="02020603050405020304" pitchFamily="18" charset="0"/>
                <a:cs typeface="Times New Roman" panose="02020603050405020304" pitchFamily="18" charset="0"/>
              </a:rPr>
              <a:t>Create: Reorganizing concepts into new structures or patterns through generating, producing or planning.</a:t>
            </a:r>
            <a:endParaRPr lang="en-GB" sz="2000" b="1" dirty="0">
              <a:solidFill>
                <a:srgbClr val="333333"/>
              </a:solidFill>
              <a:effectLst/>
              <a:latin typeface="Time new roman"/>
              <a:ea typeface="Calibri" panose="020F0502020204030204" pitchFamily="34" charset="0"/>
              <a:cs typeface="Arial" panose="020B0604020202020204" pitchFamily="34" charset="0"/>
            </a:endParaRPr>
          </a:p>
        </p:txBody>
      </p:sp>
      <p:sp>
        <p:nvSpPr>
          <p:cNvPr id="2" name="Title 1">
            <a:extLst>
              <a:ext uri="{FF2B5EF4-FFF2-40B4-BE49-F238E27FC236}">
                <a16:creationId xmlns:a16="http://schemas.microsoft.com/office/drawing/2014/main" xmlns="" id="{64284D08-689D-A38B-D715-5BF52AB0CBB1}"/>
              </a:ext>
            </a:extLst>
          </p:cNvPr>
          <p:cNvSpPr>
            <a:spLocks noGrp="1"/>
          </p:cNvSpPr>
          <p:nvPr>
            <p:ph type="title"/>
          </p:nvPr>
        </p:nvSpPr>
        <p:spPr>
          <a:xfrm>
            <a:off x="1894114" y="480908"/>
            <a:ext cx="9520158" cy="1049235"/>
          </a:xfrm>
        </p:spPr>
        <p:txBody>
          <a:bodyPr>
            <a:normAutofit fontScale="90000"/>
          </a:bodyPr>
          <a:lstStyle/>
          <a:p>
            <a:r>
              <a:rPr lang="en-GB" sz="4400" b="1" dirty="0">
                <a:solidFill>
                  <a:srgbClr val="FF0000"/>
                </a:solidFill>
                <a:effectLst/>
                <a:latin typeface="Time new roman"/>
                <a:ea typeface="Times New Roman" panose="02020603050405020304" pitchFamily="18" charset="0"/>
                <a:cs typeface="Times New Roman" panose="02020603050405020304" pitchFamily="18" charset="0"/>
              </a:rPr>
              <a:t>Revised Bloom’s taxonomy (2001</a:t>
            </a:r>
            <a:r>
              <a:rPr lang="en-GB" sz="4000" b="1" dirty="0">
                <a:solidFill>
                  <a:srgbClr val="FF0000"/>
                </a:solidFill>
                <a:effectLst/>
                <a:latin typeface="Time new roman"/>
                <a:ea typeface="Times New Roman" panose="02020603050405020304" pitchFamily="18"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Arial" panose="020B0604020202020204" pitchFamily="34" charset="0"/>
              </a:rPr>
              <a:t/>
            </a:r>
            <a:br>
              <a:rPr lang="en-GB" sz="1800" dirty="0">
                <a:effectLst/>
                <a:latin typeface="Calibri" panose="020F0502020204030204" pitchFamily="34" charset="0"/>
                <a:ea typeface="Calibri" panose="020F0502020204030204" pitchFamily="34" charset="0"/>
                <a:cs typeface="Arial" panose="020B0604020202020204" pitchFamily="34" charset="0"/>
              </a:rPr>
            </a:br>
            <a:endParaRPr lang="en-GB" dirty="0"/>
          </a:p>
        </p:txBody>
      </p:sp>
    </p:spTree>
    <p:extLst>
      <p:ext uri="{BB962C8B-B14F-4D97-AF65-F5344CB8AC3E}">
        <p14:creationId xmlns:p14="http://schemas.microsoft.com/office/powerpoint/2010/main" val="258625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additive="base">
                                        <p:cTn id="4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 calcmode="lin" valueType="num">
                                      <p:cBhvr additive="base">
                                        <p:cTn id="5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xmlns="" id="{FDB3F08E-FA3B-F853-EF18-F4AC2429CE8D}"/>
              </a:ext>
            </a:extLst>
          </p:cNvPr>
          <p:cNvSpPr>
            <a:spLocks noChangeArrowheads="1"/>
          </p:cNvSpPr>
          <p:nvPr/>
        </p:nvSpPr>
        <p:spPr bwMode="auto">
          <a:xfrm>
            <a:off x="1513114" y="1089898"/>
            <a:ext cx="10176144"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i="0" u="none" strike="noStrike" cap="none" normalizeH="0" baseline="0" dirty="0">
                <a:ln>
                  <a:noFill/>
                </a:ln>
                <a:solidFill>
                  <a:srgbClr val="FF0000"/>
                </a:solidFill>
                <a:effectLst/>
                <a:latin typeface="Source Sans Pro" panose="020B0503030403020204" pitchFamily="34" charset="0"/>
                <a:ea typeface="Times New Roman" panose="02020603050405020304" pitchFamily="18" charset="0"/>
                <a:cs typeface="Times New Roman" panose="02020603050405020304" pitchFamily="18" charset="0"/>
              </a:rPr>
              <a:t>Revised Bloom</a:t>
            </a:r>
            <a:r>
              <a:rPr kumimoji="0" lang="en-GB" altLang="en-US" sz="4000" b="1"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en-GB" altLang="en-US" sz="4000" b="1" i="0" u="none" strike="noStrike" cap="none" normalizeH="0" baseline="0" dirty="0">
                <a:ln>
                  <a:noFill/>
                </a:ln>
                <a:solidFill>
                  <a:srgbClr val="FF0000"/>
                </a:solidFill>
                <a:effectLst/>
                <a:latin typeface="Source Sans Pro" panose="020B0503030403020204" pitchFamily="34" charset="0"/>
                <a:ea typeface="Times New Roman" panose="02020603050405020304" pitchFamily="18" charset="0"/>
                <a:cs typeface="Times New Roman" panose="02020603050405020304" pitchFamily="18" charset="0"/>
              </a:rPr>
              <a:t>s Taxonomy (2001) question samples:</a:t>
            </a:r>
            <a:endParaRPr kumimoji="0" lang="en-GB" altLang="en-US" sz="4000" b="0" i="0" u="none"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1" i="0" u="none" strike="noStrike" cap="none" normalizeH="0" baseline="0" dirty="0">
                <a:ln>
                  <a:noFill/>
                </a:ln>
                <a:solidFill>
                  <a:srgbClr val="333333"/>
                </a:solidFill>
                <a:effectLst/>
                <a:latin typeface="Time new roman"/>
                <a:ea typeface="Times New Roman" panose="02020603050405020304" pitchFamily="18" charset="0"/>
                <a:cs typeface="Times New Roman" panose="02020603050405020304" pitchFamily="18" charset="0"/>
              </a:rPr>
              <a:t>Remember: Who…? What…? Where…? How…?</a:t>
            </a:r>
          </a:p>
          <a:p>
            <a:pPr defTabSz="914400" eaLnBrk="0" fontAlgn="base" hangingPunct="0">
              <a:spcBef>
                <a:spcPct val="0"/>
              </a:spcBef>
              <a:spcAft>
                <a:spcPct val="0"/>
              </a:spcAft>
              <a:buFontTx/>
              <a:buChar char="•"/>
            </a:pPr>
            <a:r>
              <a:rPr kumimoji="0" lang="en-GB" altLang="en-US" sz="2000" b="1" i="0" u="none" strike="noStrike" cap="none" normalizeH="0" baseline="0" dirty="0">
                <a:ln>
                  <a:noFill/>
                </a:ln>
                <a:solidFill>
                  <a:srgbClr val="333333"/>
                </a:solidFill>
                <a:effectLst/>
                <a:latin typeface="Time new roman"/>
                <a:ea typeface="Times New Roman" panose="02020603050405020304" pitchFamily="18" charset="0"/>
                <a:cs typeface="Times New Roman" panose="02020603050405020304" pitchFamily="18" charset="0"/>
              </a:rPr>
              <a:t>Understand: How would you generalize…? How would you express…? What information can you infer from…?</a:t>
            </a:r>
            <a:endParaRPr kumimoji="0" lang="en-GB" altLang="en-US" sz="2000" b="1" i="0" u="none" strike="noStrike" cap="none" normalizeH="0" baseline="0" dirty="0">
              <a:ln>
                <a:noFill/>
              </a:ln>
              <a:solidFill>
                <a:srgbClr val="333333"/>
              </a:solidFill>
              <a:effectLst/>
              <a:latin typeface="Time new roman"/>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1" i="0" u="none" strike="noStrike" cap="none" normalizeH="0" baseline="0" dirty="0">
                <a:ln>
                  <a:noFill/>
                </a:ln>
                <a:solidFill>
                  <a:srgbClr val="333333"/>
                </a:solidFill>
                <a:effectLst/>
                <a:latin typeface="Time new roman"/>
                <a:ea typeface="Times New Roman" panose="02020603050405020304" pitchFamily="18" charset="0"/>
                <a:cs typeface="Times New Roman" panose="02020603050405020304" pitchFamily="18" charset="0"/>
              </a:rPr>
              <a:t>Apply: How would you demonstrate…? How would you present…? Draw a story map. </a:t>
            </a:r>
            <a:endParaRPr kumimoji="0" lang="en-GB" altLang="en-US" sz="2000" b="1" i="0" u="none" strike="noStrike" cap="none" normalizeH="0" baseline="0" dirty="0">
              <a:ln>
                <a:noFill/>
              </a:ln>
              <a:solidFill>
                <a:srgbClr val="333333"/>
              </a:solidFill>
              <a:effectLst/>
              <a:latin typeface="Time new roman"/>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1" i="0" u="none" strike="noStrike" cap="none" normalizeH="0" baseline="0" dirty="0">
                <a:ln>
                  <a:noFill/>
                </a:ln>
                <a:solidFill>
                  <a:srgbClr val="333333"/>
                </a:solidFill>
                <a:effectLst/>
                <a:latin typeface="Time new roman"/>
                <a:ea typeface="Times New Roman" panose="02020603050405020304" pitchFamily="18" charset="0"/>
                <a:cs typeface="Times New Roman" panose="02020603050405020304" pitchFamily="18" charset="0"/>
              </a:rPr>
              <a:t>Analyze: How can you sort the different parts…? What can you infer about…? What ideas validate…? How would you categorize…?</a:t>
            </a:r>
            <a:endParaRPr kumimoji="0" lang="en-GB" altLang="en-US" sz="2000" b="1" i="0" u="none" strike="noStrike" cap="none" normalizeH="0" baseline="0" dirty="0">
              <a:ln>
                <a:noFill/>
              </a:ln>
              <a:solidFill>
                <a:srgbClr val="333333"/>
              </a:solidFill>
              <a:effectLst/>
              <a:latin typeface="Time new roman"/>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1" i="0" u="none" strike="noStrike" cap="none" normalizeH="0" baseline="0" dirty="0">
                <a:ln>
                  <a:noFill/>
                </a:ln>
                <a:solidFill>
                  <a:srgbClr val="333333"/>
                </a:solidFill>
                <a:effectLst/>
                <a:latin typeface="Time new roman"/>
                <a:ea typeface="Times New Roman" panose="02020603050405020304" pitchFamily="18" charset="0"/>
                <a:cs typeface="Times New Roman" panose="02020603050405020304" pitchFamily="18" charset="0"/>
              </a:rPr>
              <a:t>Evaluate: What criteria would you use to assess…? What sources could you use to verify…? What information would you use to prioritize..? What are the possible outcomes for…?</a:t>
            </a:r>
            <a:endParaRPr kumimoji="0" lang="en-GB" altLang="en-US" sz="2000" b="1" i="0" u="none" strike="noStrike" cap="none" normalizeH="0" baseline="0" dirty="0">
              <a:ln>
                <a:noFill/>
              </a:ln>
              <a:solidFill>
                <a:srgbClr val="333333"/>
              </a:solidFill>
              <a:effectLst/>
              <a:latin typeface="Time new roman"/>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1" i="0" u="none" strike="noStrike" cap="none" normalizeH="0" baseline="0" dirty="0">
                <a:ln>
                  <a:noFill/>
                </a:ln>
                <a:solidFill>
                  <a:srgbClr val="333333"/>
                </a:solidFill>
                <a:effectLst/>
                <a:latin typeface="Time new roman"/>
                <a:ea typeface="Times New Roman" panose="02020603050405020304" pitchFamily="18" charset="0"/>
                <a:cs typeface="Times New Roman" panose="02020603050405020304" pitchFamily="18" charset="0"/>
              </a:rPr>
              <a:t>Create: What would happen if…? List the ways you can…? Can you brainstorm a better solution for…? </a:t>
            </a:r>
            <a:r>
              <a:rPr kumimoji="0" lang="en-GB" altLang="en-US" sz="2000" b="1" i="0" u="none" strike="noStrike" cap="none" normalizeH="0" baseline="0" dirty="0">
                <a:ln>
                  <a:noFill/>
                </a:ln>
                <a:solidFill>
                  <a:schemeClr val="tx1"/>
                </a:solidFill>
                <a:effectLst/>
                <a:latin typeface="Time new roman"/>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0373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xmlns="" id="{48AAC138-1E09-F78B-C034-E0F7EB3F0CBA}"/>
              </a:ext>
            </a:extLst>
          </p:cNvPr>
          <p:cNvPicPr>
            <a:picLocks noChangeAspect="1"/>
          </p:cNvPicPr>
          <p:nvPr/>
        </p:nvPicPr>
        <p:blipFill rotWithShape="1">
          <a:blip r:embed="rId2">
            <a:extLst>
              <a:ext uri="{28A0092B-C50C-407E-A947-70E740481C1C}">
                <a14:useLocalDpi xmlns:a14="http://schemas.microsoft.com/office/drawing/2010/main" val="0"/>
              </a:ext>
            </a:extLst>
          </a:blip>
          <a:srcRect b="8084"/>
          <a:stretch/>
        </p:blipFill>
        <p:spPr>
          <a:xfrm>
            <a:off x="97971" y="157803"/>
            <a:ext cx="11930743" cy="5611625"/>
          </a:xfrm>
          <a:prstGeom prst="rect">
            <a:avLst/>
          </a:prstGeom>
        </p:spPr>
      </p:pic>
    </p:spTree>
    <p:extLst>
      <p:ext uri="{BB962C8B-B14F-4D97-AF65-F5344CB8AC3E}">
        <p14:creationId xmlns:p14="http://schemas.microsoft.com/office/powerpoint/2010/main" val="339188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38EAA4-4336-0AA1-038C-5DA9CA2FA2E2}"/>
              </a:ext>
            </a:extLst>
          </p:cNvPr>
          <p:cNvSpPr>
            <a:spLocks noGrp="1"/>
          </p:cNvSpPr>
          <p:nvPr>
            <p:ph type="title"/>
          </p:nvPr>
        </p:nvSpPr>
        <p:spPr>
          <a:xfrm>
            <a:off x="1817724" y="1827776"/>
            <a:ext cx="9520158" cy="1049235"/>
          </a:xfrm>
        </p:spPr>
        <p:txBody>
          <a:bodyPr>
            <a:normAutofit/>
          </a:bodyPr>
          <a:lstStyle/>
          <a:p>
            <a:pPr algn="ctr"/>
            <a:r>
              <a:rPr lang="en-GB" sz="4000" b="1" dirty="0">
                <a:solidFill>
                  <a:srgbClr val="FF0000"/>
                </a:solidFill>
                <a:latin typeface="Time new roman"/>
              </a:rPr>
              <a:t>Tips for Writing Good Test Items</a:t>
            </a:r>
          </a:p>
        </p:txBody>
      </p:sp>
    </p:spTree>
    <p:extLst>
      <p:ext uri="{BB962C8B-B14F-4D97-AF65-F5344CB8AC3E}">
        <p14:creationId xmlns:p14="http://schemas.microsoft.com/office/powerpoint/2010/main" val="3136597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0068D18-D6F6-D54F-D9D0-3AC3F5F107FC}"/>
              </a:ext>
            </a:extLst>
          </p:cNvPr>
          <p:cNvSpPr>
            <a:spLocks noGrp="1"/>
          </p:cNvSpPr>
          <p:nvPr>
            <p:ph type="title"/>
          </p:nvPr>
        </p:nvSpPr>
        <p:spPr>
          <a:xfrm>
            <a:off x="1687096" y="549891"/>
            <a:ext cx="9520158" cy="1049235"/>
          </a:xfrm>
        </p:spPr>
        <p:txBody>
          <a:bodyPr>
            <a:normAutofit fontScale="90000"/>
          </a:bodyPr>
          <a:lstStyle/>
          <a:p>
            <a:pPr rtl="0"/>
            <a:r>
              <a:rPr lang="en-US" sz="3100" b="1" dirty="0">
                <a:solidFill>
                  <a:srgbClr val="FF0000"/>
                </a:solidFill>
                <a:effectLst/>
                <a:latin typeface="Times New Roman" panose="02020603050405020304" pitchFamily="18" charset="0"/>
                <a:ea typeface="Calibri" panose="020F0502020204030204" pitchFamily="34" charset="0"/>
              </a:rPr>
              <a:t>Terminology Regarding Multiple-Choice Test Questions</a:t>
            </a:r>
            <a:r>
              <a:rPr lang="en-GB" sz="2800" dirty="0">
                <a:effectLst/>
                <a:latin typeface="Times New Roman" panose="02020603050405020304" pitchFamily="18" charset="0"/>
                <a:ea typeface="Calibri" panose="020F0502020204030204" pitchFamily="34" charset="0"/>
              </a:rPr>
              <a:t/>
            </a:r>
            <a:br>
              <a:rPr lang="en-GB" sz="2800" dirty="0">
                <a:effectLst/>
                <a:latin typeface="Times New Roman" panose="02020603050405020304" pitchFamily="18" charset="0"/>
                <a:ea typeface="Calibri" panose="020F0502020204030204" pitchFamily="34" charset="0"/>
              </a:rPr>
            </a:br>
            <a:endParaRPr lang="en-GB" dirty="0"/>
          </a:p>
        </p:txBody>
      </p:sp>
      <p:sp>
        <p:nvSpPr>
          <p:cNvPr id="6" name="TextBox 5">
            <a:extLst>
              <a:ext uri="{FF2B5EF4-FFF2-40B4-BE49-F238E27FC236}">
                <a16:creationId xmlns:a16="http://schemas.microsoft.com/office/drawing/2014/main" xmlns="" id="{FC367C46-B497-AFC8-2B7C-36BFB0C989BA}"/>
              </a:ext>
            </a:extLst>
          </p:cNvPr>
          <p:cNvSpPr txBox="1"/>
          <p:nvPr/>
        </p:nvSpPr>
        <p:spPr>
          <a:xfrm>
            <a:off x="1687096" y="1074508"/>
            <a:ext cx="8461332" cy="4093428"/>
          </a:xfrm>
          <a:prstGeom prst="rect">
            <a:avLst/>
          </a:prstGeom>
          <a:noFill/>
        </p:spPr>
        <p:txBody>
          <a:bodyPr wrap="square">
            <a:spAutoFit/>
          </a:bodyPr>
          <a:lstStyle/>
          <a:p>
            <a:pPr algn="l" rtl="0"/>
            <a:endParaRPr lang="en-GB" sz="2000" b="1" dirty="0">
              <a:effectLst/>
              <a:latin typeface="Times New Roman" panose="02020603050405020304" pitchFamily="18" charset="0"/>
              <a:ea typeface="Calibri" panose="020F0502020204030204" pitchFamily="34" charset="0"/>
            </a:endParaRPr>
          </a:p>
          <a:p>
            <a:pPr algn="l" rtl="0"/>
            <a:r>
              <a:rPr lang="en-US" sz="2000" b="1" dirty="0">
                <a:effectLst/>
                <a:latin typeface="Times New Roman" panose="02020603050405020304" pitchFamily="18" charset="0"/>
                <a:ea typeface="Calibri" panose="020F0502020204030204" pitchFamily="34" charset="0"/>
              </a:rPr>
              <a:t>This is the most common objective-type item. The multiple-choice item is a test question which has a number of alternative choices from which the examinee is to select the correct answer. </a:t>
            </a:r>
          </a:p>
          <a:p>
            <a:pPr algn="l" rtl="0"/>
            <a:r>
              <a:rPr lang="en-US" sz="2000" b="1" dirty="0">
                <a:effectLst/>
                <a:latin typeface="Times New Roman" panose="02020603050405020304" pitchFamily="18" charset="0"/>
                <a:ea typeface="Calibri" panose="020F0502020204030204" pitchFamily="34" charset="0"/>
              </a:rPr>
              <a:t>It is generally recommended that one use 3 or 4 choices per question, whenever possible. </a:t>
            </a:r>
          </a:p>
          <a:p>
            <a:pPr algn="l" rtl="0"/>
            <a:endParaRPr lang="en-GB" sz="2000" b="1" dirty="0">
              <a:effectLst/>
              <a:latin typeface="Times New Roman" panose="02020603050405020304" pitchFamily="18" charset="0"/>
              <a:ea typeface="Calibri" panose="020F0502020204030204" pitchFamily="34" charset="0"/>
            </a:endParaRPr>
          </a:p>
          <a:p>
            <a:pPr algn="l" rtl="0"/>
            <a:r>
              <a:rPr lang="en-US" sz="2000" b="1" dirty="0">
                <a:solidFill>
                  <a:srgbClr val="FF0000"/>
                </a:solidFill>
                <a:effectLst/>
                <a:latin typeface="Times New Roman" panose="02020603050405020304" pitchFamily="18" charset="0"/>
                <a:ea typeface="Calibri" panose="020F0502020204030204" pitchFamily="34" charset="0"/>
              </a:rPr>
              <a:t>Stem</a:t>
            </a:r>
            <a:r>
              <a:rPr lang="en-US" sz="2000" b="1" dirty="0">
                <a:effectLst/>
                <a:latin typeface="Times New Roman" panose="02020603050405020304" pitchFamily="18" charset="0"/>
                <a:ea typeface="Calibri" panose="020F0502020204030204" pitchFamily="34" charset="0"/>
              </a:rPr>
              <a:t>: This is the part of the item in which the problem is stated for the examinee. It can be a question, a set of directions or a statement with an embedded blank.</a:t>
            </a:r>
            <a:endParaRPr lang="en-GB" sz="2000" b="1" dirty="0">
              <a:effectLst/>
              <a:latin typeface="Times New Roman" panose="02020603050405020304" pitchFamily="18" charset="0"/>
              <a:ea typeface="Calibri" panose="020F0502020204030204" pitchFamily="34" charset="0"/>
            </a:endParaRPr>
          </a:p>
          <a:p>
            <a:pPr algn="l" rtl="0"/>
            <a:r>
              <a:rPr lang="en-US" sz="2000" b="1" dirty="0">
                <a:solidFill>
                  <a:srgbClr val="FF0000"/>
                </a:solidFill>
                <a:effectLst/>
                <a:latin typeface="Times New Roman" panose="02020603050405020304" pitchFamily="18" charset="0"/>
                <a:ea typeface="Calibri" panose="020F0502020204030204" pitchFamily="34" charset="0"/>
              </a:rPr>
              <a:t>Options/Alternatives</a:t>
            </a:r>
            <a:r>
              <a:rPr lang="en-US" sz="2000" b="1" dirty="0">
                <a:effectLst/>
                <a:latin typeface="Times New Roman" panose="02020603050405020304" pitchFamily="18" charset="0"/>
                <a:ea typeface="Calibri" panose="020F0502020204030204" pitchFamily="34" charset="0"/>
              </a:rPr>
              <a:t>: These are the choices given for the item.</a:t>
            </a:r>
            <a:endParaRPr lang="en-GB" sz="2000" b="1" dirty="0">
              <a:effectLst/>
              <a:latin typeface="Times New Roman" panose="02020603050405020304" pitchFamily="18" charset="0"/>
              <a:ea typeface="Calibri" panose="020F0502020204030204" pitchFamily="34" charset="0"/>
            </a:endParaRPr>
          </a:p>
          <a:p>
            <a:pPr algn="l" rtl="0"/>
            <a:r>
              <a:rPr lang="en-US" sz="2000" b="1" dirty="0">
                <a:solidFill>
                  <a:srgbClr val="FF0000"/>
                </a:solidFill>
                <a:effectLst/>
                <a:latin typeface="Times New Roman" panose="02020603050405020304" pitchFamily="18" charset="0"/>
                <a:ea typeface="Calibri" panose="020F0502020204030204" pitchFamily="34" charset="0"/>
              </a:rPr>
              <a:t>Key</a:t>
            </a:r>
            <a:r>
              <a:rPr lang="en-US" sz="2000" b="1" dirty="0">
                <a:effectLst/>
                <a:latin typeface="Times New Roman" panose="02020603050405020304" pitchFamily="18" charset="0"/>
                <a:ea typeface="Calibri" panose="020F0502020204030204" pitchFamily="34" charset="0"/>
              </a:rPr>
              <a:t>: This is the correct choice for the item.</a:t>
            </a:r>
            <a:endParaRPr lang="en-GB" sz="2000" b="1" dirty="0">
              <a:effectLst/>
              <a:latin typeface="Times New Roman" panose="02020603050405020304" pitchFamily="18" charset="0"/>
              <a:ea typeface="Calibri" panose="020F0502020204030204" pitchFamily="34" charset="0"/>
            </a:endParaRPr>
          </a:p>
          <a:p>
            <a:pPr algn="l" rtl="1"/>
            <a:r>
              <a:rPr lang="en-US" sz="2000" b="1" dirty="0">
                <a:solidFill>
                  <a:srgbClr val="FF0000"/>
                </a:solidFill>
                <a:effectLst/>
                <a:latin typeface="Times New Roman" panose="02020603050405020304" pitchFamily="18" charset="0"/>
                <a:ea typeface="Calibri" panose="020F0502020204030204" pitchFamily="34" charset="0"/>
              </a:rPr>
              <a:t>Distractors</a:t>
            </a:r>
            <a:r>
              <a:rPr lang="en-US" sz="2000" b="1" dirty="0">
                <a:effectLst/>
                <a:latin typeface="Times New Roman" panose="02020603050405020304" pitchFamily="18" charset="0"/>
                <a:ea typeface="Calibri" panose="020F0502020204030204" pitchFamily="34" charset="0"/>
              </a:rPr>
              <a:t>: These are the incorrect choices for the item</a:t>
            </a:r>
            <a:r>
              <a:rPr lang="en-US" sz="1800" dirty="0">
                <a:effectLst/>
                <a:latin typeface="Times New Roman" panose="02020603050405020304" pitchFamily="18" charset="0"/>
                <a:ea typeface="Calibri" panose="020F0502020204030204" pitchFamily="34" charset="0"/>
              </a:rPr>
              <a:t>.</a:t>
            </a:r>
            <a:endParaRPr lang="en-GB"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50375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BDF584-57A1-63B9-7C3F-67EBB82BB27B}"/>
              </a:ext>
            </a:extLst>
          </p:cNvPr>
          <p:cNvSpPr>
            <a:spLocks noGrp="1"/>
          </p:cNvSpPr>
          <p:nvPr>
            <p:ph type="title"/>
          </p:nvPr>
        </p:nvSpPr>
        <p:spPr>
          <a:xfrm>
            <a:off x="2066356" y="4227186"/>
            <a:ext cx="8562580" cy="1887950"/>
          </a:xfrm>
        </p:spPr>
        <p:txBody>
          <a:bodyPr>
            <a:normAutofit fontScale="90000"/>
          </a:bodyPr>
          <a:lstStyle/>
          <a:p>
            <a:r>
              <a:rPr lang="en-GB" sz="3100" dirty="0">
                <a:latin typeface="Times New Roman" panose="02020603050405020304" pitchFamily="18" charset="0"/>
                <a:cs typeface="Times New Roman" panose="02020603050405020304" pitchFamily="18" charset="0"/>
              </a:rPr>
              <a:t> </a:t>
            </a:r>
            <a:br>
              <a:rPr lang="en-GB" sz="3100" dirty="0">
                <a:latin typeface="Times New Roman" panose="02020603050405020304" pitchFamily="18" charset="0"/>
                <a:cs typeface="Times New Roman" panose="02020603050405020304" pitchFamily="18" charset="0"/>
              </a:rPr>
            </a:br>
            <a:r>
              <a:rPr lang="en-GB" sz="3100" dirty="0">
                <a:latin typeface="Times New Roman" panose="02020603050405020304" pitchFamily="18" charset="0"/>
                <a:cs typeface="Times New Roman" panose="02020603050405020304" pitchFamily="18" charset="0"/>
              </a:rPr>
              <a:t> </a:t>
            </a:r>
            <a:r>
              <a:rPr lang="en-GB" sz="2700" b="1" dirty="0">
                <a:latin typeface="Times New Roman" panose="02020603050405020304" pitchFamily="18" charset="0"/>
                <a:cs typeface="Times New Roman" panose="02020603050405020304" pitchFamily="18" charset="0"/>
              </a:rPr>
              <a:t>- The stem (statement) should not be a definition of the word.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-The stem should be meaningful in itself and related to the alternatives.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-Avoid lengthy stems and very short ones as well in all test questions.</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-The stem should not be ambiguous; it should not have difficult      words that may distract the students.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en-GB" sz="2700" b="1" dirty="0">
                <a:latin typeface="Times New Roman" panose="02020603050405020304" pitchFamily="18" charset="0"/>
                <a:cs typeface="Times New Roman" panose="02020603050405020304" pitchFamily="18" charset="0"/>
              </a:rPr>
              <a:t>-The stem (and the alternatives) should be stated clearly and concisely. </a:t>
            </a:r>
            <a:br>
              <a:rPr lang="en-GB" sz="2700" b="1" dirty="0">
                <a:latin typeface="Times New Roman" panose="02020603050405020304" pitchFamily="18" charset="0"/>
                <a:cs typeface="Times New Roman" panose="02020603050405020304" pitchFamily="18" charset="0"/>
              </a:rPr>
            </a:br>
            <a:endParaRPr lang="en-GB" sz="27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4DEE94C8-3653-8906-F64C-FEE814088F77}"/>
              </a:ext>
            </a:extLst>
          </p:cNvPr>
          <p:cNvSpPr txBox="1"/>
          <p:nvPr/>
        </p:nvSpPr>
        <p:spPr>
          <a:xfrm>
            <a:off x="2066356" y="142699"/>
            <a:ext cx="6101442" cy="1200329"/>
          </a:xfrm>
          <a:prstGeom prst="rect">
            <a:avLst/>
          </a:prstGeom>
          <a:noFill/>
        </p:spPr>
        <p:txBody>
          <a:bodyPr wrap="square">
            <a:spAutoFit/>
          </a:bodyPr>
          <a:lstStyle/>
          <a:p>
            <a:pPr marL="457200" indent="-457200">
              <a:buAutoNum type="arabicPeriod"/>
            </a:pPr>
            <a:r>
              <a:rPr lang="en-GB" sz="2400" b="1" dirty="0">
                <a:solidFill>
                  <a:srgbClr val="FF0000"/>
                </a:solidFill>
                <a:latin typeface="Time new roman"/>
              </a:rPr>
              <a:t>Vocabulary</a:t>
            </a:r>
            <a:r>
              <a:rPr lang="en-GB" sz="2400" dirty="0">
                <a:solidFill>
                  <a:srgbClr val="FF0000"/>
                </a:solidFill>
                <a:latin typeface="Time new roman"/>
              </a:rPr>
              <a:t>:</a:t>
            </a:r>
          </a:p>
          <a:p>
            <a:r>
              <a:rPr lang="en-GB" sz="2400" dirty="0">
                <a:solidFill>
                  <a:srgbClr val="FF0000"/>
                </a:solidFill>
                <a:latin typeface="Time new roman"/>
              </a:rPr>
              <a:t> </a:t>
            </a:r>
            <a:r>
              <a:rPr lang="en-GB" sz="2400" dirty="0">
                <a:latin typeface="Time new roman"/>
              </a:rPr>
              <a:t/>
            </a:r>
            <a:br>
              <a:rPr lang="en-GB" sz="2400" dirty="0">
                <a:latin typeface="Time new roman"/>
              </a:rPr>
            </a:br>
            <a:r>
              <a:rPr lang="en-GB" sz="2400" b="1" dirty="0">
                <a:solidFill>
                  <a:srgbClr val="FF0000"/>
                </a:solidFill>
                <a:latin typeface="Time new roman"/>
                <a:cs typeface="Times New Roman" panose="02020603050405020304" pitchFamily="18" charset="0"/>
              </a:rPr>
              <a:t>Multiple Choice and Gap filling</a:t>
            </a:r>
            <a:endParaRPr lang="en-GB" sz="2400" dirty="0">
              <a:solidFill>
                <a:srgbClr val="FF0000"/>
              </a:solidFill>
            </a:endParaRPr>
          </a:p>
        </p:txBody>
      </p:sp>
    </p:spTree>
    <p:extLst>
      <p:ext uri="{BB962C8B-B14F-4D97-AF65-F5344CB8AC3E}">
        <p14:creationId xmlns:p14="http://schemas.microsoft.com/office/powerpoint/2010/main" val="288228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E51FAB1C-4FD4-1F6F-DCA1-69AF9A4D9B29}"/>
              </a:ext>
            </a:extLst>
          </p:cNvPr>
          <p:cNvSpPr txBox="1"/>
          <p:nvPr/>
        </p:nvSpPr>
        <p:spPr>
          <a:xfrm>
            <a:off x="1012371" y="1491343"/>
            <a:ext cx="8522154" cy="5262979"/>
          </a:xfrm>
          <a:prstGeom prst="rect">
            <a:avLst/>
          </a:prstGeom>
          <a:noFill/>
        </p:spPr>
        <p:txBody>
          <a:bodyPr wrap="square">
            <a:spAutoFit/>
          </a:bodyPr>
          <a:lstStyle/>
          <a:p>
            <a:r>
              <a:rPr lang="en-GB" sz="1800" b="1" dirty="0">
                <a:latin typeface="Times New Roman" panose="02020603050405020304" pitchFamily="18" charset="0"/>
                <a:cs typeface="Times New Roman" panose="02020603050405020304" pitchFamily="18" charset="0"/>
              </a:rPr>
              <a:t>-</a:t>
            </a:r>
            <a:r>
              <a:rPr lang="en-GB" sz="2400" b="1" dirty="0">
                <a:latin typeface="Times New Roman" panose="02020603050405020304" pitchFamily="18" charset="0"/>
                <a:cs typeface="Times New Roman" panose="02020603050405020304" pitchFamily="18" charset="0"/>
              </a:rPr>
              <a:t>Alternatives should be homogeneous in content:  parts of speech, length, formatting, and language choice in the alternatives.</a:t>
            </a:r>
          </a:p>
          <a:p>
            <a:r>
              <a:rPr lang="en-GB" sz="2400" b="1" dirty="0">
                <a:latin typeface="Times New Roman" panose="02020603050405020304" pitchFamily="18" charset="0"/>
                <a:cs typeface="Times New Roman" panose="02020603050405020304" pitchFamily="18" charset="0"/>
              </a:rPr>
              <a:t> </a:t>
            </a:r>
            <a:br>
              <a:rPr lang="en-GB" sz="2400" b="1"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-The stem should not hold negative ideas or negative connotations/denotations. </a:t>
            </a:r>
          </a:p>
          <a:p>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-Avoid complex multiple-choice items.</a:t>
            </a:r>
          </a:p>
          <a:p>
            <a:endParaRPr lang="en-GB" sz="2400" b="1" dirty="0">
              <a:latin typeface="Times New Roman" panose="02020603050405020304" pitchFamily="18" charset="0"/>
              <a:cs typeface="Times New Roman" panose="02020603050405020304" pitchFamily="18" charset="0"/>
            </a:endParaRPr>
          </a:p>
          <a:p>
            <a:r>
              <a:rPr lang="en-GB" sz="2400" b="1" dirty="0">
                <a:latin typeface="Times New Roman" panose="02020603050405020304" pitchFamily="18" charset="0"/>
                <a:cs typeface="Times New Roman" panose="02020603050405020304" pitchFamily="18" charset="0"/>
              </a:rPr>
              <a:t>-should be relevant to what is taught and covers the test area .</a:t>
            </a:r>
          </a:p>
          <a:p>
            <a:endParaRPr lang="en-GB" sz="2400" b="1" dirty="0">
              <a:latin typeface="Times New Roman" panose="02020603050405020304" pitchFamily="18" charset="0"/>
              <a:cs typeface="Times New Roman" panose="02020603050405020304" pitchFamily="18" charset="0"/>
            </a:endParaRPr>
          </a:p>
          <a:p>
            <a:r>
              <a:rPr lang="en-GB" sz="2400" b="1" dirty="0">
                <a:latin typeface="Times New Roman" panose="02020603050405020304" pitchFamily="18" charset="0"/>
                <a:cs typeface="Times New Roman" panose="02020603050405020304" pitchFamily="18" charset="0"/>
              </a:rPr>
              <a:t> -It should have only one answer .</a:t>
            </a:r>
          </a:p>
          <a:p>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endParaRPr lang="en-GB" sz="2400" dirty="0"/>
          </a:p>
        </p:txBody>
      </p:sp>
      <p:sp>
        <p:nvSpPr>
          <p:cNvPr id="2" name="TextBox 1">
            <a:extLst>
              <a:ext uri="{FF2B5EF4-FFF2-40B4-BE49-F238E27FC236}">
                <a16:creationId xmlns:a16="http://schemas.microsoft.com/office/drawing/2014/main" xmlns="" id="{FAE35DAE-53C9-BABB-6578-E162A99ADF50}"/>
              </a:ext>
            </a:extLst>
          </p:cNvPr>
          <p:cNvSpPr txBox="1"/>
          <p:nvPr/>
        </p:nvSpPr>
        <p:spPr>
          <a:xfrm>
            <a:off x="2066356" y="142699"/>
            <a:ext cx="6101442" cy="1200329"/>
          </a:xfrm>
          <a:prstGeom prst="rect">
            <a:avLst/>
          </a:prstGeom>
          <a:noFill/>
        </p:spPr>
        <p:txBody>
          <a:bodyPr wrap="square">
            <a:spAutoFit/>
          </a:bodyPr>
          <a:lstStyle/>
          <a:p>
            <a:pPr marL="457200" indent="-457200">
              <a:buAutoNum type="arabicPeriod"/>
            </a:pPr>
            <a:r>
              <a:rPr lang="en-GB" sz="2400" b="1" dirty="0">
                <a:solidFill>
                  <a:srgbClr val="FF0000"/>
                </a:solidFill>
                <a:latin typeface="Time new roman"/>
              </a:rPr>
              <a:t>Vocabulary</a:t>
            </a:r>
            <a:r>
              <a:rPr lang="en-GB" sz="2400" dirty="0">
                <a:solidFill>
                  <a:srgbClr val="FF0000"/>
                </a:solidFill>
                <a:latin typeface="Time new roman"/>
              </a:rPr>
              <a:t>:</a:t>
            </a:r>
          </a:p>
          <a:p>
            <a:r>
              <a:rPr lang="en-GB" sz="2400" dirty="0">
                <a:solidFill>
                  <a:srgbClr val="FF0000"/>
                </a:solidFill>
                <a:latin typeface="Time new roman"/>
              </a:rPr>
              <a:t> </a:t>
            </a:r>
            <a:r>
              <a:rPr lang="en-GB" sz="2400" dirty="0">
                <a:latin typeface="Time new roman"/>
              </a:rPr>
              <a:t/>
            </a:r>
            <a:br>
              <a:rPr lang="en-GB" sz="2400" dirty="0">
                <a:latin typeface="Time new roman"/>
              </a:rPr>
            </a:br>
            <a:r>
              <a:rPr lang="en-GB" sz="2400" b="1" dirty="0">
                <a:solidFill>
                  <a:srgbClr val="FF0000"/>
                </a:solidFill>
                <a:latin typeface="Time new roman"/>
                <a:cs typeface="Times New Roman" panose="02020603050405020304" pitchFamily="18" charset="0"/>
              </a:rPr>
              <a:t>Multiple Choice and Gap filling</a:t>
            </a:r>
            <a:endParaRPr lang="en-GB" sz="2400" dirty="0">
              <a:solidFill>
                <a:srgbClr val="FF0000"/>
              </a:solidFill>
            </a:endParaRPr>
          </a:p>
        </p:txBody>
      </p:sp>
    </p:spTree>
    <p:extLst>
      <p:ext uri="{BB962C8B-B14F-4D97-AF65-F5344CB8AC3E}">
        <p14:creationId xmlns:p14="http://schemas.microsoft.com/office/powerpoint/2010/main" val="247444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1000"/>
                                        <p:tgtEl>
                                          <p:spTgt spid="5">
                                            <p:txEl>
                                              <p:pRg st="0" end="0"/>
                                            </p:txEl>
                                          </p:spTgt>
                                        </p:tgtEl>
                                      </p:cBhvr>
                                    </p:animEffect>
                                    <p:anim calcmode="lin" valueType="num">
                                      <p:cBhvr>
                                        <p:cTn id="1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fade">
                                      <p:cBhvr>
                                        <p:cTn id="24" dur="1000"/>
                                        <p:tgtEl>
                                          <p:spTgt spid="5">
                                            <p:txEl>
                                              <p:pRg st="1" end="1"/>
                                            </p:txEl>
                                          </p:spTgt>
                                        </p:tgtEl>
                                      </p:cBhvr>
                                    </p:animEffect>
                                    <p:anim calcmode="lin" valueType="num">
                                      <p:cBhvr>
                                        <p:cTn id="2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1000"/>
                                        <p:tgtEl>
                                          <p:spTgt spid="5">
                                            <p:txEl>
                                              <p:pRg st="2" end="2"/>
                                            </p:txEl>
                                          </p:spTgt>
                                        </p:tgtEl>
                                      </p:cBhvr>
                                    </p:animEffect>
                                    <p:anim calcmode="lin" valueType="num">
                                      <p:cBhvr>
                                        <p:cTn id="3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1000"/>
                                        <p:tgtEl>
                                          <p:spTgt spid="5">
                                            <p:txEl>
                                              <p:pRg st="4" end="4"/>
                                            </p:txEl>
                                          </p:spTgt>
                                        </p:tgtEl>
                                      </p:cBhvr>
                                    </p:animEffect>
                                    <p:anim calcmode="lin" valueType="num">
                                      <p:cBhvr>
                                        <p:cTn id="3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5">
                                            <p:txEl>
                                              <p:pRg st="6" end="6"/>
                                            </p:txEl>
                                          </p:spTgt>
                                        </p:tgtEl>
                                        <p:attrNameLst>
                                          <p:attrName>style.visibility</p:attrName>
                                        </p:attrNameLst>
                                      </p:cBhvr>
                                      <p:to>
                                        <p:strVal val="visible"/>
                                      </p:to>
                                    </p:set>
                                    <p:animEffect transition="in" filter="fade">
                                      <p:cBhvr>
                                        <p:cTn id="45" dur="1000"/>
                                        <p:tgtEl>
                                          <p:spTgt spid="5">
                                            <p:txEl>
                                              <p:pRg st="6" end="6"/>
                                            </p:txEl>
                                          </p:spTgt>
                                        </p:tgtEl>
                                      </p:cBhvr>
                                    </p:animEffect>
                                    <p:anim calcmode="lin" valueType="num">
                                      <p:cBhvr>
                                        <p:cTn id="4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81F813B-F6AC-1FE4-6566-FA0E28918F67}"/>
              </a:ext>
            </a:extLst>
          </p:cNvPr>
          <p:cNvSpPr txBox="1"/>
          <p:nvPr/>
        </p:nvSpPr>
        <p:spPr>
          <a:xfrm>
            <a:off x="1589315" y="1034144"/>
            <a:ext cx="9644742" cy="4278094"/>
          </a:xfrm>
          <a:prstGeom prst="rect">
            <a:avLst/>
          </a:prstGeom>
          <a:noFill/>
        </p:spPr>
        <p:txBody>
          <a:bodyPr wrap="square">
            <a:spAutoFit/>
          </a:bodyPr>
          <a:lstStyle/>
          <a:p>
            <a:r>
              <a:rPr lang="en-GB" sz="2400" b="1" dirty="0">
                <a:solidFill>
                  <a:srgbClr val="FF0000"/>
                </a:solidFill>
                <a:latin typeface="Times New Roman" panose="02020603050405020304" pitchFamily="18" charset="0"/>
                <a:cs typeface="Times New Roman" panose="02020603050405020304" pitchFamily="18" charset="0"/>
              </a:rPr>
              <a:t>2. Grammar: </a:t>
            </a:r>
          </a:p>
          <a:p>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a:t>
            </a:r>
            <a:r>
              <a:rPr lang="en-GB" sz="2400" b="1" dirty="0">
                <a:latin typeface="Times New Roman" panose="02020603050405020304" pitchFamily="18" charset="0"/>
                <a:cs typeface="Times New Roman" panose="02020603050405020304" pitchFamily="18" charset="0"/>
              </a:rPr>
              <a:t>Make sure all alternatives are grammatically parallel.</a:t>
            </a:r>
          </a:p>
          <a:p>
            <a:r>
              <a:rPr lang="en-GB" sz="2400" b="1" dirty="0">
                <a:latin typeface="Times New Roman" panose="02020603050405020304" pitchFamily="18" charset="0"/>
                <a:cs typeface="Times New Roman" panose="02020603050405020304" pitchFamily="18" charset="0"/>
              </a:rPr>
              <a:t> </a:t>
            </a:r>
          </a:p>
          <a:p>
            <a:r>
              <a:rPr lang="en-GB" sz="2400" b="1" dirty="0">
                <a:latin typeface="Times New Roman" panose="02020603050405020304" pitchFamily="18" charset="0"/>
                <a:cs typeface="Times New Roman" panose="02020603050405020304" pitchFamily="18" charset="0"/>
              </a:rPr>
              <a:t>-All alternatives should be grammatically correct. </a:t>
            </a:r>
          </a:p>
          <a:p>
            <a:r>
              <a:rPr lang="en-GB" sz="2400" b="1" dirty="0">
                <a:latin typeface="Times New Roman" panose="02020603050405020304" pitchFamily="18" charset="0"/>
                <a:cs typeface="Times New Roman" panose="02020603050405020304" pitchFamily="18" charset="0"/>
              </a:rPr>
              <a:t>Any incorrect alternative should not be included in the test</a:t>
            </a:r>
          </a:p>
          <a:p>
            <a:r>
              <a:rPr lang="en-GB" sz="2400" b="1" dirty="0">
                <a:latin typeface="Times New Roman" panose="02020603050405020304" pitchFamily="18" charset="0"/>
                <a:cs typeface="Times New Roman" panose="02020603050405020304" pitchFamily="18" charset="0"/>
              </a:rPr>
              <a:t> </a:t>
            </a:r>
          </a:p>
          <a:p>
            <a:r>
              <a:rPr lang="en-GB" sz="2400" b="1" dirty="0">
                <a:latin typeface="Times New Roman" panose="02020603050405020304" pitchFamily="18" charset="0"/>
                <a:cs typeface="Times New Roman" panose="02020603050405020304" pitchFamily="18" charset="0"/>
              </a:rPr>
              <a:t>-Grammar questions should be varied .</a:t>
            </a:r>
          </a:p>
          <a:p>
            <a:endParaRPr lang="en-GB" sz="2400" b="1" dirty="0">
              <a:latin typeface="Times New Roman" panose="02020603050405020304" pitchFamily="18" charset="0"/>
              <a:cs typeface="Times New Roman" panose="02020603050405020304" pitchFamily="18" charset="0"/>
            </a:endParaRPr>
          </a:p>
          <a:p>
            <a:r>
              <a:rPr lang="en-GB" sz="2400" b="1" dirty="0">
                <a:latin typeface="Times New Roman" panose="02020603050405020304" pitchFamily="18" charset="0"/>
                <a:cs typeface="Times New Roman" panose="02020603050405020304" pitchFamily="18" charset="0"/>
              </a:rPr>
              <a:t>-Avoid possible answers. </a:t>
            </a:r>
          </a:p>
          <a:p>
            <a:endParaRPr lang="en-GB"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376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1000"/>
                                        <p:tgtEl>
                                          <p:spTgt spid="4">
                                            <p:txEl>
                                              <p:pRg st="4" end="4"/>
                                            </p:txEl>
                                          </p:spTgt>
                                        </p:tgtEl>
                                      </p:cBhvr>
                                    </p:animEffect>
                                    <p:anim calcmode="lin" valueType="num">
                                      <p:cBhvr>
                                        <p:cTn id="2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1000"/>
                                        <p:tgtEl>
                                          <p:spTgt spid="4">
                                            <p:txEl>
                                              <p:pRg st="5" end="5"/>
                                            </p:txEl>
                                          </p:spTgt>
                                        </p:tgtEl>
                                      </p:cBhvr>
                                    </p:animEffect>
                                    <p:anim calcmode="lin" valueType="num">
                                      <p:cBhvr>
                                        <p:cTn id="2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1000"/>
                                        <p:tgtEl>
                                          <p:spTgt spid="4">
                                            <p:txEl>
                                              <p:pRg st="7" end="7"/>
                                            </p:txEl>
                                          </p:spTgt>
                                        </p:tgtEl>
                                      </p:cBhvr>
                                    </p:animEffect>
                                    <p:anim calcmode="lin" valueType="num">
                                      <p:cBhvr>
                                        <p:cTn id="3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animEffect transition="in" filter="fade">
                                      <p:cBhvr>
                                        <p:cTn id="39" dur="1000"/>
                                        <p:tgtEl>
                                          <p:spTgt spid="4">
                                            <p:txEl>
                                              <p:pRg st="9" end="9"/>
                                            </p:txEl>
                                          </p:spTgt>
                                        </p:tgtEl>
                                      </p:cBhvr>
                                    </p:animEffect>
                                    <p:anim calcmode="lin" valueType="num">
                                      <p:cBhvr>
                                        <p:cTn id="4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83DA52-F3D8-704C-C590-716A32913C97}"/>
              </a:ext>
            </a:extLst>
          </p:cNvPr>
          <p:cNvSpPr>
            <a:spLocks noGrp="1"/>
          </p:cNvSpPr>
          <p:nvPr>
            <p:ph type="title"/>
          </p:nvPr>
        </p:nvSpPr>
        <p:spPr>
          <a:xfrm>
            <a:off x="1697982" y="4407691"/>
            <a:ext cx="9520158" cy="1049235"/>
          </a:xfrm>
        </p:spPr>
        <p:txBody>
          <a:bodyPr>
            <a:noAutofit/>
          </a:bodyPr>
          <a:lstStyle/>
          <a:p>
            <a:r>
              <a:rPr lang="en-GB" sz="2400" b="1" dirty="0">
                <a:solidFill>
                  <a:srgbClr val="FF0000"/>
                </a:solidFill>
                <a:latin typeface="Time new roman"/>
              </a:rPr>
              <a:t>3.Reading Comprehension</a:t>
            </a:r>
            <a:r>
              <a:rPr lang="en-GB" sz="2400" dirty="0">
                <a:solidFill>
                  <a:srgbClr val="FF0000"/>
                </a:solidFill>
                <a:latin typeface="Time new roman"/>
              </a:rPr>
              <a:t>:</a:t>
            </a:r>
            <a:r>
              <a:rPr lang="en-GB" sz="2400" dirty="0">
                <a:latin typeface="Time new roman"/>
              </a:rPr>
              <a:t/>
            </a:r>
            <a:br>
              <a:rPr lang="en-GB" sz="2400" dirty="0">
                <a:latin typeface="Time new roman"/>
              </a:rPr>
            </a:br>
            <a:r>
              <a:rPr lang="en-GB" sz="2400" dirty="0">
                <a:latin typeface="Time new roman"/>
              </a:rPr>
              <a:t/>
            </a:r>
            <a:br>
              <a:rPr lang="en-GB" sz="2400" dirty="0">
                <a:latin typeface="Time new roman"/>
              </a:rPr>
            </a:br>
            <a:r>
              <a:rPr lang="en-GB" sz="2400" dirty="0">
                <a:latin typeface="Time new roman"/>
              </a:rPr>
              <a:t> -</a:t>
            </a:r>
            <a:r>
              <a:rPr lang="en-GB" sz="2400" b="1" dirty="0">
                <a:latin typeface="Time new roman"/>
              </a:rPr>
              <a:t>The reading passage should have a relatively acceptable level of difficulty and age appropriate.</a:t>
            </a:r>
            <a:br>
              <a:rPr lang="en-GB" sz="2400" b="1" dirty="0">
                <a:latin typeface="Time new roman"/>
              </a:rPr>
            </a:br>
            <a:r>
              <a:rPr lang="en-GB" sz="2400" b="1" dirty="0">
                <a:latin typeface="Time new roman"/>
              </a:rPr>
              <a:t> </a:t>
            </a:r>
            <a:br>
              <a:rPr lang="en-GB" sz="2400" b="1" dirty="0">
                <a:latin typeface="Time new roman"/>
              </a:rPr>
            </a:br>
            <a:r>
              <a:rPr lang="en-GB" sz="2400" b="1" dirty="0">
                <a:latin typeface="Time new roman"/>
              </a:rPr>
              <a:t>  -The passage should not have complicated or ambiguous sentence formation. </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   -The questions should have Literal comprehension questions. Literal comprehension refers to an understanding of the straightforward meaning of the text, such as facts, vocabulary, dates, times, and locations. </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-Questions of literal comprehension can be answered directly and explicitly from the text. </a:t>
            </a:r>
          </a:p>
        </p:txBody>
      </p:sp>
    </p:spTree>
    <p:extLst>
      <p:ext uri="{BB962C8B-B14F-4D97-AF65-F5344CB8AC3E}">
        <p14:creationId xmlns:p14="http://schemas.microsoft.com/office/powerpoint/2010/main" val="175622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4761E7-7B4B-AA5A-C11A-71C899FA3EDB}"/>
              </a:ext>
            </a:extLst>
          </p:cNvPr>
          <p:cNvSpPr>
            <a:spLocks noGrp="1"/>
          </p:cNvSpPr>
          <p:nvPr>
            <p:ph type="title"/>
          </p:nvPr>
        </p:nvSpPr>
        <p:spPr>
          <a:xfrm>
            <a:off x="1774182" y="4734261"/>
            <a:ext cx="9520158" cy="1049235"/>
          </a:xfrm>
        </p:spPr>
        <p:txBody>
          <a:bodyPr>
            <a:noAutofit/>
          </a:bodyPr>
          <a:lstStyle/>
          <a:p>
            <a:r>
              <a:rPr lang="en-GB" sz="2400" dirty="0">
                <a:latin typeface="Time new roman"/>
              </a:rPr>
              <a:t>-</a:t>
            </a:r>
            <a:r>
              <a:rPr lang="en-GB" sz="2400" b="1" dirty="0">
                <a:latin typeface="Time new roman"/>
              </a:rPr>
              <a:t>There should be reorganization questions. Reorganization is based on a literal understanding of the text; students must use information from various parts of the text and combine them for additional understanding.</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 -There should be inference questions included. Students may initially have a difficult time answering inference questions because the answers are based on material that is in the text but not explicitly stated. </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-An inference involves students combining their literal understanding of the text with their own knowledge and intuitions. </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
            </a:r>
            <a:br>
              <a:rPr lang="en-GB" sz="2400" b="1" dirty="0">
                <a:latin typeface="Time new roman"/>
              </a:rPr>
            </a:br>
            <a:endParaRPr lang="en-GB" sz="2400" b="1" dirty="0">
              <a:latin typeface="Time new roman"/>
            </a:endParaRPr>
          </a:p>
        </p:txBody>
      </p:sp>
      <p:sp>
        <p:nvSpPr>
          <p:cNvPr id="4" name="TextBox 3">
            <a:extLst>
              <a:ext uri="{FF2B5EF4-FFF2-40B4-BE49-F238E27FC236}">
                <a16:creationId xmlns:a16="http://schemas.microsoft.com/office/drawing/2014/main" xmlns="" id="{6AAFD8BB-BA5E-2059-92CF-5994A835361F}"/>
              </a:ext>
            </a:extLst>
          </p:cNvPr>
          <p:cNvSpPr txBox="1"/>
          <p:nvPr/>
        </p:nvSpPr>
        <p:spPr>
          <a:xfrm>
            <a:off x="1853294" y="612839"/>
            <a:ext cx="6101442" cy="461665"/>
          </a:xfrm>
          <a:prstGeom prst="rect">
            <a:avLst/>
          </a:prstGeom>
          <a:noFill/>
        </p:spPr>
        <p:txBody>
          <a:bodyPr wrap="square">
            <a:spAutoFit/>
          </a:bodyPr>
          <a:lstStyle/>
          <a:p>
            <a:r>
              <a:rPr lang="en-GB" sz="2400" b="1" dirty="0">
                <a:solidFill>
                  <a:srgbClr val="FF0000"/>
                </a:solidFill>
                <a:latin typeface="Time new roman"/>
              </a:rPr>
              <a:t>Reading Comprehension</a:t>
            </a:r>
            <a:r>
              <a:rPr lang="en-GB" sz="1800" dirty="0">
                <a:solidFill>
                  <a:srgbClr val="FF0000"/>
                </a:solidFill>
                <a:latin typeface="Time new roman"/>
              </a:rPr>
              <a:t>:</a:t>
            </a:r>
            <a:endParaRPr lang="en-GB" dirty="0"/>
          </a:p>
        </p:txBody>
      </p:sp>
    </p:spTree>
    <p:extLst>
      <p:ext uri="{BB962C8B-B14F-4D97-AF65-F5344CB8AC3E}">
        <p14:creationId xmlns:p14="http://schemas.microsoft.com/office/powerpoint/2010/main" val="175358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1CF5361-6830-496B-BC54-3A7071AC7AE8}"/>
              </a:ext>
            </a:extLst>
          </p:cNvPr>
          <p:cNvSpPr/>
          <p:nvPr/>
        </p:nvSpPr>
        <p:spPr>
          <a:xfrm>
            <a:off x="649287" y="2031615"/>
            <a:ext cx="8371114" cy="1287725"/>
          </a:xfrm>
          <a:prstGeom prst="rect">
            <a:avLst/>
          </a:prstGeom>
        </p:spPr>
        <p:txBody>
          <a:bodyPr wrap="square">
            <a:spAutoFit/>
          </a:bodyPr>
          <a:lstStyle/>
          <a:p>
            <a:pPr>
              <a:lnSpc>
                <a:spcPct val="80000"/>
              </a:lnSpc>
              <a:spcAft>
                <a:spcPts val="600"/>
              </a:spcAft>
            </a:pPr>
            <a:endParaRPr lang="en-US" altLang="en-US" sz="3200" b="1" dirty="0"/>
          </a:p>
          <a:p>
            <a:pPr>
              <a:lnSpc>
                <a:spcPct val="80000"/>
              </a:lnSpc>
              <a:spcAft>
                <a:spcPts val="600"/>
              </a:spcAft>
            </a:pPr>
            <a:endParaRPr lang="en-US" altLang="en-US" sz="2800" dirty="0"/>
          </a:p>
          <a:p>
            <a:pPr lvl="1">
              <a:lnSpc>
                <a:spcPct val="80000"/>
              </a:lnSpc>
              <a:spcAft>
                <a:spcPts val="600"/>
              </a:spcAft>
            </a:pPr>
            <a:endParaRPr lang="en-US" altLang="en-US" sz="2400" dirty="0"/>
          </a:p>
        </p:txBody>
      </p:sp>
      <p:sp>
        <p:nvSpPr>
          <p:cNvPr id="8" name="Rectangle 7">
            <a:extLst>
              <a:ext uri="{FF2B5EF4-FFF2-40B4-BE49-F238E27FC236}">
                <a16:creationId xmlns:a16="http://schemas.microsoft.com/office/drawing/2014/main" xmlns="" id="{2F431554-64F0-4F78-9339-845604799C92}"/>
              </a:ext>
            </a:extLst>
          </p:cNvPr>
          <p:cNvSpPr/>
          <p:nvPr/>
        </p:nvSpPr>
        <p:spPr>
          <a:xfrm>
            <a:off x="756150" y="1175421"/>
            <a:ext cx="9846399" cy="3295477"/>
          </a:xfrm>
          <a:prstGeom prst="rect">
            <a:avLst/>
          </a:prstGeom>
          <a:solidFill>
            <a:schemeClr val="bg1">
              <a:lumMod val="9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p>
            <a:pPr algn="ctr">
              <a:lnSpc>
                <a:spcPct val="150000"/>
              </a:lnSpc>
              <a:spcBef>
                <a:spcPct val="0"/>
              </a:spcBef>
              <a:spcAft>
                <a:spcPts val="600"/>
              </a:spcAft>
            </a:pP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How can we extract the main idea or decide the best title for a text?</a:t>
            </a:r>
          </a:p>
          <a:p>
            <a:pPr algn="ctr">
              <a:lnSpc>
                <a:spcPct val="150000"/>
              </a:lnSpc>
              <a:spcBef>
                <a:spcPct val="0"/>
              </a:spcBef>
              <a:spcAft>
                <a:spcPts val="600"/>
              </a:spcAft>
            </a:pP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Watch the video and know how can you design them in your exams</a:t>
            </a:r>
            <a:endParaRPr lang="en-US" sz="2800" b="1" kern="12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A drawing of a face&#10;&#10;Description automatically generated">
            <a:extLst>
              <a:ext uri="{FF2B5EF4-FFF2-40B4-BE49-F238E27FC236}">
                <a16:creationId xmlns:a16="http://schemas.microsoft.com/office/drawing/2014/main" xmlns="" id="{80426976-8D0F-4531-8D6A-4BE5A48A91B0}"/>
              </a:ext>
            </a:extLst>
          </p:cNvPr>
          <p:cNvPicPr>
            <a:picLocks noChangeAspect="1"/>
          </p:cNvPicPr>
          <p:nvPr/>
        </p:nvPicPr>
        <p:blipFill>
          <a:blip r:embed="rId2"/>
          <a:stretch>
            <a:fillRect/>
          </a:stretch>
        </p:blipFill>
        <p:spPr>
          <a:xfrm>
            <a:off x="10131063" y="402771"/>
            <a:ext cx="1522344" cy="1146166"/>
          </a:xfrm>
          <a:prstGeom prst="rect">
            <a:avLst/>
          </a:prstGeom>
        </p:spPr>
      </p:pic>
    </p:spTree>
    <p:extLst>
      <p:ext uri="{BB962C8B-B14F-4D97-AF65-F5344CB8AC3E}">
        <p14:creationId xmlns:p14="http://schemas.microsoft.com/office/powerpoint/2010/main" val="1370751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noProof="0" dirty="0"/>
          </a:p>
        </p:txBody>
      </p:sp>
      <p:sp>
        <p:nvSpPr>
          <p:cNvPr id="3" name="Slide Number Placeholder 2"/>
          <p:cNvSpPr>
            <a:spLocks noGrp="1"/>
          </p:cNvSpPr>
          <p:nvPr>
            <p:ph type="sldNum" sz="quarter" idx="12"/>
          </p:nvPr>
        </p:nvSpPr>
        <p:spPr/>
        <p:txBody>
          <a:bodyPr/>
          <a:lstStyle/>
          <a:p>
            <a:fld id="{3CE5352E-9B9F-4EDC-8769-7FA3D3F814C7}" type="slidenum">
              <a:rPr lang="en-US" noProof="0" smtClean="0"/>
              <a:t>27</a:t>
            </a:fld>
            <a:endParaRPr lang="en-US" noProof="0" dirty="0"/>
          </a:p>
        </p:txBody>
      </p:sp>
      <p:pic>
        <p:nvPicPr>
          <p:cNvPr id="4" name="main ide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6200"/>
            <a:ext cx="12113572" cy="6813884"/>
          </a:xfrm>
          <a:prstGeom prst="rect">
            <a:avLst/>
          </a:prstGeom>
        </p:spPr>
      </p:pic>
    </p:spTree>
    <p:extLst>
      <p:ext uri="{BB962C8B-B14F-4D97-AF65-F5344CB8AC3E}">
        <p14:creationId xmlns:p14="http://schemas.microsoft.com/office/powerpoint/2010/main" val="29001139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CAF98D-E403-4FCD-5B10-347A5DB50517}"/>
              </a:ext>
            </a:extLst>
          </p:cNvPr>
          <p:cNvSpPr>
            <a:spLocks noGrp="1"/>
          </p:cNvSpPr>
          <p:nvPr>
            <p:ph type="title"/>
          </p:nvPr>
        </p:nvSpPr>
        <p:spPr>
          <a:xfrm>
            <a:off x="1621781" y="1076661"/>
            <a:ext cx="9520158" cy="4137595"/>
          </a:xfrm>
        </p:spPr>
        <p:txBody>
          <a:bodyPr>
            <a:normAutofit fontScale="90000"/>
          </a:bodyPr>
          <a:lstStyle/>
          <a:p>
            <a:r>
              <a:rPr lang="en-GB" sz="2400" b="1" dirty="0">
                <a:solidFill>
                  <a:srgbClr val="FF0000"/>
                </a:solidFill>
              </a:rPr>
              <a:t>4.Writing:</a:t>
            </a:r>
            <a:r>
              <a:rPr lang="en-GB" sz="2400" dirty="0">
                <a:solidFill>
                  <a:srgbClr val="FF0000"/>
                </a:solidFill>
              </a:rPr>
              <a:t/>
            </a:r>
            <a:br>
              <a:rPr lang="en-GB" sz="2400" dirty="0">
                <a:solidFill>
                  <a:srgbClr val="FF0000"/>
                </a:solidFill>
              </a:rPr>
            </a:br>
            <a:r>
              <a:rPr lang="en-GB" sz="2400" dirty="0">
                <a:solidFill>
                  <a:srgbClr val="FF0000"/>
                </a:solidFill>
              </a:rPr>
              <a:t/>
            </a:r>
            <a:br>
              <a:rPr lang="en-GB" sz="2400" dirty="0">
                <a:solidFill>
                  <a:srgbClr val="FF0000"/>
                </a:solidFill>
              </a:rPr>
            </a:br>
            <a:r>
              <a:rPr lang="en-GB" sz="2400" dirty="0"/>
              <a:t/>
            </a:r>
            <a:br>
              <a:rPr lang="en-GB" sz="2400" dirty="0"/>
            </a:br>
            <a:r>
              <a:rPr lang="en-GB" sz="2400" b="1" dirty="0"/>
              <a:t/>
            </a:r>
            <a:br>
              <a:rPr lang="en-GB" sz="2400" b="1" dirty="0"/>
            </a:br>
            <a:r>
              <a:rPr lang="en-GB" sz="2400" b="1" dirty="0"/>
              <a:t>-</a:t>
            </a:r>
            <a:r>
              <a:rPr lang="en-GB" sz="2400" b="1" dirty="0">
                <a:latin typeface="Time new roman"/>
              </a:rPr>
              <a:t>The topics should be semi-related to the textbook material.</a:t>
            </a:r>
            <a:br>
              <a:rPr lang="en-GB" sz="2400" b="1" dirty="0">
                <a:latin typeface="Time new roman"/>
              </a:rPr>
            </a:br>
            <a:r>
              <a:rPr lang="en-GB" sz="2400" b="1" dirty="0">
                <a:latin typeface="Time new roman"/>
              </a:rPr>
              <a:t> </a:t>
            </a:r>
            <a:br>
              <a:rPr lang="en-GB" sz="2400" b="1" dirty="0">
                <a:latin typeface="Time new roman"/>
              </a:rPr>
            </a:br>
            <a:r>
              <a:rPr lang="en-GB" sz="2400" b="1" dirty="0">
                <a:latin typeface="Time new roman"/>
              </a:rPr>
              <a:t>-The number of words (lines) should be indicated clearly. </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-The helping ideas provided should be ―helpful not confusing.</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-The graphic organizer and out lines should be very related to the topic and indicate the ideas they have.</a:t>
            </a:r>
            <a:br>
              <a:rPr lang="en-GB" sz="2400" b="1" dirty="0">
                <a:latin typeface="Time new roman"/>
              </a:rPr>
            </a:br>
            <a:r>
              <a:rPr lang="en-GB" sz="2400" b="1" dirty="0">
                <a:latin typeface="Time new roman"/>
              </a:rPr>
              <a:t/>
            </a:r>
            <a:br>
              <a:rPr lang="en-GB" sz="2400" b="1" dirty="0">
                <a:latin typeface="Time new roman"/>
              </a:rPr>
            </a:br>
            <a:r>
              <a:rPr lang="en-GB" sz="2400" b="1" dirty="0">
                <a:latin typeface="Time new roman"/>
              </a:rPr>
              <a:t>-Rubrics should be included in the writing test for the students to see how are they going to be assessed.</a:t>
            </a:r>
            <a:br>
              <a:rPr lang="en-GB" sz="2400" b="1" dirty="0">
                <a:latin typeface="Time new roman"/>
              </a:rPr>
            </a:br>
            <a:endParaRPr lang="en-GB" sz="2400" b="1" dirty="0">
              <a:latin typeface="Time new roman"/>
            </a:endParaRPr>
          </a:p>
        </p:txBody>
      </p:sp>
    </p:spTree>
    <p:extLst>
      <p:ext uri="{BB962C8B-B14F-4D97-AF65-F5344CB8AC3E}">
        <p14:creationId xmlns:p14="http://schemas.microsoft.com/office/powerpoint/2010/main" val="18210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263900" y="1745461"/>
            <a:ext cx="8006771" cy="3848312"/>
          </a:xfrm>
          <a:prstGeom prst="rect">
            <a:avLst/>
          </a:prstGeom>
        </p:spPr>
      </p:pic>
    </p:spTree>
    <p:extLst>
      <p:ext uri="{BB962C8B-B14F-4D97-AF65-F5344CB8AC3E}">
        <p14:creationId xmlns:p14="http://schemas.microsoft.com/office/powerpoint/2010/main" val="62670260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774</TotalTime>
  <Words>864</Words>
  <Application>Microsoft Office PowerPoint</Application>
  <PresentationFormat>Custom</PresentationFormat>
  <Paragraphs>123</Paragraphs>
  <Slides>29</Slides>
  <Notes>2</Notes>
  <HiddenSlides>0</HiddenSlides>
  <MMClips>1</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Gallery</vt:lpstr>
      <vt:lpstr>PowerPoint Presentation</vt:lpstr>
      <vt:lpstr>  What is a Test? </vt:lpstr>
      <vt:lpstr>  What is a Test? </vt:lpstr>
      <vt:lpstr>Why do we test learners?  </vt:lpstr>
      <vt:lpstr>Good test questions: </vt:lpstr>
      <vt:lpstr>What kind of tests do we have according to tests’ questions ?</vt:lpstr>
      <vt:lpstr>PowerPoint Presentation</vt:lpstr>
      <vt:lpstr>PowerPoint Presentation</vt:lpstr>
      <vt:lpstr>What Are the Qualities of Good Assessment? </vt:lpstr>
      <vt:lpstr>PowerPoint Presentation</vt:lpstr>
      <vt:lpstr>PowerPoint Presentation</vt:lpstr>
      <vt:lpstr>Comprehensiveness </vt:lpstr>
      <vt:lpstr>Preparation </vt:lpstr>
      <vt:lpstr>Applying Bloom Taxonomy for Good Test questions </vt:lpstr>
      <vt:lpstr>Bloom’s Taxonomy</vt:lpstr>
      <vt:lpstr>Revised Bloom’s taxonomy (2001) </vt:lpstr>
      <vt:lpstr>PowerPoint Presentation</vt:lpstr>
      <vt:lpstr>PowerPoint Presentation</vt:lpstr>
      <vt:lpstr>Tips for Writing Good Test Items</vt:lpstr>
      <vt:lpstr>Terminology Regarding Multiple-Choice Test Questions </vt:lpstr>
      <vt:lpstr>   - The stem (statement) should not be a definition of the word.    -The stem should be meaningful in itself and related to the alternatives.    -Avoid lengthy stems and very short ones as well in all test questions.   -The stem should not be ambiguous; it should not have difficult      words that may distract the students.   -The stem (and the alternatives) should be stated clearly and concisely.  </vt:lpstr>
      <vt:lpstr>PowerPoint Presentation</vt:lpstr>
      <vt:lpstr>PowerPoint Presentation</vt:lpstr>
      <vt:lpstr>3.Reading Comprehension:   -The reading passage should have a relatively acceptable level of difficulty and age appropriate.     -The passage should not have complicated or ambiguous sentence formation.      -The questions should have Literal comprehension questions. Literal comprehension refers to an understanding of the straightforward meaning of the text, such as facts, vocabulary, dates, times, and locations.   -Questions of literal comprehension can be answered directly and explicitly from the text. </vt:lpstr>
      <vt:lpstr>-There should be reorganization questions. Reorganization is based on a literal understanding of the text; students must use information from various parts of the text and combine them for additional understanding.   -There should be inference questions included. Students may initially have a difficult time answering inference questions because the answers are based on material that is in the text but not explicitly stated.   -An inference involves students combining their literal understanding of the text with their own knowledge and intuitions.    </vt:lpstr>
      <vt:lpstr>PowerPoint Presentation</vt:lpstr>
      <vt:lpstr>PowerPoint Presentation</vt:lpstr>
      <vt:lpstr>4.Writing:    -The topics should be semi-related to the textbook material.   -The number of words (lines) should be indicated clearly.   -The helping ideas provided should be ―helpful not confusing.  -The graphic organizer and out lines should be very related to the topic and indicate the ideas they have.  -Rubrics should be included in the writing test for the students to see how are they going to be assessed.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z</dc:creator>
  <cp:lastModifiedBy>acer</cp:lastModifiedBy>
  <cp:revision>24</cp:revision>
  <dcterms:created xsi:type="dcterms:W3CDTF">2022-11-19T16:34:34Z</dcterms:created>
  <dcterms:modified xsi:type="dcterms:W3CDTF">2023-03-02T10:12:56Z</dcterms:modified>
</cp:coreProperties>
</file>