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8"/>
  </p:notesMasterIdLst>
  <p:sldIdLst>
    <p:sldId id="720" r:id="rId2"/>
    <p:sldId id="828" r:id="rId3"/>
    <p:sldId id="829" r:id="rId4"/>
    <p:sldId id="830" r:id="rId5"/>
    <p:sldId id="813" r:id="rId6"/>
    <p:sldId id="814" r:id="rId7"/>
    <p:sldId id="815" r:id="rId8"/>
    <p:sldId id="816" r:id="rId9"/>
    <p:sldId id="817" r:id="rId10"/>
    <p:sldId id="818" r:id="rId11"/>
    <p:sldId id="819" r:id="rId12"/>
    <p:sldId id="346" r:id="rId13"/>
    <p:sldId id="831" r:id="rId14"/>
    <p:sldId id="820" r:id="rId15"/>
    <p:sldId id="821" r:id="rId16"/>
    <p:sldId id="822" r:id="rId17"/>
    <p:sldId id="824" r:id="rId18"/>
    <p:sldId id="825" r:id="rId19"/>
    <p:sldId id="352" r:id="rId20"/>
    <p:sldId id="716" r:id="rId21"/>
    <p:sldId id="776" r:id="rId22"/>
    <p:sldId id="777" r:id="rId23"/>
    <p:sldId id="778" r:id="rId24"/>
    <p:sldId id="779" r:id="rId25"/>
    <p:sldId id="780" r:id="rId26"/>
    <p:sldId id="771" r:id="rId27"/>
    <p:sldId id="770" r:id="rId28"/>
    <p:sldId id="781" r:id="rId29"/>
    <p:sldId id="782" r:id="rId30"/>
    <p:sldId id="783" r:id="rId31"/>
    <p:sldId id="257" r:id="rId32"/>
    <p:sldId id="784" r:id="rId33"/>
    <p:sldId id="785" r:id="rId34"/>
    <p:sldId id="802" r:id="rId35"/>
    <p:sldId id="258" r:id="rId36"/>
    <p:sldId id="786" r:id="rId37"/>
    <p:sldId id="787" r:id="rId38"/>
    <p:sldId id="788" r:id="rId39"/>
    <p:sldId id="789" r:id="rId40"/>
    <p:sldId id="794" r:id="rId41"/>
    <p:sldId id="795" r:id="rId42"/>
    <p:sldId id="803" r:id="rId43"/>
    <p:sldId id="804" r:id="rId44"/>
    <p:sldId id="805" r:id="rId45"/>
    <p:sldId id="807" r:id="rId46"/>
    <p:sldId id="259" r:id="rId47"/>
    <p:sldId id="796" r:id="rId48"/>
    <p:sldId id="797" r:id="rId49"/>
    <p:sldId id="798" r:id="rId50"/>
    <p:sldId id="799" r:id="rId51"/>
    <p:sldId id="800" r:id="rId52"/>
    <p:sldId id="809" r:id="rId53"/>
    <p:sldId id="811" r:id="rId54"/>
    <p:sldId id="812" r:id="rId55"/>
    <p:sldId id="810" r:id="rId56"/>
    <p:sldId id="700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D8DB4-18AA-488D-B7A8-0D55C9DF832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DD059-853D-4DAD-9B21-815B02639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471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DD059-853D-4DAD-9B21-815B026394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45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DD059-853D-4DAD-9B21-815B0263940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52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DD059-853D-4DAD-9B21-815B02639408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403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98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2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988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93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7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873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16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18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11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94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97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4EE99-EFF2-4E56-91A3-B674BAD2D78A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4B0E833-FF19-4D41-880E-6AC2660687F4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31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phrases.org.uk/meanings/burning-the-candle-at-both-ends.html" TargetMode="External"/><Relationship Id="rId4" Type="http://schemas.openxmlformats.org/officeDocument/2006/relationships/hyperlink" Target="http://www.phrases.org.uk/meanings/70800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rases.org.uk/meanings/burning-the-candle-at-both-ends.html" TargetMode="External"/><Relationship Id="rId2" Type="http://schemas.openxmlformats.org/officeDocument/2006/relationships/hyperlink" Target="http://www.phrases.org.uk/meanings/70800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6E1948-C23C-F059-97AD-76E968579954}"/>
              </a:ext>
            </a:extLst>
          </p:cNvPr>
          <p:cNvSpPr txBox="1"/>
          <p:nvPr/>
        </p:nvSpPr>
        <p:spPr>
          <a:xfrm>
            <a:off x="270587" y="174280"/>
            <a:ext cx="106928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State of Kuwait                                                                                                      Scholastic Year 2022/2023</a:t>
            </a:r>
            <a:br>
              <a:rPr lang="en-GB" sz="20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GB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Ministry of Education                                                                                                    Private Education</a:t>
            </a:r>
            <a:br>
              <a:rPr lang="en-GB" sz="20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GB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E.L.T Supervision                                                                                                                   Second Term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71B6871-F56B-D825-1F1A-58FD2916E0B3}"/>
              </a:ext>
            </a:extLst>
          </p:cNvPr>
          <p:cNvSpPr txBox="1"/>
          <p:nvPr/>
        </p:nvSpPr>
        <p:spPr>
          <a:xfrm>
            <a:off x="1121233" y="1679800"/>
            <a:ext cx="106182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Andalus" panose="02020603050405020304" pitchFamily="18" charset="-78"/>
                <a:cs typeface="Andalus" panose="02020603050405020304" pitchFamily="18" charset="-78"/>
              </a:rPr>
              <a:t>Professional Development Program</a:t>
            </a:r>
          </a:p>
          <a:p>
            <a:pPr algn="ctr"/>
            <a:endParaRPr lang="en-GB" sz="3600" dirty="0"/>
          </a:p>
          <a:p>
            <a:pPr algn="ctr"/>
            <a:r>
              <a:rPr lang="en-GB" sz="72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How to design a good test</a:t>
            </a:r>
          </a:p>
          <a:p>
            <a:pPr algn="ctr"/>
            <a:r>
              <a:rPr lang="en-GB" sz="72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Part 2</a:t>
            </a:r>
            <a:endParaRPr lang="en-GB" sz="3600" dirty="0"/>
          </a:p>
          <a:p>
            <a:pPr algn="ctr"/>
            <a:r>
              <a:rPr lang="en-GB" sz="3600" b="1" dirty="0">
                <a:latin typeface="Andalus" panose="02020603050405020304" pitchFamily="18" charset="-78"/>
                <a:cs typeface="Andalus" panose="02020603050405020304" pitchFamily="18" charset="-78"/>
              </a:rPr>
              <a:t>By ELT Supervisor: Mrs. Owida Jaber Alsaadi</a:t>
            </a:r>
          </a:p>
          <a:p>
            <a:pPr algn="ctr"/>
            <a:r>
              <a:rPr lang="en-GB" sz="3600" b="1" dirty="0">
                <a:latin typeface="Andalus" panose="02020603050405020304" pitchFamily="18" charset="-78"/>
                <a:cs typeface="Andalus" panose="02020603050405020304" pitchFamily="18" charset="-78"/>
              </a:rPr>
              <a:t>ELT  Acting Senior Supervisor: </a:t>
            </a:r>
            <a:r>
              <a:rPr lang="en-GB" sz="3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Mrs.Wafaa</a:t>
            </a:r>
            <a:r>
              <a:rPr lang="en-GB" sz="36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GB" sz="3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Aljeraiwi</a:t>
            </a:r>
            <a:endParaRPr lang="en-GB" sz="3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285493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xmlns="" id="{1C8EDBE1-45C7-4501-902F-829DF12851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43F9A21-C328-4FDC-BB5D-8DDB0304CA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D9A16B03-8DBA-4630-A8F5-A9748A7764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75829" y="810672"/>
            <a:ext cx="0" cy="381704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xmlns="" id="{B1E9DC53-2695-56E6-9FD0-1F272523C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3" b="-4"/>
          <a:stretch/>
        </p:blipFill>
        <p:spPr>
          <a:xfrm>
            <a:off x="6095849" y="479011"/>
            <a:ext cx="3374384" cy="466076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D6D14E21-CEF9-42F6-A05C-AFB113518F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FC903611-B804-4512-86A9-6574B6E8B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24F0CBB-E7E9-627E-781E-06FF5A153F02}"/>
              </a:ext>
            </a:extLst>
          </p:cNvPr>
          <p:cNvSpPr txBox="1"/>
          <p:nvPr/>
        </p:nvSpPr>
        <p:spPr>
          <a:xfrm>
            <a:off x="1973037" y="2190893"/>
            <a:ext cx="610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sng" dirty="0">
                <a:solidFill>
                  <a:srgbClr val="92D050"/>
                </a:solidFill>
                <a:effectLst/>
                <a:latin typeface="noto-serif"/>
              </a:rPr>
              <a:t>Ace a test</a:t>
            </a:r>
            <a:r>
              <a:rPr lang="en-GB" sz="2400" b="0" i="0" u="sng" dirty="0">
                <a:solidFill>
                  <a:srgbClr val="92D050"/>
                </a:solidFill>
                <a:effectLst/>
                <a:latin typeface="noto-serif"/>
              </a:rPr>
              <a:t> </a:t>
            </a:r>
            <a:endParaRPr lang="en-GB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CAED78B-47D3-7099-7B78-16163155E01A}"/>
              </a:ext>
            </a:extLst>
          </p:cNvPr>
          <p:cNvSpPr txBox="1"/>
          <p:nvPr/>
        </p:nvSpPr>
        <p:spPr>
          <a:xfrm>
            <a:off x="1973037" y="3134834"/>
            <a:ext cx="610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none" strike="noStrike" dirty="0">
                <a:solidFill>
                  <a:srgbClr val="444444"/>
                </a:solidFill>
                <a:effectLst/>
                <a:latin typeface="inherit"/>
                <a:hlinkClick r:id="rId4"/>
              </a:rPr>
              <a:t>Bone up on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 </a:t>
            </a:r>
            <a:endParaRPr lang="en-GB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E9F1FE-BA7C-8F3E-8D32-0509ACC856B7}"/>
              </a:ext>
            </a:extLst>
          </p:cNvPr>
          <p:cNvSpPr txBox="1"/>
          <p:nvPr/>
        </p:nvSpPr>
        <p:spPr>
          <a:xfrm>
            <a:off x="1719568" y="4166047"/>
            <a:ext cx="610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none" strike="noStrike" dirty="0">
                <a:solidFill>
                  <a:srgbClr val="444444"/>
                </a:solidFill>
                <a:effectLst/>
                <a:latin typeface="inherit"/>
                <a:hlinkClick r:id="rId5"/>
              </a:rPr>
              <a:t>Burn the candle at both ends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 </a:t>
            </a:r>
            <a:endParaRPr lang="en-GB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A1519137-749C-4A73-9016-EB517055C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554" y="327210"/>
            <a:ext cx="9520158" cy="1049235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Comment</a:t>
            </a:r>
          </a:p>
        </p:txBody>
      </p:sp>
    </p:spTree>
    <p:extLst>
      <p:ext uri="{BB962C8B-B14F-4D97-AF65-F5344CB8AC3E}">
        <p14:creationId xmlns:p14="http://schemas.microsoft.com/office/powerpoint/2010/main" val="84687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D6A3655-D1F3-6132-70B1-DCBCB490B3C8}"/>
              </a:ext>
            </a:extLst>
          </p:cNvPr>
          <p:cNvSpPr txBox="1"/>
          <p:nvPr/>
        </p:nvSpPr>
        <p:spPr>
          <a:xfrm>
            <a:off x="1447610" y="3244334"/>
            <a:ext cx="7478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none" strike="noStrike" dirty="0">
                <a:solidFill>
                  <a:srgbClr val="444444"/>
                </a:solidFill>
                <a:effectLst/>
                <a:latin typeface="inherit"/>
                <a:hlinkClick r:id="rId2"/>
              </a:rPr>
              <a:t>Bone up on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 </a:t>
            </a:r>
            <a:r>
              <a:rPr lang="en-GB" sz="2400" b="1" i="0" dirty="0">
                <a:solidFill>
                  <a:srgbClr val="58595A"/>
                </a:solidFill>
                <a:effectLst/>
                <a:latin typeface="noto-serif"/>
              </a:rPr>
              <a:t>= 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study hard, usually in preparation for a test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CE0225-A613-3AF3-1DE7-F06699A000E8}"/>
              </a:ext>
            </a:extLst>
          </p:cNvPr>
          <p:cNvSpPr txBox="1"/>
          <p:nvPr/>
        </p:nvSpPr>
        <p:spPr>
          <a:xfrm>
            <a:off x="1447610" y="4060764"/>
            <a:ext cx="8001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none" strike="noStrike" dirty="0">
                <a:solidFill>
                  <a:srgbClr val="444444"/>
                </a:solidFill>
                <a:effectLst/>
                <a:latin typeface="inherit"/>
                <a:hlinkClick r:id="rId3"/>
              </a:rPr>
              <a:t>Burn the candle at both ends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 = stay up late into the night and then get up early next day to carry on working</a:t>
            </a:r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26D846-70AD-2AD3-58F6-463579A0760A}"/>
              </a:ext>
            </a:extLst>
          </p:cNvPr>
          <p:cNvSpPr txBox="1"/>
          <p:nvPr/>
        </p:nvSpPr>
        <p:spPr>
          <a:xfrm>
            <a:off x="1447610" y="2395247"/>
            <a:ext cx="82951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1" u="sng" dirty="0">
                <a:solidFill>
                  <a:srgbClr val="92D050"/>
                </a:solidFill>
                <a:effectLst/>
                <a:latin typeface="noto-serif"/>
              </a:rPr>
              <a:t>Ace a test</a:t>
            </a:r>
            <a:r>
              <a:rPr lang="en-GB" sz="2400" b="0" i="0" u="sng" dirty="0">
                <a:solidFill>
                  <a:srgbClr val="92D050"/>
                </a:solidFill>
                <a:effectLst/>
                <a:latin typeface="noto-serif"/>
              </a:rPr>
              <a:t> </a:t>
            </a:r>
            <a:r>
              <a:rPr lang="en-GB" sz="2400" b="0" i="0" dirty="0">
                <a:solidFill>
                  <a:srgbClr val="58595A"/>
                </a:solidFill>
                <a:effectLst/>
                <a:latin typeface="noto-serif"/>
              </a:rPr>
              <a:t>= obtain a very high score or an excellent result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2305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38EAA4-4336-0AA1-038C-5DA9CA2F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95" y="1925747"/>
            <a:ext cx="9520158" cy="1049235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Technical Quality of a Test*</a:t>
            </a:r>
            <a:endParaRPr lang="en-GB" sz="4000" b="1" dirty="0">
              <a:solidFill>
                <a:srgbClr val="FF0000"/>
              </a:solidFill>
              <a:latin typeface="Time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652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F5C9BA-73F6-520B-E52D-025F025D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1. Cognitive Complexity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8FA6AF0-8198-1973-C482-87A7D51D9A7D}"/>
              </a:ext>
            </a:extLst>
          </p:cNvPr>
          <p:cNvSpPr txBox="1"/>
          <p:nvPr/>
        </p:nvSpPr>
        <p:spPr>
          <a:xfrm>
            <a:off x="1690008" y="2828835"/>
            <a:ext cx="7747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The test questions will focus on appropriate intellectual activity ranging from simple </a:t>
            </a:r>
            <a:r>
              <a:rPr lang="en-GB" sz="2400" dirty="0">
                <a:solidFill>
                  <a:srgbClr val="FF0000"/>
                </a:solidFill>
              </a:rPr>
              <a:t>recall </a:t>
            </a:r>
            <a:r>
              <a:rPr lang="en-GB" sz="2400" dirty="0"/>
              <a:t>of facts to </a:t>
            </a:r>
            <a:r>
              <a:rPr lang="en-GB" sz="2400" dirty="0">
                <a:solidFill>
                  <a:srgbClr val="FF0000"/>
                </a:solidFill>
              </a:rPr>
              <a:t>problem solving</a:t>
            </a:r>
            <a:r>
              <a:rPr lang="en-GB" sz="2400" dirty="0"/>
              <a:t>, </a:t>
            </a:r>
            <a:r>
              <a:rPr lang="en-GB" sz="2400" dirty="0">
                <a:solidFill>
                  <a:srgbClr val="FF0000"/>
                </a:solidFill>
              </a:rPr>
              <a:t>critical thinking</a:t>
            </a:r>
            <a:r>
              <a:rPr lang="en-GB" sz="2400" dirty="0"/>
              <a:t>, and </a:t>
            </a:r>
            <a:r>
              <a:rPr lang="en-GB" sz="2400" dirty="0">
                <a:solidFill>
                  <a:srgbClr val="FF0000"/>
                </a:solidFill>
              </a:rPr>
              <a:t>reasoning.</a:t>
            </a:r>
          </a:p>
        </p:txBody>
      </p:sp>
    </p:spTree>
    <p:extLst>
      <p:ext uri="{BB962C8B-B14F-4D97-AF65-F5344CB8AC3E}">
        <p14:creationId xmlns:p14="http://schemas.microsoft.com/office/powerpoint/2010/main" val="45106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1CFE9E-2E7B-20B8-AA67-2D6B7B8FF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096" y="477948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2. Content Quality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7667C61-AC68-EEDD-7468-3D5CF9BF1F45}"/>
              </a:ext>
            </a:extLst>
          </p:cNvPr>
          <p:cNvSpPr txBox="1"/>
          <p:nvPr/>
        </p:nvSpPr>
        <p:spPr>
          <a:xfrm>
            <a:off x="1831523" y="2967334"/>
            <a:ext cx="61014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The test questions will permit students to demonstrate their knowledge of challenging and important </a:t>
            </a:r>
            <a:r>
              <a:rPr lang="en-GB" sz="2400" dirty="0">
                <a:solidFill>
                  <a:srgbClr val="FF0000"/>
                </a:solidFill>
              </a:rPr>
              <a:t>subject matter.</a:t>
            </a:r>
          </a:p>
        </p:txBody>
      </p:sp>
    </p:spTree>
    <p:extLst>
      <p:ext uri="{BB962C8B-B14F-4D97-AF65-F5344CB8AC3E}">
        <p14:creationId xmlns:p14="http://schemas.microsoft.com/office/powerpoint/2010/main" val="275958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7AB344-1410-49D3-48F7-1948E86FD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616004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3. Meaningfulness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2330017-F468-49D3-9555-9AD7CD315842}"/>
              </a:ext>
            </a:extLst>
          </p:cNvPr>
          <p:cNvSpPr txBox="1"/>
          <p:nvPr/>
        </p:nvSpPr>
        <p:spPr>
          <a:xfrm>
            <a:off x="1820636" y="2605092"/>
            <a:ext cx="75410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The test questions will be worth students’ time and students will </a:t>
            </a:r>
            <a:r>
              <a:rPr lang="en-GB" sz="2400" dirty="0">
                <a:solidFill>
                  <a:srgbClr val="FF0000"/>
                </a:solidFill>
              </a:rPr>
              <a:t>recognize and understand their value</a:t>
            </a:r>
            <a:r>
              <a:rPr lang="en-GB" sz="2400" dirty="0"/>
              <a:t>. students should not be forced to guess what will be on a test.</a:t>
            </a:r>
          </a:p>
        </p:txBody>
      </p:sp>
    </p:spTree>
    <p:extLst>
      <p:ext uri="{BB962C8B-B14F-4D97-AF65-F5344CB8AC3E}">
        <p14:creationId xmlns:p14="http://schemas.microsoft.com/office/powerpoint/2010/main" val="40438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73B68A-4422-94D8-8AE1-E407DECED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925" y="489325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4. Language Appropriateness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4BBC8A-BF5F-FFA6-80D7-E0CB87827F27}"/>
              </a:ext>
            </a:extLst>
          </p:cNvPr>
          <p:cNvSpPr txBox="1"/>
          <p:nvPr/>
        </p:nvSpPr>
        <p:spPr>
          <a:xfrm>
            <a:off x="2245179" y="1821320"/>
            <a:ext cx="61014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The language demands will be </a:t>
            </a:r>
            <a:r>
              <a:rPr lang="en-GB" sz="2400" dirty="0">
                <a:solidFill>
                  <a:srgbClr val="FF0000"/>
                </a:solidFill>
              </a:rPr>
              <a:t>clear and appropriate to the assessment tasks and to students.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B15C9F-7A07-9B78-4D30-A4C09618D9A6}"/>
              </a:ext>
            </a:extLst>
          </p:cNvPr>
          <p:cNvSpPr txBox="1"/>
          <p:nvPr/>
        </p:nvSpPr>
        <p:spPr>
          <a:xfrm>
            <a:off x="2216604" y="3304409"/>
            <a:ext cx="77587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Test questions should :</a:t>
            </a:r>
          </a:p>
          <a:p>
            <a:endParaRPr lang="en-GB" b="1" dirty="0"/>
          </a:p>
          <a:p>
            <a:r>
              <a:rPr lang="en-GB" b="1" dirty="0"/>
              <a:t> Reflect the language that is </a:t>
            </a:r>
            <a:r>
              <a:rPr lang="en-GB" b="1" dirty="0">
                <a:solidFill>
                  <a:srgbClr val="FF0000"/>
                </a:solidFill>
              </a:rPr>
              <a:t>used in the classroom</a:t>
            </a:r>
            <a:r>
              <a:rPr lang="en-GB" b="1" dirty="0"/>
              <a:t>.</a:t>
            </a:r>
          </a:p>
          <a:p>
            <a:endParaRPr lang="en-GB" b="1" dirty="0"/>
          </a:p>
          <a:p>
            <a:r>
              <a:rPr lang="en-GB" b="1" dirty="0"/>
              <a:t> Test items should be stated in simple, clear language,</a:t>
            </a:r>
          </a:p>
          <a:p>
            <a:endParaRPr lang="en-GB" b="1" dirty="0"/>
          </a:p>
          <a:p>
            <a:r>
              <a:rPr lang="en-GB" b="1" dirty="0"/>
              <a:t> Free of </a:t>
            </a:r>
            <a:r>
              <a:rPr lang="en-GB" b="1" dirty="0">
                <a:solidFill>
                  <a:srgbClr val="FF0000"/>
                </a:solidFill>
              </a:rPr>
              <a:t>non-functional material and extraneous clues. </a:t>
            </a:r>
          </a:p>
          <a:p>
            <a:endParaRPr lang="en-GB" b="1" dirty="0"/>
          </a:p>
          <a:p>
            <a:r>
              <a:rPr lang="en-GB" b="1" dirty="0"/>
              <a:t> Should also be </a:t>
            </a:r>
            <a:r>
              <a:rPr lang="en-GB" b="1" dirty="0">
                <a:solidFill>
                  <a:srgbClr val="FF0000"/>
                </a:solidFill>
              </a:rPr>
              <a:t>free of race, ethnic,  bad bias and negative concepts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086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EFED8-7199-6FD2-272E-C261AFED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924" y="575919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5. Transfer and Generalizability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E1F6C48-AC6A-DAA0-80D0-0407F77780B6}"/>
              </a:ext>
            </a:extLst>
          </p:cNvPr>
          <p:cNvSpPr txBox="1"/>
          <p:nvPr/>
        </p:nvSpPr>
        <p:spPr>
          <a:xfrm>
            <a:off x="1820637" y="2028148"/>
            <a:ext cx="61014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Successful performance on the test will allow valid </a:t>
            </a:r>
            <a:r>
              <a:rPr lang="en-GB" sz="2400" dirty="0">
                <a:solidFill>
                  <a:srgbClr val="FF0000"/>
                </a:solidFill>
              </a:rPr>
              <a:t>generalizations about achievement to be made.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33AF39-6C7D-1EF6-EB59-1BC1F87EEF33}"/>
              </a:ext>
            </a:extLst>
          </p:cNvPr>
          <p:cNvSpPr txBox="1"/>
          <p:nvPr/>
        </p:nvSpPr>
        <p:spPr>
          <a:xfrm>
            <a:off x="1820637" y="3629524"/>
            <a:ext cx="75846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b="1" dirty="0"/>
              <a:t>Teachers can make valid generalizations </a:t>
            </a:r>
            <a:r>
              <a:rPr lang="en-GB" b="1" dirty="0">
                <a:solidFill>
                  <a:srgbClr val="FF0000"/>
                </a:solidFill>
              </a:rPr>
              <a:t>about achievement more easily using assessments.</a:t>
            </a:r>
          </a:p>
          <a:p>
            <a:endParaRPr lang="en-GB" b="1" dirty="0"/>
          </a:p>
          <a:p>
            <a:r>
              <a:rPr lang="en-GB" b="1" dirty="0"/>
              <a:t> These generalizations may involve instructional placement </a:t>
            </a:r>
            <a:r>
              <a:rPr lang="en-GB" b="1" dirty="0">
                <a:solidFill>
                  <a:srgbClr val="FF0000"/>
                </a:solidFill>
              </a:rPr>
              <a:t>decisions, formative evaluation </a:t>
            </a:r>
            <a:r>
              <a:rPr lang="en-GB" b="1" dirty="0"/>
              <a:t>decisions and </a:t>
            </a:r>
            <a:r>
              <a:rPr lang="en-GB" b="1" dirty="0">
                <a:solidFill>
                  <a:srgbClr val="FF0000"/>
                </a:solidFill>
              </a:rPr>
              <a:t>diagnostic decisions</a:t>
            </a:r>
            <a:r>
              <a:rPr lang="en-GB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9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A8066D-98F3-1909-3ACE-8F4371B3B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694" y="536680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6. Fairness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0F6213B-9E8A-4114-5C24-8ABABC774D16}"/>
              </a:ext>
            </a:extLst>
          </p:cNvPr>
          <p:cNvSpPr txBox="1"/>
          <p:nvPr/>
        </p:nvSpPr>
        <p:spPr>
          <a:xfrm>
            <a:off x="1896836" y="1813173"/>
            <a:ext cx="81833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Student performance will be measured in a way that does not give advantage to factors irrelevant to school learning; scoring schemes will be similarly equitable</a:t>
            </a:r>
            <a:r>
              <a:rPr lang="en-GB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897ECD-EE5A-45B2-5941-A6A57CA83087}"/>
              </a:ext>
            </a:extLst>
          </p:cNvPr>
          <p:cNvSpPr txBox="1"/>
          <p:nvPr/>
        </p:nvSpPr>
        <p:spPr>
          <a:xfrm>
            <a:off x="2027466" y="3429000"/>
            <a:ext cx="61014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Here are a few basic rules of fairness:</a:t>
            </a:r>
          </a:p>
          <a:p>
            <a:r>
              <a:rPr lang="en-GB" b="1" dirty="0"/>
              <a:t> </a:t>
            </a:r>
          </a:p>
          <a:p>
            <a:r>
              <a:rPr lang="en-GB" b="1" dirty="0"/>
              <a:t>test questions should </a:t>
            </a:r>
            <a:r>
              <a:rPr lang="en-GB" b="1" dirty="0">
                <a:solidFill>
                  <a:srgbClr val="FF0000"/>
                </a:solidFill>
              </a:rPr>
              <a:t>reflect the objectives of the unit;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/>
              <a:t> </a:t>
            </a:r>
            <a:r>
              <a:rPr lang="en-GB" b="1" dirty="0">
                <a:solidFill>
                  <a:srgbClr val="FF0000"/>
                </a:solidFill>
              </a:rPr>
              <a:t>expectations should be clearly known </a:t>
            </a:r>
            <a:r>
              <a:rPr lang="en-GB" b="1" dirty="0"/>
              <a:t>by the students;</a:t>
            </a:r>
          </a:p>
          <a:p>
            <a:endParaRPr lang="en-GB" b="1" dirty="0"/>
          </a:p>
          <a:p>
            <a:r>
              <a:rPr lang="en-GB" b="1" dirty="0"/>
              <a:t>each test item should present a </a:t>
            </a:r>
            <a:r>
              <a:rPr lang="en-GB" b="1" dirty="0">
                <a:solidFill>
                  <a:srgbClr val="FF0000"/>
                </a:solidFill>
              </a:rPr>
              <a:t>clearly formulated task; </a:t>
            </a:r>
          </a:p>
          <a:p>
            <a:endParaRPr lang="en-GB" b="1" dirty="0"/>
          </a:p>
          <a:p>
            <a:r>
              <a:rPr lang="en-GB" b="1" dirty="0"/>
              <a:t> </a:t>
            </a:r>
            <a:r>
              <a:rPr lang="en-GB" b="1" dirty="0">
                <a:solidFill>
                  <a:srgbClr val="FF0000"/>
                </a:solidFill>
              </a:rPr>
              <a:t>ample time for test </a:t>
            </a:r>
            <a:r>
              <a:rPr lang="en-GB" b="1" dirty="0"/>
              <a:t>completion should be allowed; </a:t>
            </a:r>
          </a:p>
        </p:txBody>
      </p:sp>
    </p:spTree>
    <p:extLst>
      <p:ext uri="{BB962C8B-B14F-4D97-AF65-F5344CB8AC3E}">
        <p14:creationId xmlns:p14="http://schemas.microsoft.com/office/powerpoint/2010/main" val="5125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26A4A6-7F00-13A5-4F64-608500FCE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353" y="586804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7. Reliability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1B34BD-C2A4-2AB3-F1CD-82D59385FF7D}"/>
              </a:ext>
            </a:extLst>
          </p:cNvPr>
          <p:cNvSpPr txBox="1"/>
          <p:nvPr/>
        </p:nvSpPr>
        <p:spPr>
          <a:xfrm>
            <a:off x="1679121" y="2049920"/>
            <a:ext cx="65069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Standard: Answers to test questions will</a:t>
            </a:r>
          </a:p>
          <a:p>
            <a:r>
              <a:rPr lang="en-GB" sz="2400" dirty="0"/>
              <a:t> be consistently trusted to represent </a:t>
            </a:r>
            <a:r>
              <a:rPr lang="en-GB" sz="2400" dirty="0">
                <a:solidFill>
                  <a:srgbClr val="FF0000"/>
                </a:solidFill>
              </a:rPr>
              <a:t>what students know.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78681A-6321-F248-011E-C67F313B23BE}"/>
              </a:ext>
            </a:extLst>
          </p:cNvPr>
          <p:cNvSpPr txBox="1"/>
          <p:nvPr/>
        </p:nvSpPr>
        <p:spPr>
          <a:xfrm>
            <a:off x="1567353" y="3664130"/>
            <a:ext cx="61014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The whole point of testing is to encourage learning. </a:t>
            </a:r>
          </a:p>
          <a:p>
            <a:endParaRPr lang="en-GB" b="1" dirty="0"/>
          </a:p>
          <a:p>
            <a:r>
              <a:rPr lang="en-GB" b="1" dirty="0"/>
              <a:t>A good test is designed with items that are not easily guessed without </a:t>
            </a:r>
            <a:r>
              <a:rPr lang="en-GB" b="1" dirty="0">
                <a:solidFill>
                  <a:srgbClr val="FF0000"/>
                </a:solidFill>
              </a:rPr>
              <a:t>proper studying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070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38EAA4-4336-0AA1-038C-5DA9CA2F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67" y="1980175"/>
            <a:ext cx="9520158" cy="1049235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Time new roman"/>
              </a:rPr>
              <a:t>Tips for Writing Good Test Items</a:t>
            </a:r>
          </a:p>
        </p:txBody>
      </p:sp>
    </p:spTree>
    <p:extLst>
      <p:ext uri="{BB962C8B-B14F-4D97-AF65-F5344CB8AC3E}">
        <p14:creationId xmlns:p14="http://schemas.microsoft.com/office/powerpoint/2010/main" val="3136597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C54AC7-816E-6BBB-BC56-40BEFBF4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Writing Multiple Choice Test Items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834AA12-08C6-5336-7BBC-0C0D08202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52" y="2156277"/>
            <a:ext cx="7861851" cy="312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8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550F91-EE3A-1FF6-0FD0-EB25995A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11" y="188694"/>
            <a:ext cx="9520158" cy="1049235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Writing Multiple Choice Test Items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B3C13BB-A66E-6560-C536-6941D66A5103}"/>
              </a:ext>
            </a:extLst>
          </p:cNvPr>
          <p:cNvSpPr txBox="1"/>
          <p:nvPr/>
        </p:nvSpPr>
        <p:spPr>
          <a:xfrm>
            <a:off x="1755322" y="1471052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1. When possible, state the stem as a direct question rather than as an incomplete statement.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FCD615-EF84-C5F8-FD1C-53B2204FD141}"/>
              </a:ext>
            </a:extLst>
          </p:cNvPr>
          <p:cNvSpPr txBox="1"/>
          <p:nvPr/>
        </p:nvSpPr>
        <p:spPr>
          <a:xfrm>
            <a:off x="1755322" y="2207165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2. Present a</a:t>
            </a:r>
            <a:r>
              <a:rPr lang="en-GB" b="1" dirty="0">
                <a:solidFill>
                  <a:srgbClr val="FF0000"/>
                </a:solidFill>
              </a:rPr>
              <a:t> definite</a:t>
            </a:r>
            <a:r>
              <a:rPr lang="en-GB" b="1" dirty="0"/>
              <a:t>, explicit and singular question or problem in the stem.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16A277-15F8-14BA-44E5-6ED0156EE070}"/>
              </a:ext>
            </a:extLst>
          </p:cNvPr>
          <p:cNvSpPr txBox="1"/>
          <p:nvPr/>
        </p:nvSpPr>
        <p:spPr>
          <a:xfrm>
            <a:off x="1755322" y="3038657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3. Eliminate excessive verbiage or</a:t>
            </a:r>
            <a:r>
              <a:rPr lang="en-GB" b="1" dirty="0">
                <a:solidFill>
                  <a:srgbClr val="FF0000"/>
                </a:solidFill>
              </a:rPr>
              <a:t> irrelevant </a:t>
            </a:r>
            <a:r>
              <a:rPr lang="en-GB" b="1" dirty="0"/>
              <a:t>information from the stem.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CB7175D-EDAF-AF87-1EA5-A401396E22D2}"/>
              </a:ext>
            </a:extLst>
          </p:cNvPr>
          <p:cNvSpPr txBox="1"/>
          <p:nvPr/>
        </p:nvSpPr>
        <p:spPr>
          <a:xfrm>
            <a:off x="1755322" y="3948212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4.Include in the stem any word(s) that might otherwise </a:t>
            </a:r>
            <a:r>
              <a:rPr lang="en-GB" b="1" dirty="0">
                <a:solidFill>
                  <a:srgbClr val="FF0000"/>
                </a:solidFill>
              </a:rPr>
              <a:t>be repeated </a:t>
            </a:r>
            <a:r>
              <a:rPr lang="en-GB" b="1" dirty="0"/>
              <a:t>in each alternative.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933FBB5-C0A5-C132-B5D5-858BDC35D04A}"/>
              </a:ext>
            </a:extLst>
          </p:cNvPr>
          <p:cNvSpPr txBox="1"/>
          <p:nvPr/>
        </p:nvSpPr>
        <p:spPr>
          <a:xfrm>
            <a:off x="1755322" y="4811265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5. Use negatively stated stems sparingly. When used, underline and/or </a:t>
            </a:r>
            <a:r>
              <a:rPr lang="en-GB" b="1" dirty="0">
                <a:solidFill>
                  <a:srgbClr val="FF0000"/>
                </a:solidFill>
              </a:rPr>
              <a:t>capitalize</a:t>
            </a:r>
            <a:r>
              <a:rPr lang="en-GB" b="1" dirty="0"/>
              <a:t> the negative word.</a:t>
            </a:r>
          </a:p>
        </p:txBody>
      </p:sp>
    </p:spTree>
    <p:extLst>
      <p:ext uri="{BB962C8B-B14F-4D97-AF65-F5344CB8AC3E}">
        <p14:creationId xmlns:p14="http://schemas.microsoft.com/office/powerpoint/2010/main" val="2162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E33761-B8A8-7586-8D3A-CAFB1520A6B9}"/>
              </a:ext>
            </a:extLst>
          </p:cNvPr>
          <p:cNvSpPr txBox="1"/>
          <p:nvPr/>
        </p:nvSpPr>
        <p:spPr>
          <a:xfrm>
            <a:off x="2049237" y="1668920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6. Make all alternatives </a:t>
            </a:r>
            <a:r>
              <a:rPr lang="en-GB" b="1" dirty="0">
                <a:solidFill>
                  <a:srgbClr val="FF0000"/>
                </a:solidFill>
              </a:rPr>
              <a:t>plausible </a:t>
            </a:r>
            <a:r>
              <a:rPr lang="en-GB" b="1" dirty="0"/>
              <a:t>and attractive to the less knowledgeable or skillful student.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27E50F-752E-D4CA-9D7A-60B9A112814A}"/>
              </a:ext>
            </a:extLst>
          </p:cNvPr>
          <p:cNvSpPr txBox="1"/>
          <p:nvPr/>
        </p:nvSpPr>
        <p:spPr>
          <a:xfrm>
            <a:off x="2049237" y="276497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7. Make the alternatives </a:t>
            </a:r>
            <a:r>
              <a:rPr lang="en-GB" b="1" dirty="0">
                <a:solidFill>
                  <a:srgbClr val="FF0000"/>
                </a:solidFill>
              </a:rPr>
              <a:t>mutually exclusive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34AE4B5-A83A-E730-818A-D70288ECB0E0}"/>
              </a:ext>
            </a:extLst>
          </p:cNvPr>
          <p:cNvSpPr txBox="1"/>
          <p:nvPr/>
        </p:nvSpPr>
        <p:spPr>
          <a:xfrm>
            <a:off x="2168980" y="3723696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8. Make alternatives approximately </a:t>
            </a:r>
            <a:r>
              <a:rPr lang="en-GB" b="1" dirty="0">
                <a:solidFill>
                  <a:srgbClr val="FF0000"/>
                </a:solidFill>
              </a:rPr>
              <a:t>equal in length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937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A2B773-58F4-D921-A335-D07EE204A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239" y="381105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True-False Test Items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5484B46-2B08-1B3C-8B03-18A00FBD498A}"/>
              </a:ext>
            </a:extLst>
          </p:cNvPr>
          <p:cNvSpPr txBox="1"/>
          <p:nvPr/>
        </p:nvSpPr>
        <p:spPr>
          <a:xfrm>
            <a:off x="1578239" y="4459385"/>
            <a:ext cx="7032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5. Base true-false items upon statements that </a:t>
            </a:r>
            <a:r>
              <a:rPr lang="en-GB" b="1" dirty="0">
                <a:solidFill>
                  <a:srgbClr val="FF0000"/>
                </a:solidFill>
              </a:rPr>
              <a:t>are absolutely true or false, without qualifications or exceptions.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E8F9DB-45A5-A379-EEF2-3E12014734E1}"/>
              </a:ext>
            </a:extLst>
          </p:cNvPr>
          <p:cNvSpPr txBox="1"/>
          <p:nvPr/>
        </p:nvSpPr>
        <p:spPr>
          <a:xfrm>
            <a:off x="1578239" y="3537194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4. Express the item statement as </a:t>
            </a:r>
            <a:r>
              <a:rPr lang="en-GB" b="1" dirty="0">
                <a:solidFill>
                  <a:srgbClr val="FF0000"/>
                </a:solidFill>
              </a:rPr>
              <a:t>simply and as clearly as possible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CF783C-D3B7-DBFB-9850-EC983BE5F629}"/>
              </a:ext>
            </a:extLst>
          </p:cNvPr>
          <p:cNvSpPr txBox="1"/>
          <p:nvPr/>
        </p:nvSpPr>
        <p:spPr>
          <a:xfrm>
            <a:off x="1578239" y="188978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1. Express </a:t>
            </a:r>
            <a:r>
              <a:rPr lang="en-GB" b="1" dirty="0">
                <a:solidFill>
                  <a:srgbClr val="FF0000"/>
                </a:solidFill>
              </a:rPr>
              <a:t>a single idea </a:t>
            </a:r>
            <a:r>
              <a:rPr lang="en-GB" b="1" dirty="0"/>
              <a:t>in each test item.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0D0084-5A99-4451-0362-27755C28CB2A}"/>
              </a:ext>
            </a:extLst>
          </p:cNvPr>
          <p:cNvSpPr txBox="1"/>
          <p:nvPr/>
        </p:nvSpPr>
        <p:spPr>
          <a:xfrm>
            <a:off x="1578239" y="2972468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3. Avoid using </a:t>
            </a:r>
            <a:r>
              <a:rPr lang="en-GB" b="1" dirty="0">
                <a:solidFill>
                  <a:srgbClr val="FF0000"/>
                </a:solidFill>
              </a:rPr>
              <a:t>negatively stated item statements.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2DDDCBF-3422-8D79-4D32-93C3EE3D8467}"/>
              </a:ext>
            </a:extLst>
          </p:cNvPr>
          <p:cNvSpPr txBox="1"/>
          <p:nvPr/>
        </p:nvSpPr>
        <p:spPr>
          <a:xfrm>
            <a:off x="1578239" y="239108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2. Avoid the use of </a:t>
            </a:r>
            <a:r>
              <a:rPr lang="en-GB" b="1" dirty="0">
                <a:solidFill>
                  <a:srgbClr val="FF0000"/>
                </a:solidFill>
              </a:rPr>
              <a:t>unfamiliar vocabulary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7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019F5B-7210-F64B-93B3-31EABF483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209" y="608577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Matching Test Items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3D1E697-5216-923B-362C-FF05327D57F3}"/>
              </a:ext>
            </a:extLst>
          </p:cNvPr>
          <p:cNvSpPr txBox="1"/>
          <p:nvPr/>
        </p:nvSpPr>
        <p:spPr>
          <a:xfrm>
            <a:off x="1676209" y="4708882"/>
            <a:ext cx="7065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4. </a:t>
            </a:r>
            <a:r>
              <a:rPr lang="en-GB" b="1" dirty="0">
                <a:solidFill>
                  <a:srgbClr val="FF0000"/>
                </a:solidFill>
              </a:rPr>
              <a:t>Include directions which clearly state the basis for matching </a:t>
            </a:r>
            <a:r>
              <a:rPr lang="en-GB" b="1" dirty="0"/>
              <a:t>the stimuli with the responses.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B333930-A729-CAB1-5664-3CE881DA0A07}"/>
              </a:ext>
            </a:extLst>
          </p:cNvPr>
          <p:cNvSpPr txBox="1"/>
          <p:nvPr/>
        </p:nvSpPr>
        <p:spPr>
          <a:xfrm>
            <a:off x="1676209" y="3328362"/>
            <a:ext cx="7195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2. Use only items that share the </a:t>
            </a:r>
            <a:r>
              <a:rPr lang="en-GB" b="1" dirty="0">
                <a:solidFill>
                  <a:srgbClr val="FF0000"/>
                </a:solidFill>
              </a:rPr>
              <a:t>same foundation of information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C185EB-C497-2AC9-6BD1-E98A97186506}"/>
              </a:ext>
            </a:extLst>
          </p:cNvPr>
          <p:cNvSpPr txBox="1"/>
          <p:nvPr/>
        </p:nvSpPr>
        <p:spPr>
          <a:xfrm>
            <a:off x="1676209" y="2645844"/>
            <a:ext cx="7021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1. </a:t>
            </a:r>
            <a:r>
              <a:rPr lang="en-GB" b="1" dirty="0">
                <a:solidFill>
                  <a:srgbClr val="FF0000"/>
                </a:solidFill>
              </a:rPr>
              <a:t>Avoid grammatical or other clues to the correct response.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B52B7A3-D03C-A693-0EAD-CA7EF4A5FBD4}"/>
              </a:ext>
            </a:extLst>
          </p:cNvPr>
          <p:cNvSpPr txBox="1"/>
          <p:nvPr/>
        </p:nvSpPr>
        <p:spPr>
          <a:xfrm>
            <a:off x="1676209" y="3961441"/>
            <a:ext cx="7195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3. The column of stimuli on the left should </a:t>
            </a:r>
            <a:r>
              <a:rPr lang="en-GB" b="1" dirty="0">
                <a:solidFill>
                  <a:srgbClr val="FF0000"/>
                </a:solidFill>
              </a:rPr>
              <a:t>set the question clearly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05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6F8737-BEE9-2BC3-E777-E72D07A9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839" y="205805"/>
            <a:ext cx="9520158" cy="104923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Completion or Fill-in-the-Blank Test Item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211775-0ADB-C65D-F668-11E3C97AF5AA}"/>
              </a:ext>
            </a:extLst>
          </p:cNvPr>
          <p:cNvSpPr txBox="1"/>
          <p:nvPr/>
        </p:nvSpPr>
        <p:spPr>
          <a:xfrm>
            <a:off x="1690008" y="1690665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1. Omit </a:t>
            </a:r>
            <a:r>
              <a:rPr lang="en-GB" b="1" dirty="0">
                <a:solidFill>
                  <a:srgbClr val="FF0000"/>
                </a:solidFill>
              </a:rPr>
              <a:t>only significant </a:t>
            </a:r>
            <a:r>
              <a:rPr lang="en-GB" b="1" dirty="0"/>
              <a:t>words from the statement</a:t>
            </a:r>
            <a:r>
              <a:rPr lang="en-GB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7A7135-538F-1C43-B1EF-4BEBE809D716}"/>
              </a:ext>
            </a:extLst>
          </p:cNvPr>
          <p:cNvSpPr txBox="1"/>
          <p:nvPr/>
        </p:nvSpPr>
        <p:spPr>
          <a:xfrm>
            <a:off x="1690008" y="2402558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2. Do not omit so many words from the statement that </a:t>
            </a:r>
            <a:r>
              <a:rPr lang="en-GB" b="1" dirty="0">
                <a:solidFill>
                  <a:srgbClr val="FF0000"/>
                </a:solidFill>
              </a:rPr>
              <a:t>the intended meaning </a:t>
            </a:r>
            <a:r>
              <a:rPr lang="en-GB" b="1" dirty="0"/>
              <a:t>is lost.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A1F54C4-15CE-331E-9158-043C3339C9F8}"/>
              </a:ext>
            </a:extLst>
          </p:cNvPr>
          <p:cNvSpPr txBox="1"/>
          <p:nvPr/>
        </p:nvSpPr>
        <p:spPr>
          <a:xfrm>
            <a:off x="1690008" y="3253316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3. Avoid </a:t>
            </a:r>
            <a:r>
              <a:rPr lang="en-GB" b="1" dirty="0">
                <a:solidFill>
                  <a:srgbClr val="FF0000"/>
                </a:solidFill>
              </a:rPr>
              <a:t>obvious clues to the correct </a:t>
            </a:r>
            <a:r>
              <a:rPr lang="en-GB" b="1" dirty="0"/>
              <a:t>response.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39CFF22-53FF-D4F7-F24B-040687B6AFE3}"/>
              </a:ext>
            </a:extLst>
          </p:cNvPr>
          <p:cNvSpPr txBox="1"/>
          <p:nvPr/>
        </p:nvSpPr>
        <p:spPr>
          <a:xfrm>
            <a:off x="1690008" y="3951905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4. Be sure there is only </a:t>
            </a:r>
            <a:r>
              <a:rPr lang="en-GB" b="1" dirty="0">
                <a:solidFill>
                  <a:srgbClr val="FF0000"/>
                </a:solidFill>
              </a:rPr>
              <a:t>one correct response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F719C86-28FA-FC91-9D5E-0BC0BCB44FF4}"/>
              </a:ext>
            </a:extLst>
          </p:cNvPr>
          <p:cNvSpPr txBox="1"/>
          <p:nvPr/>
        </p:nvSpPr>
        <p:spPr>
          <a:xfrm>
            <a:off x="1690008" y="4475204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5. </a:t>
            </a:r>
            <a:r>
              <a:rPr lang="en-GB" b="1" dirty="0">
                <a:solidFill>
                  <a:srgbClr val="FF0000"/>
                </a:solidFill>
              </a:rPr>
              <a:t>Avoid grammatical clues to the correct </a:t>
            </a:r>
            <a:r>
              <a:rPr lang="en-GB" b="1" dirty="0"/>
              <a:t>response.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8C21A61-7306-A70F-DC96-460A68AD2174}"/>
              </a:ext>
            </a:extLst>
          </p:cNvPr>
          <p:cNvSpPr txBox="1"/>
          <p:nvPr/>
        </p:nvSpPr>
        <p:spPr>
          <a:xfrm>
            <a:off x="1690008" y="5160327"/>
            <a:ext cx="6101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6. If possible, </a:t>
            </a:r>
            <a:r>
              <a:rPr lang="en-GB" b="1" dirty="0">
                <a:solidFill>
                  <a:srgbClr val="FF0000"/>
                </a:solidFill>
              </a:rPr>
              <a:t>vary where to put the blank </a:t>
            </a:r>
            <a:r>
              <a:rPr lang="en-GB" b="1" dirty="0"/>
              <a:t>either at the end of a statement or at the beginning etc …</a:t>
            </a:r>
          </a:p>
        </p:txBody>
      </p:sp>
    </p:spTree>
    <p:extLst>
      <p:ext uri="{BB962C8B-B14F-4D97-AF65-F5344CB8AC3E}">
        <p14:creationId xmlns:p14="http://schemas.microsoft.com/office/powerpoint/2010/main" val="281066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10" grpId="0"/>
      <p:bldP spid="1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CAF98D-E403-4FCD-5B10-347A5DB5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582" y="4658062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 Writing</a:t>
            </a:r>
            <a:r>
              <a:rPr lang="en-GB" sz="2400" dirty="0">
                <a:solidFill>
                  <a:srgbClr val="FF0000"/>
                </a:solidFill>
              </a:rPr>
              <a:t/>
            </a:r>
            <a:br>
              <a:rPr lang="en-GB" sz="2400" dirty="0">
                <a:solidFill>
                  <a:srgbClr val="FF0000"/>
                </a:solidFill>
              </a:rPr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2000" b="1" dirty="0"/>
              <a:t>-The topics should be </a:t>
            </a:r>
            <a:r>
              <a:rPr lang="en-GB" sz="2000" b="1" dirty="0">
                <a:solidFill>
                  <a:srgbClr val="FF0000"/>
                </a:solidFill>
              </a:rPr>
              <a:t>semi-related to the textbook material.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/>
              <a:t> </a:t>
            </a:r>
            <a:br>
              <a:rPr lang="en-GB" sz="2000" b="1" dirty="0"/>
            </a:br>
            <a:r>
              <a:rPr lang="en-GB" sz="2000" b="1" dirty="0"/>
              <a:t>-The number of words (lines) should be </a:t>
            </a:r>
            <a:r>
              <a:rPr lang="en-GB" sz="2000" b="1" dirty="0">
                <a:solidFill>
                  <a:srgbClr val="FF0000"/>
                </a:solidFill>
              </a:rPr>
              <a:t>indicated clearly. </a:t>
            </a:r>
            <a:r>
              <a:rPr lang="en-GB" sz="2000" b="1" dirty="0"/>
              <a:t/>
            </a:r>
            <a:br>
              <a:rPr lang="en-GB" sz="2000" b="1" dirty="0"/>
            </a:br>
            <a:r>
              <a:rPr lang="en-GB" sz="2000" b="1" dirty="0"/>
              <a:t/>
            </a:r>
            <a:br>
              <a:rPr lang="en-GB" sz="2000" b="1" dirty="0"/>
            </a:br>
            <a:r>
              <a:rPr lang="en-GB" sz="2000" b="1" dirty="0"/>
              <a:t>-</a:t>
            </a:r>
            <a:r>
              <a:rPr lang="en-GB" sz="2000" b="1" dirty="0">
                <a:solidFill>
                  <a:srgbClr val="FF0000"/>
                </a:solidFill>
              </a:rPr>
              <a:t>The helping ideas provided should be ―helpful not confusing.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/>
              <a:t/>
            </a:r>
            <a:br>
              <a:rPr lang="en-GB" sz="2000" b="1" dirty="0"/>
            </a:br>
            <a:r>
              <a:rPr lang="en-GB" sz="2000" b="1" dirty="0"/>
              <a:t>-The graphic organizer and out lines </a:t>
            </a:r>
            <a:r>
              <a:rPr lang="en-GB" sz="2000" b="1" dirty="0">
                <a:solidFill>
                  <a:srgbClr val="FF0000"/>
                </a:solidFill>
              </a:rPr>
              <a:t>should be very related to the topic </a:t>
            </a:r>
            <a:r>
              <a:rPr lang="en-GB" sz="2000" b="1" dirty="0"/>
              <a:t>and indicate the ideas they have.</a:t>
            </a:r>
            <a:br>
              <a:rPr lang="en-GB" sz="2000" b="1" dirty="0"/>
            </a:br>
            <a:r>
              <a:rPr lang="en-GB" sz="2000" b="1" dirty="0"/>
              <a:t/>
            </a:r>
            <a:br>
              <a:rPr lang="en-GB" sz="2000" b="1" dirty="0"/>
            </a:br>
            <a:r>
              <a:rPr lang="en-GB" sz="2000" b="1" dirty="0"/>
              <a:t>-</a:t>
            </a:r>
            <a:r>
              <a:rPr lang="en-GB" sz="2000" b="1" dirty="0">
                <a:solidFill>
                  <a:srgbClr val="FF0000"/>
                </a:solidFill>
              </a:rPr>
              <a:t>Rubrics should be included in the writing test </a:t>
            </a:r>
            <a:r>
              <a:rPr lang="en-GB" sz="2000" b="1" dirty="0"/>
              <a:t>for the students to see how are they going to be assessed.</a:t>
            </a:r>
            <a:r>
              <a:rPr lang="en-GB" sz="2400" b="1" dirty="0">
                <a:latin typeface="Time new roman"/>
              </a:rPr>
              <a:t/>
            </a:r>
            <a:br>
              <a:rPr lang="en-GB" sz="2400" b="1" dirty="0">
                <a:latin typeface="Time new roman"/>
              </a:rPr>
            </a:br>
            <a:endParaRPr lang="en-GB" sz="2400" b="1" dirty="0">
              <a:latin typeface="Time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10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611087" y="1338943"/>
            <a:ext cx="846688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Samples of questions:</a:t>
            </a:r>
          </a:p>
          <a:p>
            <a:pPr algn="ctr"/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46C7E53-1757-4A70-B024-5421C798EF91}"/>
              </a:ext>
            </a:extLst>
          </p:cNvPr>
          <p:cNvSpPr>
            <a:spLocks noGrp="1"/>
          </p:cNvSpPr>
          <p:nvPr/>
        </p:nvSpPr>
        <p:spPr>
          <a:xfrm>
            <a:off x="1158240" y="4067992"/>
            <a:ext cx="9875520" cy="135636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0000"/>
                </a:solidFill>
              </a:rPr>
              <a:t>Group Discussion</a:t>
            </a:r>
          </a:p>
        </p:txBody>
      </p:sp>
    </p:spTree>
    <p:extLst>
      <p:ext uri="{BB962C8B-B14F-4D97-AF65-F5344CB8AC3E}">
        <p14:creationId xmlns:p14="http://schemas.microsoft.com/office/powerpoint/2010/main" val="2972686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525BF37-FFC9-8D3D-D10C-91D97D433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Vocab. - questions</a:t>
            </a:r>
          </a:p>
        </p:txBody>
      </p:sp>
    </p:spTree>
    <p:extLst>
      <p:ext uri="{BB962C8B-B14F-4D97-AF65-F5344CB8AC3E}">
        <p14:creationId xmlns:p14="http://schemas.microsoft.com/office/powerpoint/2010/main" val="1262977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06" y="892628"/>
            <a:ext cx="9910451" cy="324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2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740" y="1458686"/>
            <a:ext cx="8017990" cy="32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05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286" y="764114"/>
            <a:ext cx="8358140" cy="436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05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1935"/>
          <a:stretch/>
        </p:blipFill>
        <p:spPr>
          <a:xfrm>
            <a:off x="1925588" y="3668487"/>
            <a:ext cx="8676977" cy="1436912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xmlns="" id="{A1CDDDF0-56FC-2E27-E31E-88E578D48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235" y="1171575"/>
            <a:ext cx="71501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04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27" y="1567143"/>
            <a:ext cx="8520731" cy="372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64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12" y="1089254"/>
            <a:ext cx="7747660" cy="3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825850-CA64-3746-3C43-0BABF9DE2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97" y="1317173"/>
            <a:ext cx="8336342" cy="902607"/>
          </a:xfrm>
          <a:prstGeom prst="rect">
            <a:avLst/>
          </a:prstGeom>
        </p:spPr>
      </p:pic>
      <p:pic>
        <p:nvPicPr>
          <p:cNvPr id="7" name="Picture 6" descr="Letter&#10;&#10;Description automatically generated with medium confidence">
            <a:extLst>
              <a:ext uri="{FF2B5EF4-FFF2-40B4-BE49-F238E27FC236}">
                <a16:creationId xmlns:a16="http://schemas.microsoft.com/office/drawing/2014/main" xmlns="" id="{47F24E3F-84EC-6734-9974-8B98B2859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97" y="3287090"/>
            <a:ext cx="8336342" cy="98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97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xmlns="" id="{8A5E1FB1-A173-1427-0166-A8C7C6688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2"/>
          <a:stretch/>
        </p:blipFill>
        <p:spPr>
          <a:xfrm>
            <a:off x="1979324" y="1164771"/>
            <a:ext cx="7463470" cy="366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455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xmlns="" id="{8E7D62CD-F4CA-7F6C-C751-A17EA338C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" b="1799"/>
          <a:stretch/>
        </p:blipFill>
        <p:spPr>
          <a:xfrm>
            <a:off x="1218649" y="1872343"/>
            <a:ext cx="8600266" cy="265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25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226E7AA-E3CD-528C-7E5F-5455990C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Time new roman"/>
              </a:rPr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468589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E139DDAB-1C35-2275-6AE7-C6E84D831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71" y="3463244"/>
            <a:ext cx="8241210" cy="1287689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xmlns="" id="{1419CA43-3FEB-DFF8-89B4-3C57F82BB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71" y="544891"/>
            <a:ext cx="8122557" cy="256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80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5589"/>
          <a:stretch/>
        </p:blipFill>
        <p:spPr>
          <a:xfrm>
            <a:off x="1721984" y="1201351"/>
            <a:ext cx="8358187" cy="332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57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xmlns="" id="{ECFB26E7-E323-5229-F913-01CAEBA7D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43" y="1818822"/>
            <a:ext cx="8294914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82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226E7AA-E3CD-528C-7E5F-5455990C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reading</a:t>
            </a:r>
          </a:p>
        </p:txBody>
      </p:sp>
    </p:spTree>
    <p:extLst>
      <p:ext uri="{BB962C8B-B14F-4D97-AF65-F5344CB8AC3E}">
        <p14:creationId xmlns:p14="http://schemas.microsoft.com/office/powerpoint/2010/main" val="7783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xmlns="" id="{BB915561-F217-0B99-2025-77F702FA2A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5"/>
          <a:stretch/>
        </p:blipFill>
        <p:spPr>
          <a:xfrm>
            <a:off x="1223008" y="413657"/>
            <a:ext cx="8971818" cy="521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87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6A20529B-E503-BC58-51A3-2BEEB13D4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9" y="642257"/>
            <a:ext cx="11292500" cy="42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51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xmlns="" id="{9DACE266-7C1E-C079-4A22-D548011745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02" b="-1"/>
          <a:stretch/>
        </p:blipFill>
        <p:spPr>
          <a:xfrm>
            <a:off x="786305" y="1099457"/>
            <a:ext cx="10828104" cy="397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66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xmlns="" id="{257E5318-5E2E-BFE3-3C49-5B9ADB555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44" y="842249"/>
            <a:ext cx="8607713" cy="451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27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5" y="440053"/>
            <a:ext cx="9514115" cy="597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321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173" y="283028"/>
            <a:ext cx="8707654" cy="59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85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xmlns="" id="{83BC791C-4CCA-D201-B039-BF13F4DCD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347087"/>
            <a:ext cx="8501742" cy="572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756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xmlns="" id="{03E19E33-0C4A-CC91-102E-FBBFE00E8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458" y="736250"/>
            <a:ext cx="5867399" cy="46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6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xmlns="" id="{0A2C2E46-A1B5-4872-2B68-98C0237E1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14" y="450213"/>
            <a:ext cx="6291943" cy="465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8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xmlns="" id="{E6583A76-3159-2E6C-8B66-AB50FBE0C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43" y="612202"/>
            <a:ext cx="6477000" cy="454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67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226E7AA-E3CD-528C-7E5F-5455990C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32988211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6E6531A-0776-43BA-A852-5FB5C7753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8C5273F-2B84-46BF-A94F-1A20E13B3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620" y="1247835"/>
            <a:ext cx="5230761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09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7DE5115-89C8-4B9C-B0E8-78A15C20C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A6402E2-72CC-4683-9B83-11265402E5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xmlns="" id="{BA64F3DB-0DA4-60DB-2CCA-281BFA9D39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0" r="1" b="1"/>
          <a:stretch/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8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xmlns="" id="{B6E6531A-0776-43BA-A852-5FB5C7753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xmlns="" id="{F8C5273F-2B84-46BF-A94F-1A20E13B3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920" y="1247835"/>
            <a:ext cx="5570162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38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6E6531A-0776-43BA-A852-5FB5C7753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8C5273F-2B84-46BF-A94F-1A20E13B3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368" y="1247835"/>
            <a:ext cx="6725266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719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7DE5115-89C8-4B9C-B0E8-78A15C20C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A6402E2-72CC-4683-9B83-11265402E5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" t="253" r="1" b="19548"/>
          <a:stretch/>
        </p:blipFill>
        <p:spPr>
          <a:xfrm>
            <a:off x="2269236" y="859971"/>
            <a:ext cx="7653528" cy="41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75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xmlns="" id="{FB6CEC3A-4F18-52CD-1B33-1490D6867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"/>
          <a:stretch/>
        </p:blipFill>
        <p:spPr>
          <a:xfrm>
            <a:off x="2296887" y="736409"/>
            <a:ext cx="7238999" cy="419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09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7DE5115-89C8-4B9C-B0E8-78A15C20CC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A6402E2-72CC-4683-9B83-11265402E5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xmlns="" id="{DAC0482E-76AA-6FC7-1378-91C39A8E9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0409"/>
          <a:stretch/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700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6E6531A-0776-43BA-A852-5FB5C7753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8C5273F-2B84-46BF-A94F-1A20E13B3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xmlns="" id="{7E56A215-314C-4BD9-C73E-A6E807BD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532" y="1247835"/>
            <a:ext cx="711893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332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xmlns="" id="{87174B03-7B33-4E6B-7547-ADFC983C7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t="-36263" r="6457" b="5256"/>
          <a:stretch/>
        </p:blipFill>
        <p:spPr>
          <a:xfrm>
            <a:off x="2296884" y="-1153885"/>
            <a:ext cx="7162802" cy="667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890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00" y="1745461"/>
            <a:ext cx="8006771" cy="384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0438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1053</TotalTime>
  <Words>770</Words>
  <Application>Microsoft Office PowerPoint</Application>
  <PresentationFormat>Custom</PresentationFormat>
  <Paragraphs>93</Paragraphs>
  <Slides>56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Gallery</vt:lpstr>
      <vt:lpstr>PowerPoint Presentation</vt:lpstr>
      <vt:lpstr>Comment</vt:lpstr>
      <vt:lpstr>PowerPoint Presentation</vt:lpstr>
      <vt:lpstr>Technical Quality of a Test*</vt:lpstr>
      <vt:lpstr>1. Cognitive Complexity </vt:lpstr>
      <vt:lpstr>2. Content Quality</vt:lpstr>
      <vt:lpstr>3. Meaningfulness</vt:lpstr>
      <vt:lpstr>4. Language Appropriateness</vt:lpstr>
      <vt:lpstr>5. Transfer and Generalizability</vt:lpstr>
      <vt:lpstr>6. Fairness</vt:lpstr>
      <vt:lpstr>7. Reliability</vt:lpstr>
      <vt:lpstr>Tips for Writing Good Test Items</vt:lpstr>
      <vt:lpstr>Writing Multiple Choice Test Items</vt:lpstr>
      <vt:lpstr> Writing Multiple Choice Test Items</vt:lpstr>
      <vt:lpstr>PowerPoint Presentation</vt:lpstr>
      <vt:lpstr>True-False Test Items </vt:lpstr>
      <vt:lpstr>Matching Test Items</vt:lpstr>
      <vt:lpstr>Completion or Fill-in-the-Blank Test Item</vt:lpstr>
      <vt:lpstr> Writing   -The topics should be semi-related to the textbook material.   -The number of words (lines) should be indicated clearly.   -The helping ideas provided should be ―helpful not confusing.  -The graphic organizer and out lines should be very related to the topic and indicate the ideas they have.  -Rubrics should be included in the writing test for the students to see how are they going to be assessed. </vt:lpstr>
      <vt:lpstr>PowerPoint Presentation</vt:lpstr>
      <vt:lpstr>Vocab. -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grammar</vt:lpstr>
      <vt:lpstr>PowerPoint Presentation</vt:lpstr>
      <vt:lpstr>PowerPoint Presentation</vt:lpstr>
      <vt:lpstr>PowerPoint Presentation</vt:lpstr>
      <vt:lpstr>reading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z</dc:creator>
  <cp:lastModifiedBy>acer</cp:lastModifiedBy>
  <cp:revision>27</cp:revision>
  <dcterms:created xsi:type="dcterms:W3CDTF">2022-11-19T16:34:34Z</dcterms:created>
  <dcterms:modified xsi:type="dcterms:W3CDTF">2023-03-16T08:38:28Z</dcterms:modified>
</cp:coreProperties>
</file>