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97" r:id="rId4"/>
  </p:sldMasterIdLst>
  <p:notesMasterIdLst>
    <p:notesMasterId r:id="rId60"/>
  </p:notesMasterIdLst>
  <p:handoutMasterIdLst>
    <p:handoutMasterId r:id="rId61"/>
  </p:handoutMasterIdLst>
  <p:sldIdLst>
    <p:sldId id="256" r:id="rId5"/>
    <p:sldId id="310" r:id="rId6"/>
    <p:sldId id="462" r:id="rId7"/>
    <p:sldId id="287" r:id="rId8"/>
    <p:sldId id="348" r:id="rId9"/>
    <p:sldId id="291" r:id="rId10"/>
    <p:sldId id="350" r:id="rId11"/>
    <p:sldId id="344" r:id="rId12"/>
    <p:sldId id="321" r:id="rId13"/>
    <p:sldId id="322" r:id="rId14"/>
    <p:sldId id="459" r:id="rId15"/>
    <p:sldId id="330" r:id="rId16"/>
    <p:sldId id="323" r:id="rId17"/>
    <p:sldId id="324" r:id="rId18"/>
    <p:sldId id="356" r:id="rId19"/>
    <p:sldId id="326" r:id="rId20"/>
    <p:sldId id="331" r:id="rId21"/>
    <p:sldId id="329" r:id="rId22"/>
    <p:sldId id="327" r:id="rId23"/>
    <p:sldId id="345" r:id="rId24"/>
    <p:sldId id="328" r:id="rId25"/>
    <p:sldId id="334" r:id="rId26"/>
    <p:sldId id="353" r:id="rId27"/>
    <p:sldId id="362" r:id="rId28"/>
    <p:sldId id="300" r:id="rId29"/>
    <p:sldId id="304" r:id="rId30"/>
    <p:sldId id="336" r:id="rId31"/>
    <p:sldId id="358" r:id="rId32"/>
    <p:sldId id="302" r:id="rId33"/>
    <p:sldId id="305" r:id="rId34"/>
    <p:sldId id="361" r:id="rId35"/>
    <p:sldId id="301" r:id="rId36"/>
    <p:sldId id="306" r:id="rId37"/>
    <p:sldId id="307" r:id="rId38"/>
    <p:sldId id="359" r:id="rId39"/>
    <p:sldId id="460" r:id="rId40"/>
    <p:sldId id="354" r:id="rId41"/>
    <p:sldId id="339" r:id="rId42"/>
    <p:sldId id="311" r:id="rId43"/>
    <p:sldId id="312" r:id="rId44"/>
    <p:sldId id="341" r:id="rId45"/>
    <p:sldId id="342" r:id="rId46"/>
    <p:sldId id="343" r:id="rId47"/>
    <p:sldId id="366" r:id="rId48"/>
    <p:sldId id="376" r:id="rId49"/>
    <p:sldId id="367" r:id="rId50"/>
    <p:sldId id="368" r:id="rId51"/>
    <p:sldId id="369" r:id="rId52"/>
    <p:sldId id="370" r:id="rId53"/>
    <p:sldId id="371" r:id="rId54"/>
    <p:sldId id="377" r:id="rId55"/>
    <p:sldId id="373" r:id="rId56"/>
    <p:sldId id="374" r:id="rId57"/>
    <p:sldId id="375" r:id="rId58"/>
    <p:sldId id="461" r:id="rId5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72A2"/>
    <a:srgbClr val="3494BA"/>
    <a:srgbClr val="204474"/>
    <a:srgbClr val="7F888F"/>
    <a:srgbClr val="5B636E"/>
    <a:srgbClr val="778088"/>
    <a:srgbClr val="2E2F43"/>
    <a:srgbClr val="D7EBF2"/>
    <a:srgbClr val="E4F4EA"/>
    <a:srgbClr val="CAE8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819" autoAdjust="0"/>
  </p:normalViewPr>
  <p:slideViewPr>
    <p:cSldViewPr snapToGrid="0" showGuides="1">
      <p:cViewPr varScale="1">
        <p:scale>
          <a:sx n="63" d="100"/>
          <a:sy n="63" d="100"/>
        </p:scale>
        <p:origin x="-936" y="-10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8D1E0C90-1D4B-4894-A52F-6A61A87821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6FC6E43D-3065-44B8-88CF-754AF46FCB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846A32-BF80-4EEB-9349-9686B10A492B}" type="datetimeFigureOut">
              <a:rPr lang="en-US" smtClean="0"/>
              <a:t>02/09/23</a:t>
            </a:fld>
            <a:endParaRPr lang="en-US" dirty="0"/>
          </a:p>
        </p:txBody>
      </p:sp>
      <p:sp>
        <p:nvSpPr>
          <p:cNvPr id="4" name="Footer Placeholder 3">
            <a:extLst>
              <a:ext uri="{FF2B5EF4-FFF2-40B4-BE49-F238E27FC236}">
                <a16:creationId xmlns:a16="http://schemas.microsoft.com/office/drawing/2014/main" xmlns="" id="{F0CC3A23-7175-4E59-B38B-B4E81F5213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ELT GENERAL SUPERVISION</a:t>
            </a:r>
            <a:endParaRPr lang="en-US" dirty="0"/>
          </a:p>
        </p:txBody>
      </p:sp>
      <p:sp>
        <p:nvSpPr>
          <p:cNvPr id="5" name="Slide Number Placeholder 4">
            <a:extLst>
              <a:ext uri="{FF2B5EF4-FFF2-40B4-BE49-F238E27FC236}">
                <a16:creationId xmlns:a16="http://schemas.microsoft.com/office/drawing/2014/main" xmlns="" id="{7BF400A4-4A42-4A50-BC86-D7DA38EF2A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42A9F-EB4A-4976-901B-F47991B5E154}" type="slidenum">
              <a:rPr lang="en-US" smtClean="0"/>
              <a:t>‹#›</a:t>
            </a:fld>
            <a:endParaRPr lang="en-US" dirty="0"/>
          </a:p>
        </p:txBody>
      </p:sp>
    </p:spTree>
    <p:extLst>
      <p:ext uri="{BB962C8B-B14F-4D97-AF65-F5344CB8AC3E}">
        <p14:creationId xmlns:p14="http://schemas.microsoft.com/office/powerpoint/2010/main" val="343790723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A9E41-F7BA-42D1-923E-C3B58F2FDEC1}" type="datetimeFigureOut">
              <a:rPr lang="en-US" noProof="0" smtClean="0"/>
              <a:t>02/09/23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noProof="0"/>
              <a:t>ELT GENERAL SUPERVISION</a:t>
            </a:r>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C6CC0-914F-4A6F-B8FE-1137B7ABBBE0}" type="slidenum">
              <a:rPr lang="en-US" noProof="0" smtClean="0"/>
              <a:t>‹#›</a:t>
            </a:fld>
            <a:endParaRPr lang="en-US" noProof="0" dirty="0"/>
          </a:p>
        </p:txBody>
      </p:sp>
    </p:spTree>
    <p:extLst>
      <p:ext uri="{BB962C8B-B14F-4D97-AF65-F5344CB8AC3E}">
        <p14:creationId xmlns:p14="http://schemas.microsoft.com/office/powerpoint/2010/main" val="332564573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noProof="0" smtClean="0"/>
              <a:t>ELT GENERAL SUPERVISION</a:t>
            </a:r>
            <a:endParaRPr lang="en-US" noProof="0" dirty="0"/>
          </a:p>
        </p:txBody>
      </p:sp>
      <p:sp>
        <p:nvSpPr>
          <p:cNvPr id="5" name="Slide Number Placeholder 4"/>
          <p:cNvSpPr>
            <a:spLocks noGrp="1"/>
          </p:cNvSpPr>
          <p:nvPr>
            <p:ph type="sldNum" sz="quarter" idx="11"/>
          </p:nvPr>
        </p:nvSpPr>
        <p:spPr/>
        <p:txBody>
          <a:bodyPr/>
          <a:lstStyle/>
          <a:p>
            <a:fld id="{DDAC6CC0-914F-4A6F-B8FE-1137B7ABBBE0}" type="slidenum">
              <a:rPr lang="en-US" noProof="0" smtClean="0"/>
              <a:t>23</a:t>
            </a:fld>
            <a:endParaRPr lang="en-US" noProof="0" dirty="0"/>
          </a:p>
        </p:txBody>
      </p:sp>
    </p:spTree>
    <p:extLst>
      <p:ext uri="{BB962C8B-B14F-4D97-AF65-F5344CB8AC3E}">
        <p14:creationId xmlns:p14="http://schemas.microsoft.com/office/powerpoint/2010/main" val="1611517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noProof="0" smtClean="0"/>
              <a:t>ELT GENERAL SUPERVISION</a:t>
            </a:r>
            <a:endParaRPr lang="en-US" noProof="0" dirty="0"/>
          </a:p>
        </p:txBody>
      </p:sp>
      <p:sp>
        <p:nvSpPr>
          <p:cNvPr id="5" name="Slide Number Placeholder 4"/>
          <p:cNvSpPr>
            <a:spLocks noGrp="1"/>
          </p:cNvSpPr>
          <p:nvPr>
            <p:ph type="sldNum" sz="quarter" idx="11"/>
          </p:nvPr>
        </p:nvSpPr>
        <p:spPr/>
        <p:txBody>
          <a:bodyPr/>
          <a:lstStyle/>
          <a:p>
            <a:fld id="{DDAC6CC0-914F-4A6F-B8FE-1137B7ABBBE0}" type="slidenum">
              <a:rPr lang="en-US" noProof="0" smtClean="0"/>
              <a:t>24</a:t>
            </a:fld>
            <a:endParaRPr lang="en-US" noProof="0" dirty="0"/>
          </a:p>
        </p:txBody>
      </p:sp>
    </p:spTree>
    <p:extLst>
      <p:ext uri="{BB962C8B-B14F-4D97-AF65-F5344CB8AC3E}">
        <p14:creationId xmlns:p14="http://schemas.microsoft.com/office/powerpoint/2010/main" val="1783698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980670"/>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3208298597"/>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9441543"/>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1711764690"/>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noProof="0" dirty="0"/>
          </a:p>
        </p:txBody>
      </p:sp>
      <p:sp>
        <p:nvSpPr>
          <p:cNvPr id="8" name="Footer Placeholder 7"/>
          <p:cNvSpPr>
            <a:spLocks noGrp="1"/>
          </p:cNvSpPr>
          <p:nvPr>
            <p:ph type="ftr" sz="quarter" idx="11"/>
          </p:nvPr>
        </p:nvSpPr>
        <p:spPr/>
        <p:txBody>
          <a:bodyPr/>
          <a:lstStyle/>
          <a:p>
            <a:endParaRPr lang="en-US" noProof="0" dirty="0"/>
          </a:p>
        </p:txBody>
      </p:sp>
      <p:sp>
        <p:nvSpPr>
          <p:cNvPr id="9" name="Slide Number Placeholder 8"/>
          <p:cNvSpPr>
            <a:spLocks noGrp="1"/>
          </p:cNvSpPr>
          <p:nvPr>
            <p:ph type="sldNum" sz="quarter" idx="12"/>
          </p:nvPr>
        </p:nvSpPr>
        <p:spPr/>
        <p:txBody>
          <a:bodyPr/>
          <a:lstStyle/>
          <a:p>
            <a:fld id="{3CE5352E-9B9F-4EDC-8769-7FA3D3F814C7}" type="slidenum">
              <a:rPr lang="en-US" noProof="0" smtClean="0"/>
              <a:pPr/>
              <a:t>‹#›</a:t>
            </a:fld>
            <a:endParaRPr lang="en-US" noProof="0" dirty="0"/>
          </a:p>
        </p:txBody>
      </p:sp>
      <p:sp>
        <p:nvSpPr>
          <p:cNvPr id="11" name="Rectangle 10">
            <a:extLst>
              <a:ext uri="{FF2B5EF4-FFF2-40B4-BE49-F238E27FC236}">
                <a16:creationId xmlns:a16="http://schemas.microsoft.com/office/drawing/2014/main" xmlns="" id="{AB7BBC9A-B18B-4F56-8515-321CD01B2666}"/>
              </a:ext>
            </a:extLst>
          </p:cNvPr>
          <p:cNvSpPr/>
          <p:nvPr userDrawn="1"/>
        </p:nvSpPr>
        <p:spPr>
          <a:xfrm>
            <a:off x="6096000" y="1838558"/>
            <a:ext cx="5653088" cy="3761895"/>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xmlns="" id="{33076231-2A54-4E4C-AED3-197E208C14BB}"/>
              </a:ext>
            </a:extLst>
          </p:cNvPr>
          <p:cNvSpPr/>
          <p:nvPr userDrawn="1"/>
        </p:nvSpPr>
        <p:spPr>
          <a:xfrm>
            <a:off x="0" y="1838558"/>
            <a:ext cx="6096000" cy="376189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noProof="0" dirty="0"/>
          </a:p>
        </p:txBody>
      </p:sp>
    </p:spTree>
    <p:extLst>
      <p:ext uri="{BB962C8B-B14F-4D97-AF65-F5344CB8AC3E}">
        <p14:creationId xmlns:p14="http://schemas.microsoft.com/office/powerpoint/2010/main" val="2995354751"/>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3CE5352E-9B9F-4EDC-8769-7FA3D3F814C7}" type="slidenum">
              <a:rPr lang="en-US" noProof="0" smtClean="0"/>
              <a:t>‹#›</a:t>
            </a:fld>
            <a:endParaRPr lang="en-US" noProof="0" dirty="0"/>
          </a:p>
        </p:txBody>
      </p:sp>
    </p:spTree>
    <p:extLst>
      <p:ext uri="{BB962C8B-B14F-4D97-AF65-F5344CB8AC3E}">
        <p14:creationId xmlns:p14="http://schemas.microsoft.com/office/powerpoint/2010/main" val="1916984625"/>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4" name="Slide Number Placeholder 3"/>
          <p:cNvSpPr>
            <a:spLocks noGrp="1"/>
          </p:cNvSpPr>
          <p:nvPr>
            <p:ph type="sldNum" sz="quarter" idx="12"/>
          </p:nvPr>
        </p:nvSpPr>
        <p:spPr/>
        <p:txBody>
          <a:bodyPr/>
          <a:lstStyle/>
          <a:p>
            <a:fld id="{3CE5352E-9B9F-4EDC-8769-7FA3D3F814C7}" type="slidenum">
              <a:rPr lang="en-US" noProof="0" smtClean="0"/>
              <a:t>‹#›</a:t>
            </a:fld>
            <a:endParaRPr lang="en-US" noProof="0" dirty="0"/>
          </a:p>
        </p:txBody>
      </p:sp>
    </p:spTree>
    <p:extLst>
      <p:ext uri="{BB962C8B-B14F-4D97-AF65-F5344CB8AC3E}">
        <p14:creationId xmlns:p14="http://schemas.microsoft.com/office/powerpoint/2010/main" val="3164359943"/>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3CE5352E-9B9F-4EDC-8769-7FA3D3F814C7}" type="slidenum">
              <a:rPr lang="en-US" noProof="0" smtClean="0"/>
              <a:t>‹#›</a:t>
            </a:fld>
            <a:endParaRPr lang="en-US" noProof="0" dirty="0"/>
          </a:p>
        </p:txBody>
      </p:sp>
    </p:spTree>
    <p:extLst>
      <p:ext uri="{BB962C8B-B14F-4D97-AF65-F5344CB8AC3E}">
        <p14:creationId xmlns:p14="http://schemas.microsoft.com/office/powerpoint/2010/main" val="1871696358"/>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3623252242"/>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3439163583"/>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645483736"/>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with Image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4A9E66CD-99CC-45B1-A15D-3626A6160849}"/>
              </a:ext>
            </a:extLst>
          </p:cNvPr>
          <p:cNvSpPr>
            <a:spLocks noGrp="1"/>
          </p:cNvSpPr>
          <p:nvPr>
            <p:ph type="pic" sz="quarter" idx="13"/>
          </p:nvPr>
        </p:nvSpPr>
        <p:spPr>
          <a:xfrm>
            <a:off x="458724" y="457200"/>
            <a:ext cx="11274552" cy="5943600"/>
          </a:xfrm>
          <a:noFill/>
        </p:spPr>
        <p:txBody>
          <a:bodyPr anchor="ctr" anchorCtr="0">
            <a:noAutofit/>
          </a:bodyPr>
          <a:lstStyle>
            <a:lvl1pPr marL="0" indent="0" algn="ctr">
              <a:buNone/>
              <a:defRPr>
                <a:latin typeface="+mn-lt"/>
              </a:defRPr>
            </a:lvl1pPr>
          </a:lstStyle>
          <a:p>
            <a:r>
              <a:rPr lang="en-US"/>
              <a:t>Click icon to add picture</a:t>
            </a:r>
            <a:endParaRPr lang="ru-RU" dirty="0"/>
          </a:p>
        </p:txBody>
      </p:sp>
      <p:sp>
        <p:nvSpPr>
          <p:cNvPr id="15" name="Picture Placeholder 14">
            <a:extLst>
              <a:ext uri="{FF2B5EF4-FFF2-40B4-BE49-F238E27FC236}">
                <a16:creationId xmlns:a16="http://schemas.microsoft.com/office/drawing/2014/main" xmlns="" id="{CF15D4B3-A0CD-4C14-BB5E-CB9859BD8A51}"/>
              </a:ext>
            </a:extLst>
          </p:cNvPr>
          <p:cNvSpPr>
            <a:spLocks noGrp="1"/>
          </p:cNvSpPr>
          <p:nvPr>
            <p:ph type="pic" sz="quarter" idx="14"/>
          </p:nvPr>
        </p:nvSpPr>
        <p:spPr>
          <a:xfrm>
            <a:off x="5364480" y="1746127"/>
            <a:ext cx="1463040" cy="987552"/>
          </a:xfrm>
        </p:spPr>
        <p:txBody>
          <a:bodyPr anchor="ctr" anchorCtr="0">
            <a:noAutofit/>
          </a:bodyPr>
          <a:lstStyle>
            <a:lvl1pPr marL="0" indent="0" algn="ctr">
              <a:buNone/>
              <a:defRPr sz="1400">
                <a:latin typeface="+mn-lt"/>
              </a:defRPr>
            </a:lvl1pPr>
          </a:lstStyle>
          <a:p>
            <a:r>
              <a:rPr lang="en-US"/>
              <a:t>Click icon to add picture</a:t>
            </a:r>
            <a:endParaRPr lang="ru-RU" dirty="0"/>
          </a:p>
        </p:txBody>
      </p:sp>
      <p:sp>
        <p:nvSpPr>
          <p:cNvPr id="2" name="Title 1">
            <a:extLst>
              <a:ext uri="{FF2B5EF4-FFF2-40B4-BE49-F238E27FC236}">
                <a16:creationId xmlns:a16="http://schemas.microsoft.com/office/drawing/2014/main" xmlns="" id="{AC829233-8E4C-4046-85BB-5166B8A721AE}"/>
              </a:ext>
            </a:extLst>
          </p:cNvPr>
          <p:cNvSpPr>
            <a:spLocks noGrp="1"/>
          </p:cNvSpPr>
          <p:nvPr>
            <p:ph type="ctrTitle"/>
          </p:nvPr>
        </p:nvSpPr>
        <p:spPr>
          <a:xfrm>
            <a:off x="458724" y="3252538"/>
            <a:ext cx="11274552" cy="1348720"/>
          </a:xfrm>
          <a:solidFill>
            <a:schemeClr val="bg1">
              <a:alpha val="60000"/>
            </a:schemeClr>
          </a:solidFill>
        </p:spPr>
        <p:txBody>
          <a:bodyPr anchor="ctr" anchorCtr="0">
            <a:normAutofit/>
          </a:bodyPr>
          <a:lstStyle>
            <a:lvl1pPr algn="ctr">
              <a:defRPr sz="5500">
                <a:latin typeface="+mj-lt"/>
              </a:defRPr>
            </a:lvl1pPr>
          </a:lstStyle>
          <a:p>
            <a:r>
              <a:rPr lang="en-US"/>
              <a:t>Click to edit Master title style</a:t>
            </a:r>
            <a:endParaRPr lang="ru-RU" dirty="0"/>
          </a:p>
        </p:txBody>
      </p:sp>
      <p:sp>
        <p:nvSpPr>
          <p:cNvPr id="3" name="Subtitle 2">
            <a:extLst>
              <a:ext uri="{FF2B5EF4-FFF2-40B4-BE49-F238E27FC236}">
                <a16:creationId xmlns:a16="http://schemas.microsoft.com/office/drawing/2014/main" xmlns="" id="{C6A507DE-4CA5-4E76-8450-4125151EB335}"/>
              </a:ext>
            </a:extLst>
          </p:cNvPr>
          <p:cNvSpPr>
            <a:spLocks noGrp="1"/>
          </p:cNvSpPr>
          <p:nvPr>
            <p:ph type="subTitle" idx="1"/>
          </p:nvPr>
        </p:nvSpPr>
        <p:spPr>
          <a:xfrm>
            <a:off x="458724" y="4628730"/>
            <a:ext cx="11274552" cy="1772070"/>
          </a:xfrm>
          <a:solidFill>
            <a:schemeClr val="accent1">
              <a:alpha val="30000"/>
            </a:schemeClr>
          </a:solidFill>
        </p:spPr>
        <p:txBody>
          <a:bodyPr tIns="252000" rIns="90000" anchor="t" anchorCtr="0">
            <a:normAutofit/>
          </a:bodyPr>
          <a:lstStyle>
            <a:lvl1pPr marL="0" indent="0" algn="ctr">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dirty="0"/>
          </a:p>
        </p:txBody>
      </p:sp>
    </p:spTree>
    <p:extLst>
      <p:ext uri="{BB962C8B-B14F-4D97-AF65-F5344CB8AC3E}">
        <p14:creationId xmlns:p14="http://schemas.microsoft.com/office/powerpoint/2010/main" val="1225721775"/>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Section Header with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B931B8-6920-4B59-AD28-CB99D1D3F1A4}"/>
              </a:ext>
            </a:extLst>
          </p:cNvPr>
          <p:cNvSpPr>
            <a:spLocks noGrp="1"/>
          </p:cNvSpPr>
          <p:nvPr>
            <p:ph type="title" hasCustomPrompt="1"/>
          </p:nvPr>
        </p:nvSpPr>
        <p:spPr>
          <a:xfrm>
            <a:off x="821460" y="3521159"/>
            <a:ext cx="2642616" cy="1041316"/>
          </a:xfrm>
        </p:spPr>
        <p:txBody>
          <a:bodyPr lIns="36000" tIns="0" rIns="0" bIns="0" anchor="b">
            <a:normAutofit/>
          </a:bodyPr>
          <a:lstStyle>
            <a:lvl1pPr>
              <a:defRPr sz="3600"/>
            </a:lvl1pPr>
          </a:lstStyle>
          <a:p>
            <a:r>
              <a:rPr lang="en-US" noProof="0"/>
              <a:t>Click to Edit Title</a:t>
            </a:r>
          </a:p>
        </p:txBody>
      </p:sp>
      <p:sp>
        <p:nvSpPr>
          <p:cNvPr id="3" name="Text Placeholder 2">
            <a:extLst>
              <a:ext uri="{FF2B5EF4-FFF2-40B4-BE49-F238E27FC236}">
                <a16:creationId xmlns:a16="http://schemas.microsoft.com/office/drawing/2014/main" xmlns="" id="{C246A6A6-0C1D-4435-9DB9-9E50E52E8DA2}"/>
              </a:ext>
            </a:extLst>
          </p:cNvPr>
          <p:cNvSpPr>
            <a:spLocks noGrp="1"/>
          </p:cNvSpPr>
          <p:nvPr>
            <p:ph type="body" idx="1" hasCustomPrompt="1"/>
          </p:nvPr>
        </p:nvSpPr>
        <p:spPr>
          <a:xfrm>
            <a:off x="821460" y="4669674"/>
            <a:ext cx="2642616" cy="1041316"/>
          </a:xfrm>
        </p:spPr>
        <p:txBody>
          <a:bodyPr lIns="36000" tIns="0" rIns="0" bIns="0">
            <a:normAutofit/>
          </a:bodyPr>
          <a:lstStyle>
            <a:lvl1pPr marL="0" indent="0">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xmlns="" id="{771144CC-98A7-494C-8C18-4B4DD609498F}"/>
              </a:ext>
            </a:extLst>
          </p:cNvPr>
          <p:cNvSpPr>
            <a:spLocks noGrp="1"/>
          </p:cNvSpPr>
          <p:nvPr>
            <p:ph type="dt" sz="half" idx="10"/>
          </p:nvPr>
        </p:nvSpPr>
        <p:spPr/>
        <p:txBody>
          <a:bodyPr anchor="b" anchorCtr="0"/>
          <a:lstStyle/>
          <a:p>
            <a:endParaRPr lang="en-US" noProof="0" dirty="0"/>
          </a:p>
        </p:txBody>
      </p:sp>
      <p:sp>
        <p:nvSpPr>
          <p:cNvPr id="5" name="Footer Placeholder 4">
            <a:extLst>
              <a:ext uri="{FF2B5EF4-FFF2-40B4-BE49-F238E27FC236}">
                <a16:creationId xmlns:a16="http://schemas.microsoft.com/office/drawing/2014/main" xmlns="" id="{5287AD20-725D-45E4-8D6A-08EF4C81833B}"/>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xmlns="" id="{F586A1DB-63FF-4850-A872-85EE7C08769C}"/>
              </a:ext>
            </a:extLst>
          </p:cNvPr>
          <p:cNvSpPr>
            <a:spLocks noGrp="1"/>
          </p:cNvSpPr>
          <p:nvPr>
            <p:ph type="sldNum" sz="quarter" idx="12"/>
          </p:nvPr>
        </p:nvSpPr>
        <p:spPr/>
        <p:txBody>
          <a:bodyPr/>
          <a:lstStyle/>
          <a:p>
            <a:fld id="{3CE5352E-9B9F-4EDC-8769-7FA3D3F814C7}" type="slidenum">
              <a:rPr lang="en-US" noProof="0" smtClean="0"/>
              <a:t>‹#›</a:t>
            </a:fld>
            <a:endParaRPr lang="en-US" noProof="0" dirty="0"/>
          </a:p>
        </p:txBody>
      </p:sp>
      <p:sp>
        <p:nvSpPr>
          <p:cNvPr id="7" name="Text Placeholder 2">
            <a:extLst>
              <a:ext uri="{FF2B5EF4-FFF2-40B4-BE49-F238E27FC236}">
                <a16:creationId xmlns:a16="http://schemas.microsoft.com/office/drawing/2014/main" xmlns="" id="{13548F99-E128-4301-95D8-8FDACDA5912F}"/>
              </a:ext>
            </a:extLst>
          </p:cNvPr>
          <p:cNvSpPr>
            <a:spLocks noGrp="1"/>
          </p:cNvSpPr>
          <p:nvPr>
            <p:ph type="body" idx="13" hasCustomPrompt="1"/>
          </p:nvPr>
        </p:nvSpPr>
        <p:spPr>
          <a:xfrm>
            <a:off x="3871830" y="4669674"/>
            <a:ext cx="6275470" cy="1041316"/>
          </a:xfrm>
        </p:spPr>
        <p:txBody>
          <a:bodyPr lIns="36000" tIns="0" rIns="0" bIns="0">
            <a:normAutofit/>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7">
            <a:extLst>
              <a:ext uri="{FF2B5EF4-FFF2-40B4-BE49-F238E27FC236}">
                <a16:creationId xmlns:a16="http://schemas.microsoft.com/office/drawing/2014/main" xmlns="" id="{BB0064D4-BDD6-4678-9FA4-3A77F1600A65}"/>
              </a:ext>
            </a:extLst>
          </p:cNvPr>
          <p:cNvSpPr>
            <a:spLocks noGrp="1"/>
          </p:cNvSpPr>
          <p:nvPr>
            <p:ph type="pic" sz="quarter" idx="14"/>
          </p:nvPr>
        </p:nvSpPr>
        <p:spPr>
          <a:xfrm>
            <a:off x="458724" y="457200"/>
            <a:ext cx="11274552" cy="2971800"/>
          </a:xfrm>
        </p:spPr>
        <p:txBody>
          <a:bodyPr anchor="ctr" anchorCtr="0">
            <a:noAutofit/>
          </a:bodyPr>
          <a:lstStyle>
            <a:lvl1pPr marL="0" indent="0" algn="ctr">
              <a:buNone/>
              <a:defRPr/>
            </a:lvl1pPr>
          </a:lstStyle>
          <a:p>
            <a:r>
              <a:rPr lang="en-US" noProof="0"/>
              <a:t>Click icon to add picture</a:t>
            </a:r>
            <a:endParaRPr lang="en-US" noProof="0" dirty="0"/>
          </a:p>
        </p:txBody>
      </p:sp>
      <p:sp>
        <p:nvSpPr>
          <p:cNvPr id="12" name="Picture Placeholder 11">
            <a:extLst>
              <a:ext uri="{FF2B5EF4-FFF2-40B4-BE49-F238E27FC236}">
                <a16:creationId xmlns:a16="http://schemas.microsoft.com/office/drawing/2014/main" xmlns="" id="{11C7490E-08AD-4189-8849-3BD35E900B86}"/>
              </a:ext>
            </a:extLst>
          </p:cNvPr>
          <p:cNvSpPr>
            <a:spLocks noGrp="1"/>
          </p:cNvSpPr>
          <p:nvPr>
            <p:ph type="pic" sz="quarter" idx="15"/>
          </p:nvPr>
        </p:nvSpPr>
        <p:spPr>
          <a:xfrm>
            <a:off x="883175" y="838066"/>
            <a:ext cx="786384" cy="521208"/>
          </a:xfrm>
          <a:ln>
            <a:solidFill>
              <a:schemeClr val="accent5"/>
            </a:solidFill>
          </a:ln>
        </p:spPr>
        <p:txBody>
          <a:bodyPr anchor="ctr" anchorCtr="0">
            <a:noAutofit/>
          </a:bodyPr>
          <a:lstStyle>
            <a:lvl1pPr marL="0" indent="0" algn="ctr">
              <a:buNone/>
              <a:defRPr sz="1000"/>
            </a:lvl1pPr>
          </a:lstStyle>
          <a:p>
            <a:r>
              <a:rPr lang="en-US" noProof="0"/>
              <a:t>Click icon to add picture</a:t>
            </a:r>
            <a:endParaRPr lang="en-US" noProof="0" dirty="0"/>
          </a:p>
        </p:txBody>
      </p:sp>
    </p:spTree>
    <p:extLst>
      <p:ext uri="{BB962C8B-B14F-4D97-AF65-F5344CB8AC3E}">
        <p14:creationId xmlns:p14="http://schemas.microsoft.com/office/powerpoint/2010/main" val="3476591690"/>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829233-8E4C-4046-85BB-5166B8A721AE}"/>
              </a:ext>
            </a:extLst>
          </p:cNvPr>
          <p:cNvSpPr>
            <a:spLocks noGrp="1"/>
          </p:cNvSpPr>
          <p:nvPr>
            <p:ph type="ctrTitle"/>
          </p:nvPr>
        </p:nvSpPr>
        <p:spPr>
          <a:xfrm>
            <a:off x="458724" y="3252538"/>
            <a:ext cx="11274552" cy="1348720"/>
          </a:xfrm>
          <a:solidFill>
            <a:schemeClr val="bg1">
              <a:alpha val="60000"/>
            </a:schemeClr>
          </a:solidFill>
        </p:spPr>
        <p:txBody>
          <a:bodyPr anchor="ctr" anchorCtr="0">
            <a:normAutofit/>
          </a:bodyPr>
          <a:lstStyle>
            <a:lvl1pPr algn="ctr">
              <a:defRPr sz="5500">
                <a:latin typeface="+mj-lt"/>
              </a:defRPr>
            </a:lvl1pPr>
          </a:lstStyle>
          <a:p>
            <a:r>
              <a:rPr lang="en-US"/>
              <a:t>Click to edit Master title style</a:t>
            </a:r>
            <a:endParaRPr lang="ru-RU" dirty="0"/>
          </a:p>
        </p:txBody>
      </p:sp>
      <p:sp>
        <p:nvSpPr>
          <p:cNvPr id="3" name="Subtitle 2">
            <a:extLst>
              <a:ext uri="{FF2B5EF4-FFF2-40B4-BE49-F238E27FC236}">
                <a16:creationId xmlns:a16="http://schemas.microsoft.com/office/drawing/2014/main" xmlns="" id="{C6A507DE-4CA5-4E76-8450-4125151EB335}"/>
              </a:ext>
            </a:extLst>
          </p:cNvPr>
          <p:cNvSpPr>
            <a:spLocks noGrp="1"/>
          </p:cNvSpPr>
          <p:nvPr>
            <p:ph type="subTitle" idx="1"/>
          </p:nvPr>
        </p:nvSpPr>
        <p:spPr>
          <a:xfrm>
            <a:off x="458724" y="4628730"/>
            <a:ext cx="11274552" cy="1772070"/>
          </a:xfrm>
          <a:solidFill>
            <a:schemeClr val="accent1">
              <a:alpha val="30000"/>
            </a:schemeClr>
          </a:solidFill>
        </p:spPr>
        <p:txBody>
          <a:bodyPr tIns="252000" rIns="90000" anchor="t" anchorCtr="0">
            <a:normAutofit/>
          </a:bodyPr>
          <a:lstStyle>
            <a:lvl1pPr marL="0" indent="0" algn="ctr">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dirty="0"/>
          </a:p>
        </p:txBody>
      </p:sp>
    </p:spTree>
    <p:extLst>
      <p:ext uri="{BB962C8B-B14F-4D97-AF65-F5344CB8AC3E}">
        <p14:creationId xmlns:p14="http://schemas.microsoft.com/office/powerpoint/2010/main" val="341798795"/>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xmlns="" id="{3C2DEF1B-00D0-44E1-8603-CE979D2C478C}"/>
              </a:ext>
            </a:extLst>
          </p:cNvPr>
          <p:cNvSpPr>
            <a:spLocks noGrp="1"/>
          </p:cNvSpPr>
          <p:nvPr>
            <p:ph type="body" idx="1"/>
          </p:nvPr>
        </p:nvSpPr>
        <p:spPr>
          <a:xfrm>
            <a:off x="458788" y="2028826"/>
            <a:ext cx="4726800" cy="725776"/>
          </a:xfrm>
          <a:solidFill>
            <a:schemeClr val="accent1">
              <a:alpha val="60000"/>
            </a:schemeClr>
          </a:solidFill>
        </p:spPr>
        <p:txBody>
          <a:bodyPr vert="horz" lIns="396000" tIns="45720" rIns="91440" bIns="45720" rtlCol="0" anchor="ctr" anchorCtr="0">
            <a:noAutofit/>
          </a:bodyPr>
          <a:lstStyle>
            <a:lvl1pPr marL="0" indent="0">
              <a:buNone/>
              <a:defRPr lang="en-US" dirty="0">
                <a:solidFill>
                  <a:schemeClr val="bg1"/>
                </a:solidFill>
              </a:defRPr>
            </a:lvl1pPr>
          </a:lstStyle>
          <a:p>
            <a:pPr marL="228600" lvl="0" indent="-228600"/>
            <a:r>
              <a:rPr lang="en-US"/>
              <a:t>Edit Master text styles</a:t>
            </a:r>
          </a:p>
        </p:txBody>
      </p:sp>
      <p:sp>
        <p:nvSpPr>
          <p:cNvPr id="20" name="Title 19">
            <a:extLst>
              <a:ext uri="{FF2B5EF4-FFF2-40B4-BE49-F238E27FC236}">
                <a16:creationId xmlns:a16="http://schemas.microsoft.com/office/drawing/2014/main" xmlns="" id="{64B737A3-9F6C-4989-B51B-07BDDD38FDB3}"/>
              </a:ext>
            </a:extLst>
          </p:cNvPr>
          <p:cNvSpPr>
            <a:spLocks noGrp="1"/>
          </p:cNvSpPr>
          <p:nvPr>
            <p:ph type="title" hasCustomPrompt="1"/>
          </p:nvPr>
        </p:nvSpPr>
        <p:spPr>
          <a:xfrm>
            <a:off x="458788" y="2754601"/>
            <a:ext cx="4726800" cy="1861200"/>
          </a:xfrm>
          <a:solidFill>
            <a:schemeClr val="bg1">
              <a:alpha val="50000"/>
            </a:schemeClr>
          </a:solidFill>
        </p:spPr>
        <p:txBody>
          <a:bodyPr lIns="396000" tIns="0" rIns="0" bIns="0">
            <a:noAutofit/>
          </a:bodyPr>
          <a:lstStyle>
            <a:lvl1pPr>
              <a:lnSpc>
                <a:spcPct val="85000"/>
              </a:lnSpc>
              <a:defRPr sz="5500"/>
            </a:lvl1pPr>
          </a:lstStyle>
          <a:p>
            <a:r>
              <a:rPr lang="en-US" dirty="0"/>
              <a:t>Click to Edit Title</a:t>
            </a:r>
            <a:endParaRPr lang="ru-RU" dirty="0"/>
          </a:p>
        </p:txBody>
      </p:sp>
    </p:spTree>
    <p:extLst>
      <p:ext uri="{BB962C8B-B14F-4D97-AF65-F5344CB8AC3E}">
        <p14:creationId xmlns:p14="http://schemas.microsoft.com/office/powerpoint/2010/main" val="4231680191"/>
      </p:ext>
    </p:extLst>
  </p:cSld>
  <p:clrMapOvr>
    <a:masterClrMapping/>
  </p:clrMapOvr>
  <p:transition spd="slow">
    <p:wipe/>
  </p:transition>
  <p:extLst mod="1">
    <p:ext uri="{DCECCB84-F9BA-43D5-87BE-67443E8EF086}">
      <p15:sldGuideLst xmlns:p15="http://schemas.microsoft.com/office/powerpoint/2012/main" xmlns="">
        <p15:guide id="4" orient="horz" pos="55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xmlns="" id="{E61479DD-CE43-4425-B485-C8F1C75475A8}"/>
              </a:ext>
            </a:extLst>
          </p:cNvPr>
          <p:cNvSpPr>
            <a:spLocks noGrp="1"/>
          </p:cNvSpPr>
          <p:nvPr>
            <p:ph idx="1" hasCustomPrompt="1"/>
          </p:nvPr>
        </p:nvSpPr>
        <p:spPr>
          <a:xfrm>
            <a:off x="838200" y="1597939"/>
            <a:ext cx="10515600" cy="3874709"/>
          </a:xfrm>
        </p:spPr>
        <p:txBody>
          <a:bodyPr>
            <a:normAutofit/>
          </a:bodyPr>
          <a:lstStyle>
            <a:lvl1pPr marL="228600" indent="-228600">
              <a:buClr>
                <a:schemeClr val="tx2">
                  <a:lumMod val="40000"/>
                  <a:lumOff val="60000"/>
                </a:schemeClr>
              </a:buClr>
              <a:buFont typeface="Wingdings" panose="05000000000000000000" pitchFamily="2" charset="2"/>
              <a:buChar char="§"/>
              <a:defRPr sz="2000"/>
            </a:lvl1pPr>
            <a:lvl2pPr marL="685800" indent="-228600">
              <a:buClr>
                <a:schemeClr val="tx2">
                  <a:lumMod val="60000"/>
                  <a:lumOff val="40000"/>
                </a:schemeClr>
              </a:buClr>
              <a:buFont typeface="Wingdings" panose="05000000000000000000" pitchFamily="2" charset="2"/>
              <a:buChar char="§"/>
              <a:defRPr sz="1800"/>
            </a:lvl2pPr>
            <a:lvl3pPr marL="1143000" indent="-228600">
              <a:buClr>
                <a:schemeClr val="tx2">
                  <a:lumMod val="60000"/>
                  <a:lumOff val="40000"/>
                </a:schemeClr>
              </a:buClr>
              <a:buFont typeface="Wingdings" panose="05000000000000000000" pitchFamily="2" charset="2"/>
              <a:buChar char="§"/>
              <a:defRPr sz="1600"/>
            </a:lvl3pPr>
            <a:lvl4pPr marL="1600200" indent="-228600">
              <a:buClr>
                <a:schemeClr val="tx2">
                  <a:lumMod val="60000"/>
                  <a:lumOff val="40000"/>
                </a:schemeClr>
              </a:buClr>
              <a:buFont typeface="Wingdings" panose="05000000000000000000" pitchFamily="2" charset="2"/>
              <a:buChar char="§"/>
              <a:defRPr sz="1400"/>
            </a:lvl4pPr>
            <a:lvl5pPr marL="2057400" indent="-228600">
              <a:buClr>
                <a:schemeClr val="tx2">
                  <a:lumMod val="60000"/>
                  <a:lumOff val="40000"/>
                </a:schemeClr>
              </a:buClr>
              <a:buFont typeface="Wingdings" panose="05000000000000000000" pitchFamily="2" charset="2"/>
              <a:buChar cha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xmlns="" id="{17131326-08A9-441D-B1A8-66271415853E}"/>
              </a:ext>
            </a:extLst>
          </p:cNvPr>
          <p:cNvSpPr>
            <a:spLocks noGrp="1"/>
          </p:cNvSpPr>
          <p:nvPr>
            <p:ph type="title"/>
          </p:nvPr>
        </p:nvSpPr>
        <p:spPr>
          <a:xfrm>
            <a:off x="836614" y="740998"/>
            <a:ext cx="9535686" cy="568800"/>
          </a:xfrm>
        </p:spPr>
        <p:txBody>
          <a:bodyPr lIns="36000" tIns="0" rIns="0" bIns="0"/>
          <a:lstStyle/>
          <a:p>
            <a:r>
              <a:rPr lang="en-US" noProof="0"/>
              <a:t>Click to edit Master title style</a:t>
            </a:r>
          </a:p>
        </p:txBody>
      </p:sp>
      <p:sp>
        <p:nvSpPr>
          <p:cNvPr id="3" name="Date Placeholder 2">
            <a:extLst>
              <a:ext uri="{FF2B5EF4-FFF2-40B4-BE49-F238E27FC236}">
                <a16:creationId xmlns:a16="http://schemas.microsoft.com/office/drawing/2014/main" xmlns="" id="{D99C403B-F50A-4124-BE88-55C843FAE49E}"/>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xmlns="" id="{F2A151E7-E2A1-4EA3-8293-FA9D289DF2F0}"/>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xmlns="" id="{BBB57EB4-66F5-49E8-A8EF-39029E94BBFF}"/>
              </a:ext>
            </a:extLst>
          </p:cNvPr>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3866012037"/>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131326-08A9-441D-B1A8-66271415853E}"/>
              </a:ext>
            </a:extLst>
          </p:cNvPr>
          <p:cNvSpPr>
            <a:spLocks noGrp="1"/>
          </p:cNvSpPr>
          <p:nvPr>
            <p:ph type="title"/>
          </p:nvPr>
        </p:nvSpPr>
        <p:spPr>
          <a:xfrm>
            <a:off x="836614" y="740998"/>
            <a:ext cx="9535686" cy="568800"/>
          </a:xfrm>
        </p:spPr>
        <p:txBody>
          <a:bodyPr lIns="36000" tIns="0" rIns="0" bIns="0"/>
          <a:lstStyle/>
          <a:p>
            <a:r>
              <a:rPr lang="en-US" noProof="0"/>
              <a:t>Click to edit Master title style</a:t>
            </a:r>
          </a:p>
        </p:txBody>
      </p:sp>
      <p:sp>
        <p:nvSpPr>
          <p:cNvPr id="3" name="Date Placeholder 2">
            <a:extLst>
              <a:ext uri="{FF2B5EF4-FFF2-40B4-BE49-F238E27FC236}">
                <a16:creationId xmlns:a16="http://schemas.microsoft.com/office/drawing/2014/main" xmlns="" id="{D99C403B-F50A-4124-BE88-55C843FAE49E}"/>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xmlns="" id="{F2A151E7-E2A1-4EA3-8293-FA9D289DF2F0}"/>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xmlns="" id="{BBB57EB4-66F5-49E8-A8EF-39029E94BBFF}"/>
              </a:ext>
            </a:extLst>
          </p:cNvPr>
          <p:cNvSpPr>
            <a:spLocks noGrp="1"/>
          </p:cNvSpPr>
          <p:nvPr>
            <p:ph type="sldNum" sz="quarter" idx="12"/>
          </p:nvPr>
        </p:nvSpPr>
        <p:spPr/>
        <p:txBody>
          <a:bodyPr/>
          <a:lstStyle/>
          <a:p>
            <a:fld id="{3CE5352E-9B9F-4EDC-8769-7FA3D3F814C7}" type="slidenum">
              <a:rPr lang="en-US" noProof="0" smtClean="0"/>
              <a:pPr/>
              <a:t>‹#›</a:t>
            </a:fld>
            <a:endParaRPr lang="en-US" noProof="0" dirty="0"/>
          </a:p>
        </p:txBody>
      </p:sp>
      <p:sp>
        <p:nvSpPr>
          <p:cNvPr id="20" name="Text Placeholder 2">
            <a:extLst>
              <a:ext uri="{FF2B5EF4-FFF2-40B4-BE49-F238E27FC236}">
                <a16:creationId xmlns:a16="http://schemas.microsoft.com/office/drawing/2014/main" xmlns="" id="{61FE0B9B-7D73-4311-B749-C3FA874AF7CC}"/>
              </a:ext>
            </a:extLst>
          </p:cNvPr>
          <p:cNvSpPr>
            <a:spLocks noGrp="1"/>
          </p:cNvSpPr>
          <p:nvPr>
            <p:ph type="body" idx="1" hasCustomPrompt="1"/>
          </p:nvPr>
        </p:nvSpPr>
        <p:spPr>
          <a:xfrm>
            <a:off x="836612" y="1597938"/>
            <a:ext cx="4820533" cy="334918"/>
          </a:xfrm>
        </p:spPr>
        <p:txBody>
          <a:bodyPr lIns="36000" tIns="0" rIns="0" bIns="0" anchor="b">
            <a:normAutofit/>
          </a:bodyPr>
          <a:lstStyle>
            <a:lvl1pPr marL="0" indent="0">
              <a:buNone/>
              <a:defRPr sz="2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6" name="Text Placeholder 2">
            <a:extLst>
              <a:ext uri="{FF2B5EF4-FFF2-40B4-BE49-F238E27FC236}">
                <a16:creationId xmlns:a16="http://schemas.microsoft.com/office/drawing/2014/main" xmlns="" id="{9CA39242-8640-435B-8C03-0CB0BC8E88E6}"/>
              </a:ext>
            </a:extLst>
          </p:cNvPr>
          <p:cNvSpPr>
            <a:spLocks noGrp="1"/>
          </p:cNvSpPr>
          <p:nvPr>
            <p:ph type="body" idx="30" hasCustomPrompt="1"/>
          </p:nvPr>
        </p:nvSpPr>
        <p:spPr>
          <a:xfrm>
            <a:off x="6495790" y="1597938"/>
            <a:ext cx="4820533" cy="334918"/>
          </a:xfrm>
        </p:spPr>
        <p:txBody>
          <a:bodyPr lIns="36000" tIns="0" rIns="0" bIns="0" anchor="b">
            <a:normAutofit/>
          </a:bodyPr>
          <a:lstStyle>
            <a:lvl1pPr marL="0" indent="0">
              <a:buNone/>
              <a:defRPr sz="2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8" name="Content Placeholder 7">
            <a:extLst>
              <a:ext uri="{FF2B5EF4-FFF2-40B4-BE49-F238E27FC236}">
                <a16:creationId xmlns:a16="http://schemas.microsoft.com/office/drawing/2014/main" xmlns="" id="{0314D5FA-EBD7-472E-9864-D76743BAB4DF}"/>
              </a:ext>
            </a:extLst>
          </p:cNvPr>
          <p:cNvSpPr>
            <a:spLocks noGrp="1"/>
          </p:cNvSpPr>
          <p:nvPr>
            <p:ph sz="quarter" idx="31" hasCustomPrompt="1"/>
          </p:nvPr>
        </p:nvSpPr>
        <p:spPr>
          <a:xfrm>
            <a:off x="836613" y="2055043"/>
            <a:ext cx="4821237" cy="3417605"/>
          </a:xfrm>
        </p:spPr>
        <p:txBody>
          <a:bodyPr lIns="36000" tIns="0" rIns="0" bIns="0">
            <a:normAutofit/>
          </a:bodyPr>
          <a:lstStyle>
            <a:lvl1pPr marL="0" indent="0" algn="l">
              <a:buNone/>
              <a:defRPr sz="2000"/>
            </a:lvl1pPr>
            <a:lvl2pPr marL="457200" indent="0" algn="l">
              <a:buNone/>
              <a:defRPr sz="1800"/>
            </a:lvl2pPr>
          </a:lstStyle>
          <a:p>
            <a:pPr lvl="0"/>
            <a:r>
              <a:rPr lang="en-US" noProof="0"/>
              <a:t>Edit Master text styles</a:t>
            </a:r>
          </a:p>
          <a:p>
            <a:pPr lvl="1"/>
            <a:r>
              <a:rPr lang="en-US" noProof="0"/>
              <a:t>Second level</a:t>
            </a:r>
          </a:p>
        </p:txBody>
      </p:sp>
      <p:sp>
        <p:nvSpPr>
          <p:cNvPr id="16" name="Content Placeholder 7">
            <a:extLst>
              <a:ext uri="{FF2B5EF4-FFF2-40B4-BE49-F238E27FC236}">
                <a16:creationId xmlns:a16="http://schemas.microsoft.com/office/drawing/2014/main" xmlns="" id="{BA129CFA-D87C-494E-9E6D-E317C4D157EB}"/>
              </a:ext>
            </a:extLst>
          </p:cNvPr>
          <p:cNvSpPr>
            <a:spLocks noGrp="1"/>
          </p:cNvSpPr>
          <p:nvPr>
            <p:ph sz="quarter" idx="32" hasCustomPrompt="1"/>
          </p:nvPr>
        </p:nvSpPr>
        <p:spPr>
          <a:xfrm>
            <a:off x="6495086" y="2055043"/>
            <a:ext cx="4821237" cy="3417605"/>
          </a:xfrm>
        </p:spPr>
        <p:txBody>
          <a:bodyPr lIns="36000" tIns="0" rIns="0" bIns="0">
            <a:normAutofit/>
          </a:bodyPr>
          <a:lstStyle>
            <a:lvl1pPr marL="0" indent="0" algn="l">
              <a:buNone/>
              <a:defRPr sz="2000"/>
            </a:lvl1pPr>
            <a:lvl2pPr marL="457200" indent="0" algn="l">
              <a:buNone/>
              <a:defRPr sz="1800"/>
            </a:lvl2p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115988945"/>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Compariso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AB7BBC9A-B18B-4F56-8515-321CD01B2666}"/>
              </a:ext>
            </a:extLst>
          </p:cNvPr>
          <p:cNvSpPr/>
          <p:nvPr userDrawn="1"/>
        </p:nvSpPr>
        <p:spPr>
          <a:xfrm>
            <a:off x="6096000" y="1838558"/>
            <a:ext cx="5653088" cy="3761895"/>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17131326-08A9-441D-B1A8-66271415853E}"/>
              </a:ext>
            </a:extLst>
          </p:cNvPr>
          <p:cNvSpPr>
            <a:spLocks noGrp="1"/>
          </p:cNvSpPr>
          <p:nvPr>
            <p:ph type="title"/>
          </p:nvPr>
        </p:nvSpPr>
        <p:spPr>
          <a:xfrm>
            <a:off x="836614" y="740998"/>
            <a:ext cx="9535686" cy="568800"/>
          </a:xfrm>
        </p:spPr>
        <p:txBody>
          <a:bodyPr lIns="36000" tIns="0" rIns="0" bIns="0"/>
          <a:lstStyle/>
          <a:p>
            <a:r>
              <a:rPr lang="en-US" noProof="0"/>
              <a:t>Click to edit Master title style</a:t>
            </a:r>
          </a:p>
        </p:txBody>
      </p:sp>
      <p:sp>
        <p:nvSpPr>
          <p:cNvPr id="3" name="Date Placeholder 2">
            <a:extLst>
              <a:ext uri="{FF2B5EF4-FFF2-40B4-BE49-F238E27FC236}">
                <a16:creationId xmlns:a16="http://schemas.microsoft.com/office/drawing/2014/main" xmlns="" id="{D99C403B-F50A-4124-BE88-55C843FAE49E}"/>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xmlns="" id="{F2A151E7-E2A1-4EA3-8293-FA9D289DF2F0}"/>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xmlns="" id="{BBB57EB4-66F5-49E8-A8EF-39029E94BBFF}"/>
              </a:ext>
            </a:extLst>
          </p:cNvPr>
          <p:cNvSpPr>
            <a:spLocks noGrp="1"/>
          </p:cNvSpPr>
          <p:nvPr>
            <p:ph type="sldNum" sz="quarter" idx="12"/>
          </p:nvPr>
        </p:nvSpPr>
        <p:spPr/>
        <p:txBody>
          <a:bodyPr/>
          <a:lstStyle/>
          <a:p>
            <a:fld id="{3CE5352E-9B9F-4EDC-8769-7FA3D3F814C7}" type="slidenum">
              <a:rPr lang="en-US" noProof="0" smtClean="0"/>
              <a:pPr/>
              <a:t>‹#›</a:t>
            </a:fld>
            <a:endParaRPr lang="en-US" noProof="0" dirty="0"/>
          </a:p>
        </p:txBody>
      </p:sp>
      <p:sp>
        <p:nvSpPr>
          <p:cNvPr id="18" name="Rectangle 17">
            <a:extLst>
              <a:ext uri="{FF2B5EF4-FFF2-40B4-BE49-F238E27FC236}">
                <a16:creationId xmlns:a16="http://schemas.microsoft.com/office/drawing/2014/main" xmlns="" id="{33076231-2A54-4E4C-AED3-197E208C14BB}"/>
              </a:ext>
            </a:extLst>
          </p:cNvPr>
          <p:cNvSpPr/>
          <p:nvPr userDrawn="1"/>
        </p:nvSpPr>
        <p:spPr>
          <a:xfrm>
            <a:off x="0" y="1838558"/>
            <a:ext cx="6096000" cy="376189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noProof="0" dirty="0"/>
          </a:p>
        </p:txBody>
      </p:sp>
      <p:sp>
        <p:nvSpPr>
          <p:cNvPr id="12" name="Text Placeholder 2">
            <a:extLst>
              <a:ext uri="{FF2B5EF4-FFF2-40B4-BE49-F238E27FC236}">
                <a16:creationId xmlns:a16="http://schemas.microsoft.com/office/drawing/2014/main" xmlns="" id="{85E84782-CEED-4A74-8650-9CC907EA7201}"/>
              </a:ext>
            </a:extLst>
          </p:cNvPr>
          <p:cNvSpPr>
            <a:spLocks noGrp="1"/>
          </p:cNvSpPr>
          <p:nvPr>
            <p:ph type="body" idx="1" hasCustomPrompt="1"/>
          </p:nvPr>
        </p:nvSpPr>
        <p:spPr>
          <a:xfrm>
            <a:off x="839788" y="2166173"/>
            <a:ext cx="4817357" cy="338901"/>
          </a:xfrm>
        </p:spPr>
        <p:txBody>
          <a:bodyPr anchor="ctr" anchorCtr="0">
            <a:noAutofit/>
          </a:bodyPr>
          <a:lstStyle>
            <a:lvl1pPr marL="0" indent="0">
              <a:buFont typeface="Arial" panose="020B0604020202020204" pitchFamily="34" charset="0"/>
              <a:buNone/>
              <a:defRPr lang="en-US" sz="2200" b="1" kern="1200" dirty="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342900" lvl="0" indent="-342900" algn="l" defTabSz="914400" rtl="0" eaLnBrk="1" latinLnBrk="0" hangingPunct="1">
              <a:lnSpc>
                <a:spcPct val="90000"/>
              </a:lnSpc>
              <a:spcBef>
                <a:spcPts val="1000"/>
              </a:spcBef>
            </a:pPr>
            <a:r>
              <a:rPr lang="en-US" noProof="0"/>
              <a:t>Edit Master text styles</a:t>
            </a:r>
          </a:p>
        </p:txBody>
      </p:sp>
      <p:sp>
        <p:nvSpPr>
          <p:cNvPr id="13" name="Content Placeholder 3">
            <a:extLst>
              <a:ext uri="{FF2B5EF4-FFF2-40B4-BE49-F238E27FC236}">
                <a16:creationId xmlns:a16="http://schemas.microsoft.com/office/drawing/2014/main" xmlns="" id="{A4442761-B05F-4E61-83C8-DA8019B09325}"/>
              </a:ext>
            </a:extLst>
          </p:cNvPr>
          <p:cNvSpPr>
            <a:spLocks noGrp="1"/>
          </p:cNvSpPr>
          <p:nvPr>
            <p:ph sz="half" idx="2" hasCustomPrompt="1"/>
          </p:nvPr>
        </p:nvSpPr>
        <p:spPr>
          <a:xfrm>
            <a:off x="839788" y="2614467"/>
            <a:ext cx="4817357" cy="2667396"/>
          </a:xfrm>
        </p:spPr>
        <p:txBody>
          <a:bodyPr>
            <a:normAutofit/>
          </a:bodyPr>
          <a:lstStyle>
            <a:lvl1pPr marL="228600" indent="-228600">
              <a:buClr>
                <a:schemeClr val="tx2">
                  <a:lumMod val="40000"/>
                  <a:lumOff val="60000"/>
                </a:schemeClr>
              </a:buClr>
              <a:buFont typeface="Wingdings" panose="05000000000000000000" pitchFamily="2" charset="2"/>
              <a:buChar char="§"/>
              <a:defRPr sz="1400"/>
            </a:lvl1pPr>
            <a:lvl2pPr marL="685800" indent="-228600">
              <a:buClr>
                <a:schemeClr val="tx2">
                  <a:lumMod val="40000"/>
                  <a:lumOff val="60000"/>
                </a:schemeClr>
              </a:buClr>
              <a:buFont typeface="Wingdings" panose="05000000000000000000" pitchFamily="2" charset="2"/>
              <a:buChar char="§"/>
              <a:defRPr sz="1400"/>
            </a:lvl2pPr>
            <a:lvl3pPr>
              <a:defRPr sz="1400"/>
            </a:lvl3pPr>
            <a:lvl4pPr>
              <a:defRPr sz="1200"/>
            </a:lvl4pPr>
            <a:lvl5pPr>
              <a:defRPr sz="1200"/>
            </a:lvl5pPr>
          </a:lstStyle>
          <a:p>
            <a:pPr lvl="0"/>
            <a:r>
              <a:rPr lang="en-US" noProof="0"/>
              <a:t>Edit Master text styles</a:t>
            </a:r>
          </a:p>
          <a:p>
            <a:pPr lvl="1"/>
            <a:r>
              <a:rPr lang="en-US" noProof="0"/>
              <a:t>Second level</a:t>
            </a:r>
          </a:p>
        </p:txBody>
      </p:sp>
      <p:sp>
        <p:nvSpPr>
          <p:cNvPr id="14" name="Text Placeholder 4">
            <a:extLst>
              <a:ext uri="{FF2B5EF4-FFF2-40B4-BE49-F238E27FC236}">
                <a16:creationId xmlns:a16="http://schemas.microsoft.com/office/drawing/2014/main" xmlns="" id="{675CE59E-BBF8-4A23-A2D4-859D2A375B8A}"/>
              </a:ext>
            </a:extLst>
          </p:cNvPr>
          <p:cNvSpPr>
            <a:spLocks noGrp="1"/>
          </p:cNvSpPr>
          <p:nvPr>
            <p:ph type="body" sz="quarter" idx="3" hasCustomPrompt="1"/>
          </p:nvPr>
        </p:nvSpPr>
        <p:spPr>
          <a:xfrm>
            <a:off x="6495790" y="2166173"/>
            <a:ext cx="4859598" cy="338902"/>
          </a:xfrm>
        </p:spPr>
        <p:txBody>
          <a:bodyPr vert="horz" lIns="91440" tIns="45720" rIns="91440" bIns="45720" rtlCol="0" anchor="ctr" anchorCtr="0">
            <a:noAutofit/>
          </a:bodyPr>
          <a:lstStyle>
            <a:lvl1pPr marL="0" indent="0">
              <a:buNone/>
              <a:defRPr lang="en-US" sz="2200" b="1">
                <a:latin typeface="+mj-lt"/>
              </a:defRPr>
            </a:lvl1pPr>
          </a:lstStyle>
          <a:p>
            <a:pPr marL="228600" lvl="0" indent="-228600"/>
            <a:r>
              <a:rPr lang="en-US" noProof="0"/>
              <a:t>Edit Master text styles</a:t>
            </a:r>
          </a:p>
        </p:txBody>
      </p:sp>
      <p:sp>
        <p:nvSpPr>
          <p:cNvPr id="15" name="Content Placeholder 5">
            <a:extLst>
              <a:ext uri="{FF2B5EF4-FFF2-40B4-BE49-F238E27FC236}">
                <a16:creationId xmlns:a16="http://schemas.microsoft.com/office/drawing/2014/main" xmlns="" id="{E8F94DDD-6A48-4E09-A419-FAF3E395AB55}"/>
              </a:ext>
            </a:extLst>
          </p:cNvPr>
          <p:cNvSpPr>
            <a:spLocks noGrp="1"/>
          </p:cNvSpPr>
          <p:nvPr>
            <p:ph sz="quarter" idx="4" hasCustomPrompt="1"/>
          </p:nvPr>
        </p:nvSpPr>
        <p:spPr>
          <a:xfrm>
            <a:off x="6495790" y="2614467"/>
            <a:ext cx="4859598" cy="2667396"/>
          </a:xfrm>
        </p:spPr>
        <p:txBody>
          <a:bodyPr>
            <a:normAutofit/>
          </a:bodyPr>
          <a:lstStyle>
            <a:lvl1pPr marL="228600" indent="-228600">
              <a:buClr>
                <a:schemeClr val="bg2">
                  <a:lumMod val="40000"/>
                  <a:lumOff val="60000"/>
                </a:schemeClr>
              </a:buClr>
              <a:buFont typeface="Wingdings" panose="05000000000000000000" pitchFamily="2" charset="2"/>
              <a:buChar char="§"/>
              <a:defRPr sz="1400"/>
            </a:lvl1pPr>
            <a:lvl2pPr marL="685800" indent="-228600">
              <a:buClr>
                <a:schemeClr val="bg2">
                  <a:lumMod val="40000"/>
                  <a:lumOff val="60000"/>
                </a:schemeClr>
              </a:buClr>
              <a:buFont typeface="Wingdings" panose="05000000000000000000" pitchFamily="2" charset="2"/>
              <a:buChar char="§"/>
              <a:defRPr sz="1400"/>
            </a:lvl2pPr>
            <a:lvl3pPr>
              <a:defRPr sz="1400"/>
            </a:lvl3pPr>
            <a:lvl4pPr>
              <a:defRPr sz="1400"/>
            </a:lvl4pPr>
            <a:lvl5pPr>
              <a:defRPr sz="1400"/>
            </a:lvl5p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3432081559"/>
      </p:ext>
    </p:extLst>
  </p:cSld>
  <p:clrMapOvr>
    <a:masterClrMapping/>
  </p:clrMapOvr>
  <p:transition spd="slow">
    <p:wipe/>
  </p:transition>
  <p:extLst mod="1">
    <p:ext uri="{DCECCB84-F9BA-43D5-87BE-67443E8EF086}">
      <p15:sldGuideLst xmlns:p15="http://schemas.microsoft.com/office/powerpoint/2012/main" xmlns=""/>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xmlns="" id="{771144CC-98A7-494C-8C18-4B4DD609498F}"/>
              </a:ext>
            </a:extLst>
          </p:cNvPr>
          <p:cNvSpPr>
            <a:spLocks noGrp="1"/>
          </p:cNvSpPr>
          <p:nvPr>
            <p:ph type="dt" sz="half" idx="10"/>
          </p:nvPr>
        </p:nvSpPr>
        <p:spPr/>
        <p:txBody>
          <a:bodyPr anchor="b" anchorCtr="0"/>
          <a:lstStyle/>
          <a:p>
            <a:endParaRPr lang="en-US" noProof="0" dirty="0"/>
          </a:p>
        </p:txBody>
      </p:sp>
      <p:sp>
        <p:nvSpPr>
          <p:cNvPr id="5" name="Footer Placeholder 4">
            <a:extLst>
              <a:ext uri="{FF2B5EF4-FFF2-40B4-BE49-F238E27FC236}">
                <a16:creationId xmlns:a16="http://schemas.microsoft.com/office/drawing/2014/main" xmlns="" id="{5287AD20-725D-45E4-8D6A-08EF4C81833B}"/>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xmlns="" id="{F586A1DB-63FF-4850-A872-85EE7C08769C}"/>
              </a:ext>
            </a:extLst>
          </p:cNvPr>
          <p:cNvSpPr>
            <a:spLocks noGrp="1"/>
          </p:cNvSpPr>
          <p:nvPr>
            <p:ph type="sldNum" sz="quarter" idx="12"/>
          </p:nvPr>
        </p:nvSpPr>
        <p:spPr/>
        <p:txBody>
          <a:bodyPr/>
          <a:lstStyle/>
          <a:p>
            <a:fld id="{3CE5352E-9B9F-4EDC-8769-7FA3D3F814C7}" type="slidenum">
              <a:rPr lang="en-US" noProof="0" smtClean="0"/>
              <a:t>‹#›</a:t>
            </a:fld>
            <a:endParaRPr lang="en-US" noProof="0" dirty="0"/>
          </a:p>
        </p:txBody>
      </p:sp>
      <p:sp>
        <p:nvSpPr>
          <p:cNvPr id="8" name="Title 7">
            <a:extLst>
              <a:ext uri="{FF2B5EF4-FFF2-40B4-BE49-F238E27FC236}">
                <a16:creationId xmlns:a16="http://schemas.microsoft.com/office/drawing/2014/main" xmlns="" id="{D0DF9619-89F0-4C89-BF3C-FB75431C0020}"/>
              </a:ext>
            </a:extLst>
          </p:cNvPr>
          <p:cNvSpPr>
            <a:spLocks noGrp="1"/>
          </p:cNvSpPr>
          <p:nvPr>
            <p:ph type="title"/>
          </p:nvPr>
        </p:nvSpPr>
        <p:spPr>
          <a:xfrm>
            <a:off x="2178148" y="622349"/>
            <a:ext cx="7835705" cy="1124611"/>
          </a:xfrm>
        </p:spPr>
        <p:txBody>
          <a:bodyPr/>
          <a:lstStyle>
            <a:lvl1pPr algn="ctr">
              <a:defRPr/>
            </a:lvl1pPr>
          </a:lstStyle>
          <a:p>
            <a:r>
              <a:rPr lang="en-US" noProof="0"/>
              <a:t>Click to edit Master title style</a:t>
            </a:r>
          </a:p>
        </p:txBody>
      </p:sp>
    </p:spTree>
    <p:extLst>
      <p:ext uri="{BB962C8B-B14F-4D97-AF65-F5344CB8AC3E}">
        <p14:creationId xmlns:p14="http://schemas.microsoft.com/office/powerpoint/2010/main" val="4200028303"/>
      </p:ext>
    </p:extLst>
  </p:cSld>
  <p:clrMapOvr>
    <a:masterClrMapping/>
  </p:clrMapOvr>
  <p:transition spd="slow">
    <p:wipe/>
  </p:transition>
  <p:extLst mod="1">
    <p:ext uri="{DCECCB84-F9BA-43D5-87BE-67443E8EF086}">
      <p15:sldGuideLst xmlns:p15="http://schemas.microsoft.com/office/powerpoint/2012/main" xmlns="">
        <p15:guide id="5"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xmlns="" id="{771144CC-98A7-494C-8C18-4B4DD609498F}"/>
              </a:ext>
            </a:extLst>
          </p:cNvPr>
          <p:cNvSpPr>
            <a:spLocks noGrp="1"/>
          </p:cNvSpPr>
          <p:nvPr>
            <p:ph type="dt" sz="half" idx="10"/>
          </p:nvPr>
        </p:nvSpPr>
        <p:spPr>
          <a:xfrm>
            <a:off x="10265399" y="5810400"/>
            <a:ext cx="1080000" cy="234000"/>
          </a:xfrm>
        </p:spPr>
        <p:txBody>
          <a:bodyPr anchor="b" anchorCtr="0"/>
          <a:lstStyle>
            <a:lvl1pPr>
              <a:defRPr>
                <a:solidFill>
                  <a:schemeClr val="accent5">
                    <a:lumMod val="50000"/>
                  </a:schemeClr>
                </a:solidFill>
              </a:defRPr>
            </a:lvl1pPr>
          </a:lstStyle>
          <a:p>
            <a:endParaRPr lang="en-US" noProof="0" dirty="0"/>
          </a:p>
        </p:txBody>
      </p:sp>
      <p:sp>
        <p:nvSpPr>
          <p:cNvPr id="5" name="Footer Placeholder 4">
            <a:extLst>
              <a:ext uri="{FF2B5EF4-FFF2-40B4-BE49-F238E27FC236}">
                <a16:creationId xmlns:a16="http://schemas.microsoft.com/office/drawing/2014/main" xmlns="" id="{5287AD20-725D-45E4-8D6A-08EF4C81833B}"/>
              </a:ext>
            </a:extLst>
          </p:cNvPr>
          <p:cNvSpPr>
            <a:spLocks noGrp="1"/>
          </p:cNvSpPr>
          <p:nvPr>
            <p:ph type="ftr" sz="quarter" idx="11"/>
          </p:nvPr>
        </p:nvSpPr>
        <p:spPr/>
        <p:txBody>
          <a:bodyPr/>
          <a:lstStyle>
            <a:lvl1pPr>
              <a:defRPr>
                <a:solidFill>
                  <a:schemeClr val="accent5">
                    <a:lumMod val="50000"/>
                  </a:schemeClr>
                </a:solidFill>
              </a:defRPr>
            </a:lvl1pPr>
          </a:lstStyle>
          <a:p>
            <a:endParaRPr lang="en-US" noProof="0" dirty="0"/>
          </a:p>
        </p:txBody>
      </p:sp>
      <p:sp>
        <p:nvSpPr>
          <p:cNvPr id="6" name="Slide Number Placeholder 5">
            <a:extLst>
              <a:ext uri="{FF2B5EF4-FFF2-40B4-BE49-F238E27FC236}">
                <a16:creationId xmlns:a16="http://schemas.microsoft.com/office/drawing/2014/main" xmlns="" id="{F586A1DB-63FF-4850-A872-85EE7C08769C}"/>
              </a:ext>
            </a:extLst>
          </p:cNvPr>
          <p:cNvSpPr>
            <a:spLocks noGrp="1"/>
          </p:cNvSpPr>
          <p:nvPr>
            <p:ph type="sldNum" sz="quarter" idx="12"/>
          </p:nvPr>
        </p:nvSpPr>
        <p:spPr/>
        <p:txBody>
          <a:bodyPr/>
          <a:lstStyle/>
          <a:p>
            <a:fld id="{3CE5352E-9B9F-4EDC-8769-7FA3D3F814C7}" type="slidenum">
              <a:rPr lang="en-US" noProof="0" smtClean="0"/>
              <a:t>‹#›</a:t>
            </a:fld>
            <a:endParaRPr lang="en-US" noProof="0" dirty="0"/>
          </a:p>
        </p:txBody>
      </p:sp>
    </p:spTree>
    <p:extLst>
      <p:ext uri="{BB962C8B-B14F-4D97-AF65-F5344CB8AC3E}">
        <p14:creationId xmlns:p14="http://schemas.microsoft.com/office/powerpoint/2010/main" val="1611811041"/>
      </p:ext>
    </p:extLst>
  </p:cSld>
  <p:clrMapOvr>
    <a:masterClrMapping/>
  </p:clrMapOvr>
  <p:transition spd="slow">
    <p:wipe/>
  </p:transition>
  <p:extLst mod="1">
    <p:ext uri="{DCECCB84-F9BA-43D5-87BE-67443E8EF086}">
      <p15:sldGuideLst xmlns:p15="http://schemas.microsoft.com/office/powerpoint/2012/main" xmlns="">
        <p15:guide id="1" orient="horz" pos="4042">
          <p15:clr>
            <a:srgbClr val="FBAE40"/>
          </p15:clr>
        </p15:guide>
        <p15:guide id="2" pos="506">
          <p15:clr>
            <a:srgbClr val="FBAE40"/>
          </p15:clr>
        </p15:guide>
        <p15:guide id="3" orient="horz" pos="504">
          <p15:clr>
            <a:srgbClr val="FBAE40"/>
          </p15:clr>
        </p15:guide>
        <p15:guide id="4" pos="7174">
          <p15:clr>
            <a:srgbClr val="FBAE40"/>
          </p15:clr>
        </p15:guide>
        <p15:guide id="5" pos="3840">
          <p15:clr>
            <a:srgbClr val="FBAE40"/>
          </p15:clr>
        </p15:guide>
        <p15:guide id="6" orient="horz" pos="2160">
          <p15:clr>
            <a:srgbClr val="FBAE40"/>
          </p15:clr>
        </p15:guide>
        <p15:guide id="7" pos="740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xmlns="" id="{0595AFC1-BF2C-4C83-B474-7121F9C0BC8C}"/>
              </a:ext>
            </a:extLst>
          </p:cNvPr>
          <p:cNvSpPr>
            <a:spLocks noGrp="1"/>
          </p:cNvSpPr>
          <p:nvPr>
            <p:ph idx="1" hasCustomPrompt="1"/>
          </p:nvPr>
        </p:nvSpPr>
        <p:spPr>
          <a:xfrm>
            <a:off x="6096000" y="457199"/>
            <a:ext cx="5653088" cy="5403851"/>
          </a:xfrm>
          <a:noFill/>
        </p:spPr>
        <p:txBody>
          <a:bodyPr>
            <a:normAutofit/>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p:txBody>
      </p:sp>
      <p:sp>
        <p:nvSpPr>
          <p:cNvPr id="2" name="Title 1">
            <a:extLst>
              <a:ext uri="{FF2B5EF4-FFF2-40B4-BE49-F238E27FC236}">
                <a16:creationId xmlns:a16="http://schemas.microsoft.com/office/drawing/2014/main" xmlns="" id="{C6B931B8-6920-4B59-AD28-CB99D1D3F1A4}"/>
              </a:ext>
            </a:extLst>
          </p:cNvPr>
          <p:cNvSpPr>
            <a:spLocks noGrp="1"/>
          </p:cNvSpPr>
          <p:nvPr>
            <p:ph type="title" hasCustomPrompt="1"/>
          </p:nvPr>
        </p:nvSpPr>
        <p:spPr>
          <a:xfrm>
            <a:off x="830127" y="691751"/>
            <a:ext cx="4584212" cy="540001"/>
          </a:xfrm>
        </p:spPr>
        <p:txBody>
          <a:bodyPr lIns="36000" tIns="0" rIns="0" bIns="0" anchor="b">
            <a:normAutofit/>
          </a:bodyPr>
          <a:lstStyle>
            <a:lvl1pPr>
              <a:defRPr sz="3600"/>
            </a:lvl1pPr>
          </a:lstStyle>
          <a:p>
            <a:r>
              <a:rPr lang="en-US" noProof="0"/>
              <a:t>Title Here</a:t>
            </a:r>
          </a:p>
        </p:txBody>
      </p:sp>
      <p:sp>
        <p:nvSpPr>
          <p:cNvPr id="4" name="Date Placeholder 3">
            <a:extLst>
              <a:ext uri="{FF2B5EF4-FFF2-40B4-BE49-F238E27FC236}">
                <a16:creationId xmlns:a16="http://schemas.microsoft.com/office/drawing/2014/main" xmlns="" id="{771144CC-98A7-494C-8C18-4B4DD609498F}"/>
              </a:ext>
            </a:extLst>
          </p:cNvPr>
          <p:cNvSpPr>
            <a:spLocks noGrp="1"/>
          </p:cNvSpPr>
          <p:nvPr>
            <p:ph type="dt" sz="half" idx="10"/>
          </p:nvPr>
        </p:nvSpPr>
        <p:spPr>
          <a:xfrm>
            <a:off x="10265399" y="5810400"/>
            <a:ext cx="1080000" cy="234000"/>
          </a:xfrm>
        </p:spPr>
        <p:txBody>
          <a:bodyPr anchor="b" anchorCtr="0"/>
          <a:lstStyle>
            <a:lvl1pPr>
              <a:defRPr>
                <a:solidFill>
                  <a:schemeClr val="accent5">
                    <a:lumMod val="50000"/>
                  </a:schemeClr>
                </a:solidFill>
              </a:defRPr>
            </a:lvl1pPr>
          </a:lstStyle>
          <a:p>
            <a:endParaRPr lang="en-US" noProof="0" dirty="0"/>
          </a:p>
        </p:txBody>
      </p:sp>
      <p:sp>
        <p:nvSpPr>
          <p:cNvPr id="5" name="Footer Placeholder 4">
            <a:extLst>
              <a:ext uri="{FF2B5EF4-FFF2-40B4-BE49-F238E27FC236}">
                <a16:creationId xmlns:a16="http://schemas.microsoft.com/office/drawing/2014/main" xmlns="" id="{5287AD20-725D-45E4-8D6A-08EF4C81833B}"/>
              </a:ext>
            </a:extLst>
          </p:cNvPr>
          <p:cNvSpPr>
            <a:spLocks noGrp="1"/>
          </p:cNvSpPr>
          <p:nvPr>
            <p:ph type="ftr" sz="quarter" idx="11"/>
          </p:nvPr>
        </p:nvSpPr>
        <p:spPr/>
        <p:txBody>
          <a:bodyPr/>
          <a:lstStyle>
            <a:lvl1pPr>
              <a:defRPr>
                <a:solidFill>
                  <a:schemeClr val="accent5">
                    <a:lumMod val="50000"/>
                  </a:schemeClr>
                </a:solidFill>
              </a:defRPr>
            </a:lvl1pPr>
          </a:lstStyle>
          <a:p>
            <a:endParaRPr lang="en-US" noProof="0" dirty="0"/>
          </a:p>
        </p:txBody>
      </p:sp>
      <p:sp>
        <p:nvSpPr>
          <p:cNvPr id="6" name="Slide Number Placeholder 5">
            <a:extLst>
              <a:ext uri="{FF2B5EF4-FFF2-40B4-BE49-F238E27FC236}">
                <a16:creationId xmlns:a16="http://schemas.microsoft.com/office/drawing/2014/main" xmlns="" id="{F586A1DB-63FF-4850-A872-85EE7C08769C}"/>
              </a:ext>
            </a:extLst>
          </p:cNvPr>
          <p:cNvSpPr>
            <a:spLocks noGrp="1"/>
          </p:cNvSpPr>
          <p:nvPr>
            <p:ph type="sldNum" sz="quarter" idx="12"/>
          </p:nvPr>
        </p:nvSpPr>
        <p:spPr/>
        <p:txBody>
          <a:bodyPr/>
          <a:lstStyle/>
          <a:p>
            <a:fld id="{3CE5352E-9B9F-4EDC-8769-7FA3D3F814C7}" type="slidenum">
              <a:rPr lang="en-US" noProof="0" smtClean="0"/>
              <a:t>‹#›</a:t>
            </a:fld>
            <a:endParaRPr lang="en-US" noProof="0" dirty="0"/>
          </a:p>
        </p:txBody>
      </p:sp>
      <p:sp>
        <p:nvSpPr>
          <p:cNvPr id="9" name="Text Placeholder 3">
            <a:extLst>
              <a:ext uri="{FF2B5EF4-FFF2-40B4-BE49-F238E27FC236}">
                <a16:creationId xmlns:a16="http://schemas.microsoft.com/office/drawing/2014/main" xmlns="" id="{8ECAA0F2-C20F-4289-BFB8-9BC2C65A8B9F}"/>
              </a:ext>
            </a:extLst>
          </p:cNvPr>
          <p:cNvSpPr>
            <a:spLocks noGrp="1"/>
          </p:cNvSpPr>
          <p:nvPr>
            <p:ph type="body" sz="half" idx="2" hasCustomPrompt="1"/>
          </p:nvPr>
        </p:nvSpPr>
        <p:spPr>
          <a:xfrm>
            <a:off x="839788" y="1326250"/>
            <a:ext cx="4574551" cy="4484150"/>
          </a:xfrm>
        </p:spPr>
        <p:txBody>
          <a:bodyPr vert="horz" lIns="36000" tIns="0" rIns="0" bIns="0" rtlCol="0">
            <a:normAutofit/>
          </a:bodyPr>
          <a:lstStyle>
            <a:lvl1pPr marL="0" indent="0">
              <a:buNone/>
              <a:defRPr lang="en-US" sz="1800">
                <a:solidFill>
                  <a:schemeClr val="tx2"/>
                </a:solidFill>
              </a:defRPr>
            </a:lvl1pPr>
          </a:lstStyle>
          <a:p>
            <a:pPr marL="228600" lvl="0" indent="-228600"/>
            <a:r>
              <a:rPr lang="en-US" noProof="0"/>
              <a:t>Edit Master text styles</a:t>
            </a:r>
          </a:p>
        </p:txBody>
      </p:sp>
    </p:spTree>
    <p:extLst>
      <p:ext uri="{BB962C8B-B14F-4D97-AF65-F5344CB8AC3E}">
        <p14:creationId xmlns:p14="http://schemas.microsoft.com/office/powerpoint/2010/main" val="1985006598"/>
      </p:ext>
    </p:extLst>
  </p:cSld>
  <p:clrMapOvr>
    <a:masterClrMapping/>
  </p:clrMapOvr>
  <p:transition spd="slow">
    <p:wipe/>
  </p:transition>
  <p:extLst mod="1">
    <p:ext uri="{DCECCB84-F9BA-43D5-87BE-67443E8EF086}">
      <p15:sldGuideLst xmlns:p15="http://schemas.microsoft.com/office/powerpoint/2012/main" xmlns="">
        <p15:guide id="1" orient="horz" pos="4042">
          <p15:clr>
            <a:srgbClr val="FBAE40"/>
          </p15:clr>
        </p15:guide>
        <p15:guide id="2" pos="506">
          <p15:clr>
            <a:srgbClr val="FBAE40"/>
          </p15:clr>
        </p15:guide>
        <p15:guide id="3" orient="horz" pos="528">
          <p15:clr>
            <a:srgbClr val="FBAE40"/>
          </p15:clr>
        </p15:guide>
        <p15:guide id="4" pos="7174">
          <p15:clr>
            <a:srgbClr val="FBAE40"/>
          </p15:clr>
        </p15:guide>
        <p15:guide id="5" pos="3840">
          <p15:clr>
            <a:srgbClr val="FBAE40"/>
          </p15:clr>
        </p15:guide>
        <p15:guide id="6" orient="horz" pos="2160">
          <p15:clr>
            <a:srgbClr val="FBAE40"/>
          </p15:clr>
        </p15:guide>
        <p15:guide id="7" pos="740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xmlns="" id="{771144CC-98A7-494C-8C18-4B4DD609498F}"/>
              </a:ext>
            </a:extLst>
          </p:cNvPr>
          <p:cNvSpPr>
            <a:spLocks noGrp="1"/>
          </p:cNvSpPr>
          <p:nvPr>
            <p:ph type="dt" sz="half" idx="10"/>
          </p:nvPr>
        </p:nvSpPr>
        <p:spPr/>
        <p:txBody>
          <a:bodyPr anchor="b" anchorCtr="0"/>
          <a:lstStyle>
            <a:lvl1pPr>
              <a:defRPr>
                <a:solidFill>
                  <a:schemeClr val="bg1"/>
                </a:solidFill>
              </a:defRPr>
            </a:lvl1pPr>
          </a:lstStyle>
          <a:p>
            <a:endParaRPr lang="en-US" noProof="0" dirty="0"/>
          </a:p>
        </p:txBody>
      </p:sp>
      <p:sp>
        <p:nvSpPr>
          <p:cNvPr id="5" name="Footer Placeholder 4">
            <a:extLst>
              <a:ext uri="{FF2B5EF4-FFF2-40B4-BE49-F238E27FC236}">
                <a16:creationId xmlns:a16="http://schemas.microsoft.com/office/drawing/2014/main" xmlns="" id="{5287AD20-725D-45E4-8D6A-08EF4C81833B}"/>
              </a:ext>
            </a:extLst>
          </p:cNvPr>
          <p:cNvSpPr>
            <a:spLocks noGrp="1"/>
          </p:cNvSpPr>
          <p:nvPr>
            <p:ph type="ftr" sz="quarter" idx="11"/>
          </p:nvPr>
        </p:nvSpPr>
        <p:spPr/>
        <p:txBody>
          <a:bodyPr/>
          <a:lstStyle>
            <a:lvl1pPr>
              <a:defRPr>
                <a:solidFill>
                  <a:schemeClr val="bg1"/>
                </a:solidFill>
              </a:defRPr>
            </a:lvl1pPr>
          </a:lstStyle>
          <a:p>
            <a:endParaRPr lang="en-US" noProof="0" dirty="0"/>
          </a:p>
        </p:txBody>
      </p:sp>
      <p:sp>
        <p:nvSpPr>
          <p:cNvPr id="6" name="Slide Number Placeholder 5">
            <a:extLst>
              <a:ext uri="{FF2B5EF4-FFF2-40B4-BE49-F238E27FC236}">
                <a16:creationId xmlns:a16="http://schemas.microsoft.com/office/drawing/2014/main" xmlns="" id="{F586A1DB-63FF-4850-A872-85EE7C08769C}"/>
              </a:ext>
            </a:extLst>
          </p:cNvPr>
          <p:cNvSpPr>
            <a:spLocks noGrp="1"/>
          </p:cNvSpPr>
          <p:nvPr>
            <p:ph type="sldNum" sz="quarter" idx="12"/>
          </p:nvPr>
        </p:nvSpPr>
        <p:spPr/>
        <p:txBody>
          <a:bodyPr/>
          <a:lstStyle>
            <a:lvl1pPr>
              <a:defRPr>
                <a:solidFill>
                  <a:schemeClr val="bg1"/>
                </a:solidFill>
              </a:defRPr>
            </a:lvl1pPr>
          </a:lstStyle>
          <a:p>
            <a:fld id="{3CE5352E-9B9F-4EDC-8769-7FA3D3F814C7}" type="slidenum">
              <a:rPr lang="en-US" noProof="0" smtClean="0"/>
              <a:pPr/>
              <a:t>‹#›</a:t>
            </a:fld>
            <a:endParaRPr lang="en-US" noProof="0" dirty="0"/>
          </a:p>
        </p:txBody>
      </p:sp>
      <p:sp>
        <p:nvSpPr>
          <p:cNvPr id="11" name="Title 1">
            <a:extLst>
              <a:ext uri="{FF2B5EF4-FFF2-40B4-BE49-F238E27FC236}">
                <a16:creationId xmlns:a16="http://schemas.microsoft.com/office/drawing/2014/main" xmlns="" id="{ED46F9B8-64BA-45E5-845E-CA6696C25C5F}"/>
              </a:ext>
            </a:extLst>
          </p:cNvPr>
          <p:cNvSpPr>
            <a:spLocks noGrp="1"/>
          </p:cNvSpPr>
          <p:nvPr>
            <p:ph type="title"/>
          </p:nvPr>
        </p:nvSpPr>
        <p:spPr>
          <a:xfrm>
            <a:off x="2394975" y="742867"/>
            <a:ext cx="7402050" cy="566931"/>
          </a:xfrm>
        </p:spPr>
        <p:txBody>
          <a:bodyPr lIns="36000" tIns="0" rIns="0" bIns="0"/>
          <a:lstStyle>
            <a:lvl1pPr algn="ctr">
              <a:defRPr/>
            </a:lvl1pPr>
          </a:lstStyle>
          <a:p>
            <a:r>
              <a:rPr lang="en-US" noProof="0"/>
              <a:t>Click to edit Master title style</a:t>
            </a:r>
          </a:p>
        </p:txBody>
      </p:sp>
      <p:sp>
        <p:nvSpPr>
          <p:cNvPr id="8" name="Picture Placeholder 2">
            <a:extLst>
              <a:ext uri="{FF2B5EF4-FFF2-40B4-BE49-F238E27FC236}">
                <a16:creationId xmlns:a16="http://schemas.microsoft.com/office/drawing/2014/main" xmlns="" id="{704937D3-320F-475C-B607-8D8AE31FF3A3}"/>
              </a:ext>
            </a:extLst>
          </p:cNvPr>
          <p:cNvSpPr>
            <a:spLocks noGrp="1"/>
          </p:cNvSpPr>
          <p:nvPr>
            <p:ph type="pic" idx="1"/>
          </p:nvPr>
        </p:nvSpPr>
        <p:spPr>
          <a:xfrm>
            <a:off x="458724" y="2277980"/>
            <a:ext cx="11290364" cy="412282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0" name="Text Placeholder 3">
            <a:extLst>
              <a:ext uri="{FF2B5EF4-FFF2-40B4-BE49-F238E27FC236}">
                <a16:creationId xmlns:a16="http://schemas.microsoft.com/office/drawing/2014/main" xmlns="" id="{68404903-B722-4F8B-94E9-F478DB3A75E2}"/>
              </a:ext>
            </a:extLst>
          </p:cNvPr>
          <p:cNvSpPr>
            <a:spLocks noGrp="1"/>
          </p:cNvSpPr>
          <p:nvPr>
            <p:ph type="body" sz="half" idx="2" hasCustomPrompt="1"/>
          </p:nvPr>
        </p:nvSpPr>
        <p:spPr>
          <a:xfrm>
            <a:off x="2394975" y="1377834"/>
            <a:ext cx="7402050" cy="540000"/>
          </a:xfrm>
        </p:spPr>
        <p:txBody>
          <a:bodyPr vert="horz" lIns="36000" tIns="0" rIns="0" bIns="0" rtlCol="0">
            <a:normAutofit/>
          </a:bodyPr>
          <a:lstStyle>
            <a:lvl1pPr marL="0" indent="0" algn="ctr">
              <a:buNone/>
              <a:defRPr lang="en-US" sz="1800">
                <a:solidFill>
                  <a:schemeClr val="tx2"/>
                </a:solidFill>
              </a:defRPr>
            </a:lvl1pPr>
          </a:lstStyle>
          <a:p>
            <a:pPr marL="228600" lvl="0" indent="-228600" algn="ctr"/>
            <a:r>
              <a:rPr lang="en-US" noProof="0"/>
              <a:t>Edit Master text styles</a:t>
            </a:r>
          </a:p>
        </p:txBody>
      </p:sp>
    </p:spTree>
    <p:extLst>
      <p:ext uri="{BB962C8B-B14F-4D97-AF65-F5344CB8AC3E}">
        <p14:creationId xmlns:p14="http://schemas.microsoft.com/office/powerpoint/2010/main" val="1867728691"/>
      </p:ext>
    </p:extLst>
  </p:cSld>
  <p:clrMapOvr>
    <a:masterClrMapping/>
  </p:clrMapOvr>
  <p:transition spd="slow">
    <p:wipe/>
  </p:transition>
  <p:extLst mod="1">
    <p:ext uri="{DCECCB84-F9BA-43D5-87BE-67443E8EF086}">
      <p15:sldGuideLst xmlns:p15="http://schemas.microsoft.com/office/powerpoint/2012/main" xmlns="">
        <p15:guide id="5" pos="3840">
          <p15:clr>
            <a:srgbClr val="FBAE40"/>
          </p15:clr>
        </p15:guide>
        <p15:guide id="6" orient="horz" pos="21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Manual">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C9C1590D-4639-4494-A37B-A15E7114FE5B}"/>
              </a:ext>
            </a:extLst>
          </p:cNvPr>
          <p:cNvSpPr>
            <a:spLocks noGrp="1"/>
          </p:cNvSpPr>
          <p:nvPr>
            <p:ph type="title"/>
          </p:nvPr>
        </p:nvSpPr>
        <p:spPr>
          <a:xfrm>
            <a:off x="838200" y="742867"/>
            <a:ext cx="9037320" cy="566931"/>
          </a:xfrm>
        </p:spPr>
        <p:txBody>
          <a:bodyPr lIns="36000" tIns="0" rIns="0" bIns="0"/>
          <a:lstStyle/>
          <a:p>
            <a:r>
              <a:rPr lang="en-US"/>
              <a:t>Click to edit Master title style</a:t>
            </a:r>
            <a:endParaRPr lang="ru-RU" dirty="0"/>
          </a:p>
        </p:txBody>
      </p:sp>
      <p:sp>
        <p:nvSpPr>
          <p:cNvPr id="7" name="Text Placeholder 3">
            <a:extLst>
              <a:ext uri="{FF2B5EF4-FFF2-40B4-BE49-F238E27FC236}">
                <a16:creationId xmlns:a16="http://schemas.microsoft.com/office/drawing/2014/main" xmlns="" id="{E40C1F5F-4B50-4906-83E6-9A2F1CB1F66E}"/>
              </a:ext>
            </a:extLst>
          </p:cNvPr>
          <p:cNvSpPr>
            <a:spLocks noGrp="1"/>
          </p:cNvSpPr>
          <p:nvPr>
            <p:ph type="body" sz="half" idx="2"/>
          </p:nvPr>
        </p:nvSpPr>
        <p:spPr>
          <a:xfrm>
            <a:off x="898161" y="2982416"/>
            <a:ext cx="1645920" cy="519503"/>
          </a:xfrm>
        </p:spPr>
        <p:txBody>
          <a:bodyPr lIns="0" tIns="0" rIns="0" bIns="0" anchor="t" anchorCtr="0">
            <a:normAutofit/>
          </a:bodyPr>
          <a:lstStyle>
            <a:lvl1pPr marL="0" indent="0">
              <a:lnSpc>
                <a:spcPct val="100000"/>
              </a:lnSpc>
              <a:spcBef>
                <a:spcPts val="0"/>
              </a:spcBef>
              <a:buNone/>
              <a:defRPr lang="en-US" sz="1200"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Text Placeholder 3">
            <a:extLst>
              <a:ext uri="{FF2B5EF4-FFF2-40B4-BE49-F238E27FC236}">
                <a16:creationId xmlns:a16="http://schemas.microsoft.com/office/drawing/2014/main" xmlns="" id="{172EC0A4-5E0C-44C7-B8BF-100C17934C9D}"/>
              </a:ext>
            </a:extLst>
          </p:cNvPr>
          <p:cNvSpPr>
            <a:spLocks noGrp="1"/>
          </p:cNvSpPr>
          <p:nvPr>
            <p:ph type="body" sz="half" idx="34" hasCustomPrompt="1"/>
          </p:nvPr>
        </p:nvSpPr>
        <p:spPr>
          <a:xfrm>
            <a:off x="1399426" y="1924687"/>
            <a:ext cx="2469965" cy="982274"/>
          </a:xfrm>
        </p:spPr>
        <p:txBody>
          <a:bodyPr lIns="0" rIns="0" bIns="0" anchor="ctr" anchorCtr="0">
            <a:normAutofit/>
          </a:bodyPr>
          <a:lstStyle>
            <a:lvl1pPr marL="0" indent="0">
              <a:spcBef>
                <a:spcPts val="0"/>
              </a:spcBef>
              <a:buNone/>
              <a:defRPr lang="en-US" sz="2200" b="1" kern="1200" dirty="0">
                <a:solidFill>
                  <a:schemeClr val="tx1"/>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Master text</a:t>
            </a:r>
            <a:br>
              <a:rPr lang="en-US" dirty="0"/>
            </a:br>
            <a:r>
              <a:rPr lang="en-US" dirty="0"/>
              <a:t>styles</a:t>
            </a:r>
          </a:p>
        </p:txBody>
      </p:sp>
      <p:sp>
        <p:nvSpPr>
          <p:cNvPr id="11" name="Text Placeholder 3">
            <a:extLst>
              <a:ext uri="{FF2B5EF4-FFF2-40B4-BE49-F238E27FC236}">
                <a16:creationId xmlns:a16="http://schemas.microsoft.com/office/drawing/2014/main" xmlns="" id="{709E18E3-2E11-4B74-AF2C-001F81DE3F24}"/>
              </a:ext>
            </a:extLst>
          </p:cNvPr>
          <p:cNvSpPr>
            <a:spLocks noGrp="1"/>
          </p:cNvSpPr>
          <p:nvPr>
            <p:ph type="body" sz="half" idx="36"/>
          </p:nvPr>
        </p:nvSpPr>
        <p:spPr>
          <a:xfrm>
            <a:off x="2611286" y="2982416"/>
            <a:ext cx="1389888" cy="519503"/>
          </a:xfrm>
        </p:spPr>
        <p:txBody>
          <a:bodyPr lIns="0" tIns="0" rIns="0" bIns="0" anchor="t" anchorCtr="0">
            <a:normAutofit/>
          </a:bodyPr>
          <a:lstStyle>
            <a:lvl1pPr marL="0" indent="0">
              <a:lnSpc>
                <a:spcPct val="100000"/>
              </a:lnSpc>
              <a:spcBef>
                <a:spcPts val="0"/>
              </a:spcBef>
              <a:buNone/>
              <a:defRPr lang="en-US" sz="1200"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a:t>Edit Master text styles</a:t>
            </a:r>
          </a:p>
        </p:txBody>
      </p:sp>
      <p:sp>
        <p:nvSpPr>
          <p:cNvPr id="12" name="Picture Placeholder 12">
            <a:extLst>
              <a:ext uri="{FF2B5EF4-FFF2-40B4-BE49-F238E27FC236}">
                <a16:creationId xmlns:a16="http://schemas.microsoft.com/office/drawing/2014/main" xmlns="" id="{D61E6447-2CC7-47A3-8681-4133CCCB54D6}"/>
              </a:ext>
            </a:extLst>
          </p:cNvPr>
          <p:cNvSpPr>
            <a:spLocks noGrp="1"/>
          </p:cNvSpPr>
          <p:nvPr>
            <p:ph type="pic" sz="quarter" idx="37"/>
          </p:nvPr>
        </p:nvSpPr>
        <p:spPr>
          <a:xfrm>
            <a:off x="890694" y="3605411"/>
            <a:ext cx="1636776" cy="1618488"/>
          </a:xfrm>
        </p:spPr>
        <p:txBody>
          <a:bodyPr anchor="ctr" anchorCtr="0">
            <a:noAutofit/>
          </a:bodyPr>
          <a:lstStyle>
            <a:lvl1pPr marL="0" indent="0" algn="ctr">
              <a:buNone/>
              <a:defRPr sz="1400"/>
            </a:lvl1pPr>
          </a:lstStyle>
          <a:p>
            <a:r>
              <a:rPr lang="en-US"/>
              <a:t>Click icon to add picture</a:t>
            </a:r>
            <a:endParaRPr lang="ru-RU" dirty="0"/>
          </a:p>
        </p:txBody>
      </p:sp>
      <p:sp>
        <p:nvSpPr>
          <p:cNvPr id="13" name="Picture Placeholder 12">
            <a:extLst>
              <a:ext uri="{FF2B5EF4-FFF2-40B4-BE49-F238E27FC236}">
                <a16:creationId xmlns:a16="http://schemas.microsoft.com/office/drawing/2014/main" xmlns="" id="{CAD91B82-5EEF-4712-A699-B8302B6558DD}"/>
              </a:ext>
            </a:extLst>
          </p:cNvPr>
          <p:cNvSpPr>
            <a:spLocks noGrp="1"/>
          </p:cNvSpPr>
          <p:nvPr>
            <p:ph type="pic" sz="quarter" idx="38"/>
          </p:nvPr>
        </p:nvSpPr>
        <p:spPr>
          <a:xfrm>
            <a:off x="2514673" y="3605411"/>
            <a:ext cx="1636776" cy="1618488"/>
          </a:xfrm>
        </p:spPr>
        <p:txBody>
          <a:bodyPr anchor="ctr" anchorCtr="0">
            <a:noAutofit/>
          </a:bodyPr>
          <a:lstStyle>
            <a:lvl1pPr marL="0" indent="0" algn="ctr">
              <a:buNone/>
              <a:defRPr sz="1400"/>
            </a:lvl1pPr>
          </a:lstStyle>
          <a:p>
            <a:r>
              <a:rPr lang="en-US"/>
              <a:t>Click icon to add picture</a:t>
            </a:r>
            <a:endParaRPr lang="ru-RU" dirty="0"/>
          </a:p>
        </p:txBody>
      </p:sp>
      <p:sp>
        <p:nvSpPr>
          <p:cNvPr id="14" name="Text Placeholder 3">
            <a:extLst>
              <a:ext uri="{FF2B5EF4-FFF2-40B4-BE49-F238E27FC236}">
                <a16:creationId xmlns:a16="http://schemas.microsoft.com/office/drawing/2014/main" xmlns="" id="{57FAEB2B-6A01-4C63-ACA3-03B6E2919E8A}"/>
              </a:ext>
            </a:extLst>
          </p:cNvPr>
          <p:cNvSpPr>
            <a:spLocks noGrp="1"/>
          </p:cNvSpPr>
          <p:nvPr>
            <p:ph type="body" sz="half" idx="39"/>
          </p:nvPr>
        </p:nvSpPr>
        <p:spPr>
          <a:xfrm>
            <a:off x="4955269" y="2982416"/>
            <a:ext cx="2113508" cy="519503"/>
          </a:xfrm>
        </p:spPr>
        <p:txBody>
          <a:bodyPr lIns="0" tIns="0" rIns="0" bIns="0" anchor="t" anchorCtr="0">
            <a:normAutofit/>
          </a:bodyPr>
          <a:lstStyle>
            <a:lvl1pPr marL="0" indent="0">
              <a:lnSpc>
                <a:spcPct val="100000"/>
              </a:lnSpc>
              <a:spcBef>
                <a:spcPts val="0"/>
              </a:spcBef>
              <a:buNone/>
              <a:defRPr lang="en-US" sz="12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a:t>Edit Master text styles</a:t>
            </a:r>
          </a:p>
        </p:txBody>
      </p:sp>
      <p:sp>
        <p:nvSpPr>
          <p:cNvPr id="15" name="Text Placeholder 3">
            <a:extLst>
              <a:ext uri="{FF2B5EF4-FFF2-40B4-BE49-F238E27FC236}">
                <a16:creationId xmlns:a16="http://schemas.microsoft.com/office/drawing/2014/main" xmlns="" id="{89680D39-3D54-40CF-ABCB-BA448F099B30}"/>
              </a:ext>
            </a:extLst>
          </p:cNvPr>
          <p:cNvSpPr>
            <a:spLocks noGrp="1"/>
          </p:cNvSpPr>
          <p:nvPr>
            <p:ph type="body" sz="half" idx="40" hasCustomPrompt="1"/>
          </p:nvPr>
        </p:nvSpPr>
        <p:spPr>
          <a:xfrm>
            <a:off x="5509170" y="1924687"/>
            <a:ext cx="1622417" cy="982274"/>
          </a:xfrm>
        </p:spPr>
        <p:txBody>
          <a:bodyPr lIns="0" rIns="0" bIns="0" anchor="ctr" anchorCtr="0">
            <a:normAutofit/>
          </a:bodyPr>
          <a:lstStyle>
            <a:lvl1pPr marL="0" indent="0">
              <a:spcBef>
                <a:spcPts val="0"/>
              </a:spcBef>
              <a:buNone/>
              <a:defRPr lang="en-US" sz="2200" b="1" kern="1200" dirty="0">
                <a:solidFill>
                  <a:schemeClr val="tx1"/>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Master text</a:t>
            </a:r>
            <a:br>
              <a:rPr lang="en-US" dirty="0"/>
            </a:br>
            <a:r>
              <a:rPr lang="en-US" dirty="0"/>
              <a:t>styles</a:t>
            </a:r>
          </a:p>
        </p:txBody>
      </p:sp>
      <p:sp>
        <p:nvSpPr>
          <p:cNvPr id="17" name="Picture Placeholder 12">
            <a:extLst>
              <a:ext uri="{FF2B5EF4-FFF2-40B4-BE49-F238E27FC236}">
                <a16:creationId xmlns:a16="http://schemas.microsoft.com/office/drawing/2014/main" xmlns="" id="{E81CA5F1-31CE-4D4C-A27D-2B342ECD994A}"/>
              </a:ext>
            </a:extLst>
          </p:cNvPr>
          <p:cNvSpPr>
            <a:spLocks noGrp="1"/>
          </p:cNvSpPr>
          <p:nvPr>
            <p:ph type="pic" sz="quarter" idx="43"/>
          </p:nvPr>
        </p:nvSpPr>
        <p:spPr>
          <a:xfrm>
            <a:off x="4961249" y="3605411"/>
            <a:ext cx="2048256" cy="896112"/>
          </a:xfrm>
        </p:spPr>
        <p:txBody>
          <a:bodyPr anchor="ctr" anchorCtr="0">
            <a:noAutofit/>
          </a:bodyPr>
          <a:lstStyle>
            <a:lvl1pPr marL="0" indent="0" algn="ctr">
              <a:buNone/>
              <a:defRPr sz="1400"/>
            </a:lvl1pPr>
          </a:lstStyle>
          <a:p>
            <a:r>
              <a:rPr lang="en-US"/>
              <a:t>Click icon to add picture</a:t>
            </a:r>
            <a:endParaRPr lang="ru-RU" dirty="0"/>
          </a:p>
        </p:txBody>
      </p:sp>
      <p:sp>
        <p:nvSpPr>
          <p:cNvPr id="19" name="Text Placeholder 3">
            <a:extLst>
              <a:ext uri="{FF2B5EF4-FFF2-40B4-BE49-F238E27FC236}">
                <a16:creationId xmlns:a16="http://schemas.microsoft.com/office/drawing/2014/main" xmlns="" id="{7C3544C3-FDC7-4C8F-A615-9529597C549D}"/>
              </a:ext>
            </a:extLst>
          </p:cNvPr>
          <p:cNvSpPr>
            <a:spLocks noGrp="1"/>
          </p:cNvSpPr>
          <p:nvPr>
            <p:ph type="body" sz="half" idx="45"/>
          </p:nvPr>
        </p:nvSpPr>
        <p:spPr>
          <a:xfrm>
            <a:off x="7915161" y="2982416"/>
            <a:ext cx="2197045" cy="519503"/>
          </a:xfrm>
        </p:spPr>
        <p:txBody>
          <a:bodyPr lIns="0" tIns="0" rIns="0" bIns="0" anchor="t" anchorCtr="0">
            <a:normAutofit/>
          </a:bodyPr>
          <a:lstStyle>
            <a:lvl1pPr marL="0" indent="0">
              <a:lnSpc>
                <a:spcPct val="100000"/>
              </a:lnSpc>
              <a:spcBef>
                <a:spcPts val="0"/>
              </a:spcBef>
              <a:buNone/>
              <a:defRPr lang="en-US" sz="12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a:t>Edit Master text styles</a:t>
            </a:r>
          </a:p>
        </p:txBody>
      </p:sp>
      <p:sp>
        <p:nvSpPr>
          <p:cNvPr id="22" name="Text Placeholder 3">
            <a:extLst>
              <a:ext uri="{FF2B5EF4-FFF2-40B4-BE49-F238E27FC236}">
                <a16:creationId xmlns:a16="http://schemas.microsoft.com/office/drawing/2014/main" xmlns="" id="{7691DC2D-3064-4822-9D2D-80D59EA85EBB}"/>
              </a:ext>
            </a:extLst>
          </p:cNvPr>
          <p:cNvSpPr>
            <a:spLocks noGrp="1"/>
          </p:cNvSpPr>
          <p:nvPr>
            <p:ph type="body" sz="half" idx="46" hasCustomPrompt="1"/>
          </p:nvPr>
        </p:nvSpPr>
        <p:spPr>
          <a:xfrm>
            <a:off x="8469062" y="1924687"/>
            <a:ext cx="1622417" cy="982274"/>
          </a:xfrm>
        </p:spPr>
        <p:txBody>
          <a:bodyPr lIns="0" rIns="0" bIns="0" anchor="ctr" anchorCtr="0">
            <a:normAutofit/>
          </a:bodyPr>
          <a:lstStyle>
            <a:lvl1pPr marL="0" indent="0">
              <a:spcBef>
                <a:spcPts val="0"/>
              </a:spcBef>
              <a:buNone/>
              <a:defRPr lang="en-US" sz="2200" b="1" kern="1200" dirty="0">
                <a:solidFill>
                  <a:schemeClr val="tx1"/>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Master text</a:t>
            </a:r>
            <a:br>
              <a:rPr lang="en-US" dirty="0"/>
            </a:br>
            <a:r>
              <a:rPr lang="en-US" dirty="0"/>
              <a:t>styles</a:t>
            </a:r>
          </a:p>
        </p:txBody>
      </p:sp>
      <p:sp>
        <p:nvSpPr>
          <p:cNvPr id="24" name="Picture Placeholder 12">
            <a:extLst>
              <a:ext uri="{FF2B5EF4-FFF2-40B4-BE49-F238E27FC236}">
                <a16:creationId xmlns:a16="http://schemas.microsoft.com/office/drawing/2014/main" xmlns="" id="{130FD286-B22E-4EEB-8B67-4CE7BF2FBA89}"/>
              </a:ext>
            </a:extLst>
          </p:cNvPr>
          <p:cNvSpPr>
            <a:spLocks noGrp="1"/>
          </p:cNvSpPr>
          <p:nvPr>
            <p:ph type="pic" sz="quarter" idx="48"/>
          </p:nvPr>
        </p:nvSpPr>
        <p:spPr>
          <a:xfrm>
            <a:off x="7921141" y="3605411"/>
            <a:ext cx="1280160" cy="896112"/>
          </a:xfrm>
          <a:ln>
            <a:solidFill>
              <a:schemeClr val="accent5"/>
            </a:solidFill>
          </a:ln>
        </p:spPr>
        <p:txBody>
          <a:bodyPr anchor="ctr" anchorCtr="0">
            <a:noAutofit/>
          </a:bodyPr>
          <a:lstStyle>
            <a:lvl1pPr marL="0" indent="0" algn="ctr">
              <a:buNone/>
              <a:defRPr sz="1400"/>
            </a:lvl1pPr>
          </a:lstStyle>
          <a:p>
            <a:r>
              <a:rPr lang="en-US"/>
              <a:t>Click icon to add picture</a:t>
            </a:r>
            <a:endParaRPr lang="ru-RU" dirty="0"/>
          </a:p>
        </p:txBody>
      </p:sp>
      <p:sp>
        <p:nvSpPr>
          <p:cNvPr id="25" name="Text Placeholder 3">
            <a:extLst>
              <a:ext uri="{FF2B5EF4-FFF2-40B4-BE49-F238E27FC236}">
                <a16:creationId xmlns:a16="http://schemas.microsoft.com/office/drawing/2014/main" xmlns="" id="{EDCAE751-A04A-4A9B-8EE4-3E1B64E955F3}"/>
              </a:ext>
            </a:extLst>
          </p:cNvPr>
          <p:cNvSpPr>
            <a:spLocks noGrp="1"/>
          </p:cNvSpPr>
          <p:nvPr>
            <p:ph type="body" sz="half" idx="49"/>
          </p:nvPr>
        </p:nvSpPr>
        <p:spPr>
          <a:xfrm>
            <a:off x="7888266" y="4704396"/>
            <a:ext cx="2223939" cy="519503"/>
          </a:xfrm>
        </p:spPr>
        <p:txBody>
          <a:bodyPr lIns="0" tIns="0" rIns="0" bIns="0" anchor="t" anchorCtr="0">
            <a:normAutofit/>
          </a:bodyPr>
          <a:lstStyle>
            <a:lvl1pPr marL="0" indent="0">
              <a:lnSpc>
                <a:spcPct val="100000"/>
              </a:lnSpc>
              <a:spcBef>
                <a:spcPts val="0"/>
              </a:spcBef>
              <a:buNone/>
              <a:defRPr lang="en-US" sz="12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a:t>Edit Master text styles</a:t>
            </a:r>
          </a:p>
        </p:txBody>
      </p:sp>
      <p:sp>
        <p:nvSpPr>
          <p:cNvPr id="26" name="Text Placeholder 3">
            <a:extLst>
              <a:ext uri="{FF2B5EF4-FFF2-40B4-BE49-F238E27FC236}">
                <a16:creationId xmlns:a16="http://schemas.microsoft.com/office/drawing/2014/main" xmlns="" id="{21FD07BB-52C2-4F52-A969-6778D844E8D4}"/>
              </a:ext>
            </a:extLst>
          </p:cNvPr>
          <p:cNvSpPr>
            <a:spLocks noGrp="1"/>
          </p:cNvSpPr>
          <p:nvPr>
            <p:ph type="body" sz="half" idx="50"/>
          </p:nvPr>
        </p:nvSpPr>
        <p:spPr>
          <a:xfrm>
            <a:off x="874713" y="5838788"/>
            <a:ext cx="8993089" cy="365122"/>
          </a:xfrm>
        </p:spPr>
        <p:txBody>
          <a:bodyPr lIns="0" tIns="0" rIns="0" bIns="0" anchor="t" anchorCtr="0">
            <a:normAutofit/>
          </a:bodyPr>
          <a:lstStyle>
            <a:lvl1pPr marL="0" indent="0" algn="l">
              <a:lnSpc>
                <a:spcPct val="100000"/>
              </a:lnSpc>
              <a:spcBef>
                <a:spcPts val="0"/>
              </a:spcBef>
              <a:buNone/>
              <a:defRPr lang="en-US" sz="12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27" name="Text Placeholder 3">
            <a:extLst>
              <a:ext uri="{FF2B5EF4-FFF2-40B4-BE49-F238E27FC236}">
                <a16:creationId xmlns:a16="http://schemas.microsoft.com/office/drawing/2014/main" xmlns="" id="{2E1D5C74-7DD8-44F1-8142-1961D0C932B3}"/>
              </a:ext>
            </a:extLst>
          </p:cNvPr>
          <p:cNvSpPr>
            <a:spLocks noGrp="1"/>
          </p:cNvSpPr>
          <p:nvPr>
            <p:ph type="body" sz="half" idx="51"/>
          </p:nvPr>
        </p:nvSpPr>
        <p:spPr>
          <a:xfrm>
            <a:off x="4955269" y="4704395"/>
            <a:ext cx="2048256" cy="519503"/>
          </a:xfrm>
        </p:spPr>
        <p:txBody>
          <a:bodyPr lIns="0" tIns="0" rIns="0" bIns="0" anchor="t" anchorCtr="0">
            <a:normAutofit/>
          </a:bodyPr>
          <a:lstStyle>
            <a:lvl1pPr marL="0" indent="0">
              <a:lnSpc>
                <a:spcPct val="100000"/>
              </a:lnSpc>
              <a:spcBef>
                <a:spcPts val="0"/>
              </a:spcBef>
              <a:buNone/>
              <a:defRPr lang="en-US" sz="12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a:t>Edit Master text styles</a:t>
            </a:r>
          </a:p>
        </p:txBody>
      </p:sp>
      <p:sp>
        <p:nvSpPr>
          <p:cNvPr id="28" name="Text Placeholder 7">
            <a:extLst>
              <a:ext uri="{FF2B5EF4-FFF2-40B4-BE49-F238E27FC236}">
                <a16:creationId xmlns:a16="http://schemas.microsoft.com/office/drawing/2014/main" xmlns="" id="{9A6D3509-A776-4654-B6B2-F528C9FE78EA}"/>
              </a:ext>
            </a:extLst>
          </p:cNvPr>
          <p:cNvSpPr>
            <a:spLocks noGrp="1"/>
          </p:cNvSpPr>
          <p:nvPr>
            <p:ph type="body" sz="quarter" idx="25" hasCustomPrompt="1"/>
          </p:nvPr>
        </p:nvSpPr>
        <p:spPr>
          <a:xfrm>
            <a:off x="838200" y="1951635"/>
            <a:ext cx="558402" cy="896112"/>
          </a:xfrm>
        </p:spPr>
        <p:txBody>
          <a:bodyPr lIns="0" tIns="0" rIns="0" bIns="0">
            <a:noAutofit/>
          </a:bodyPr>
          <a:lstStyle>
            <a:lvl1pPr marL="0" indent="0" algn="l">
              <a:buNone/>
              <a:defRPr sz="7000" b="1">
                <a:gradFill flip="none" rotWithShape="1">
                  <a:gsLst>
                    <a:gs pos="100000">
                      <a:srgbClr val="6D3B4F"/>
                    </a:gs>
                    <a:gs pos="0">
                      <a:schemeClr val="bg2"/>
                    </a:gs>
                  </a:gsLst>
                  <a:lin ang="10800000" scaled="1"/>
                  <a:tileRect/>
                </a:gradFill>
                <a:latin typeface="+mj-lt"/>
                <a:ea typeface="Tahoma" panose="020B0604030504040204" pitchFamily="34" charset="0"/>
                <a:cs typeface="Tahoma" panose="020B0604030504040204" pitchFamily="34" charset="0"/>
              </a:defRPr>
            </a:lvl1pPr>
          </a:lstStyle>
          <a:p>
            <a:pPr lvl="0"/>
            <a:r>
              <a:rPr lang="en-US" dirty="0"/>
              <a:t>1</a:t>
            </a:r>
            <a:endParaRPr lang="ru-RU" dirty="0"/>
          </a:p>
        </p:txBody>
      </p:sp>
      <p:sp>
        <p:nvSpPr>
          <p:cNvPr id="29" name="Text Placeholder 7">
            <a:extLst>
              <a:ext uri="{FF2B5EF4-FFF2-40B4-BE49-F238E27FC236}">
                <a16:creationId xmlns:a16="http://schemas.microsoft.com/office/drawing/2014/main" xmlns="" id="{BCA4A1CD-2E82-40FA-88EC-3D9F238493C2}"/>
              </a:ext>
            </a:extLst>
          </p:cNvPr>
          <p:cNvSpPr>
            <a:spLocks noGrp="1"/>
          </p:cNvSpPr>
          <p:nvPr>
            <p:ph type="body" sz="quarter" idx="52" hasCustomPrompt="1"/>
          </p:nvPr>
        </p:nvSpPr>
        <p:spPr>
          <a:xfrm>
            <a:off x="4927665" y="1927715"/>
            <a:ext cx="558402" cy="896112"/>
          </a:xfrm>
        </p:spPr>
        <p:txBody>
          <a:bodyPr lIns="0" tIns="0" rIns="0" bIns="0">
            <a:noAutofit/>
          </a:bodyPr>
          <a:lstStyle>
            <a:lvl1pPr marL="0" indent="0" algn="l">
              <a:buNone/>
              <a:defRPr sz="7000" b="1">
                <a:gradFill flip="none" rotWithShape="1">
                  <a:gsLst>
                    <a:gs pos="100000">
                      <a:srgbClr val="6D3B4F"/>
                    </a:gs>
                    <a:gs pos="0">
                      <a:schemeClr val="bg2"/>
                    </a:gs>
                  </a:gsLst>
                  <a:lin ang="10800000" scaled="1"/>
                  <a:tileRect/>
                </a:gradFill>
                <a:latin typeface="+mj-lt"/>
                <a:ea typeface="Tahoma" panose="020B0604030504040204" pitchFamily="34" charset="0"/>
                <a:cs typeface="Tahoma" panose="020B0604030504040204" pitchFamily="34" charset="0"/>
              </a:defRPr>
            </a:lvl1pPr>
          </a:lstStyle>
          <a:p>
            <a:pPr lvl="0"/>
            <a:r>
              <a:rPr lang="en-US" dirty="0"/>
              <a:t>1</a:t>
            </a:r>
            <a:endParaRPr lang="ru-RU" dirty="0"/>
          </a:p>
        </p:txBody>
      </p:sp>
      <p:sp>
        <p:nvSpPr>
          <p:cNvPr id="30" name="Text Placeholder 7">
            <a:extLst>
              <a:ext uri="{FF2B5EF4-FFF2-40B4-BE49-F238E27FC236}">
                <a16:creationId xmlns:a16="http://schemas.microsoft.com/office/drawing/2014/main" xmlns="" id="{476CA787-1443-453E-A0C1-A9391E1B647D}"/>
              </a:ext>
            </a:extLst>
          </p:cNvPr>
          <p:cNvSpPr>
            <a:spLocks noGrp="1"/>
          </p:cNvSpPr>
          <p:nvPr>
            <p:ph type="body" sz="quarter" idx="53" hasCustomPrompt="1"/>
          </p:nvPr>
        </p:nvSpPr>
        <p:spPr>
          <a:xfrm>
            <a:off x="7888266" y="1931188"/>
            <a:ext cx="558402" cy="896112"/>
          </a:xfrm>
        </p:spPr>
        <p:txBody>
          <a:bodyPr lIns="0" tIns="0" rIns="0" bIns="0">
            <a:noAutofit/>
          </a:bodyPr>
          <a:lstStyle>
            <a:lvl1pPr marL="0" indent="0" algn="l">
              <a:buNone/>
              <a:defRPr sz="7000" b="1">
                <a:gradFill flip="none" rotWithShape="1">
                  <a:gsLst>
                    <a:gs pos="100000">
                      <a:srgbClr val="6D3B4F"/>
                    </a:gs>
                    <a:gs pos="0">
                      <a:schemeClr val="bg2"/>
                    </a:gs>
                  </a:gsLst>
                  <a:lin ang="10800000" scaled="1"/>
                  <a:tileRect/>
                </a:gradFill>
                <a:latin typeface="+mj-lt"/>
                <a:ea typeface="Tahoma" panose="020B0604030504040204" pitchFamily="34" charset="0"/>
                <a:cs typeface="Tahoma" panose="020B0604030504040204" pitchFamily="34" charset="0"/>
              </a:defRPr>
            </a:lvl1pPr>
          </a:lstStyle>
          <a:p>
            <a:pPr lvl="0"/>
            <a:r>
              <a:rPr lang="en-US" dirty="0"/>
              <a:t>1</a:t>
            </a:r>
            <a:endParaRPr lang="ru-RU" dirty="0"/>
          </a:p>
        </p:txBody>
      </p:sp>
    </p:spTree>
    <p:extLst>
      <p:ext uri="{BB962C8B-B14F-4D97-AF65-F5344CB8AC3E}">
        <p14:creationId xmlns:p14="http://schemas.microsoft.com/office/powerpoint/2010/main" val="706827135"/>
      </p:ext>
    </p:extLst>
  </p:cSld>
  <p:clrMapOvr>
    <a:masterClrMapping/>
  </p:clrMapOvr>
  <p:transition spd="slow">
    <p:wipe/>
  </p:transition>
  <p:extLst mod="1">
    <p:ext uri="{DCECCB84-F9BA-43D5-87BE-67443E8EF086}">
      <p15:sldGuideLst xmlns:p15="http://schemas.microsoft.com/office/powerpoint/2012/main" xmlns="">
        <p15:guide id="4" orient="horz" pos="55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srcRect/>
          <a:tile tx="0" ty="0" sx="100000" sy="100000" flip="none" algn="tl"/>
        </a:blip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endParaRPr lang="en-US" noProof="0"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noProof="0"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225343419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687" r:id="rId14"/>
    <p:sldLayoutId id="2147483688" r:id="rId15"/>
    <p:sldLayoutId id="2147483696" r:id="rId16"/>
    <p:sldLayoutId id="2147483693" r:id="rId17"/>
    <p:sldLayoutId id="2147483692" r:id="rId18"/>
    <p:sldLayoutId id="2147483694" r:id="rId19"/>
    <p:sldLayoutId id="2147483686" r:id="rId20"/>
    <p:sldLayoutId id="2147483695" r:id="rId21"/>
    <p:sldLayoutId id="2147483690" r:id="rId22"/>
    <p:sldLayoutId id="2147483685" r:id="rId23"/>
  </p:sldLayoutIdLst>
  <p:transition spd="slow">
    <p:wipe/>
  </p:transition>
  <p:hf hd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550" userDrawn="1">
          <p15:clr>
            <a:srgbClr val="F26B43"/>
          </p15:clr>
        </p15:guide>
        <p15:guide id="2" pos="7401" userDrawn="1">
          <p15:clr>
            <a:srgbClr val="F26B43"/>
          </p15:clr>
        </p15:guide>
        <p15:guide id="3" pos="279" userDrawn="1">
          <p15:clr>
            <a:srgbClr val="F26B43"/>
          </p15:clr>
        </p15:guide>
        <p15:guide id="4" pos="551" userDrawn="1">
          <p15:clr>
            <a:srgbClr val="F26B43"/>
          </p15:clr>
        </p15:guide>
        <p15:guide id="5" pos="7129" userDrawn="1">
          <p15:clr>
            <a:srgbClr val="F26B43"/>
          </p15:clr>
        </p15:guide>
        <p15:guide id="6" orient="horz" pos="4042" userDrawn="1">
          <p15:clr>
            <a:srgbClr val="F26B43"/>
          </p15:clr>
        </p15:guide>
        <p15:guide id="7" orient="horz" pos="377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ideo" Target="https://www.youtube.com/embed/zafiGBrFkR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3.xml"/><Relationship Id="rId1" Type="http://schemas.openxmlformats.org/officeDocument/2006/relationships/video" Target="https://www.youtube.com/embed/lkOd0GFu5k0"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6.xml"/><Relationship Id="rId1" Type="http://schemas.openxmlformats.org/officeDocument/2006/relationships/video" Target="https://www.youtube.com/embed/FM5Qld2tCFI"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7D9BB4A7-CAD8-4F37-B282-CE7BA886307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608729" y="599730"/>
            <a:ext cx="11274552" cy="5980922"/>
          </a:xfrm>
        </p:spPr>
      </p:pic>
      <p:sp>
        <p:nvSpPr>
          <p:cNvPr id="4" name="Title 3">
            <a:extLst>
              <a:ext uri="{FF2B5EF4-FFF2-40B4-BE49-F238E27FC236}">
                <a16:creationId xmlns:a16="http://schemas.microsoft.com/office/drawing/2014/main" xmlns="" id="{D5B2BC59-134D-4AFC-B52F-67591CAB8762}"/>
              </a:ext>
            </a:extLst>
          </p:cNvPr>
          <p:cNvSpPr>
            <a:spLocks noGrp="1"/>
          </p:cNvSpPr>
          <p:nvPr>
            <p:ph type="ctrTitle"/>
          </p:nvPr>
        </p:nvSpPr>
        <p:spPr>
          <a:xfrm>
            <a:off x="365022" y="3590191"/>
            <a:ext cx="11274552" cy="2781836"/>
          </a:xfrm>
        </p:spPr>
        <p:txBody>
          <a:bodyPr>
            <a:noAutofit/>
          </a:bodyPr>
          <a:lstStyle/>
          <a:p>
            <a:r>
              <a:rPr lang="en-US" sz="3600" b="1" i="1" dirty="0" smtClean="0">
                <a:solidFill>
                  <a:srgbClr val="FF0000"/>
                </a:solidFill>
                <a:latin typeface="Century Gothic" panose="020B0502020202020204" pitchFamily="34" charset="0"/>
              </a:rPr>
              <a:t>Teaching literacy skills for dyslexic children</a:t>
            </a:r>
            <a:br>
              <a:rPr lang="en-US" sz="3600" b="1" i="1" dirty="0" smtClean="0">
                <a:solidFill>
                  <a:srgbClr val="FF0000"/>
                </a:solidFill>
                <a:latin typeface="Century Gothic" panose="020B0502020202020204" pitchFamily="34" charset="0"/>
              </a:rPr>
            </a:br>
            <a:r>
              <a:rPr lang="en-US" sz="3600" b="1" i="1" dirty="0" smtClean="0">
                <a:solidFill>
                  <a:srgbClr val="FF0000"/>
                </a:solidFill>
                <a:latin typeface="Century Gothic" panose="020B0502020202020204" pitchFamily="34" charset="0"/>
              </a:rPr>
              <a:t>Theory and practice </a:t>
            </a:r>
            <a:br>
              <a:rPr lang="en-US" sz="3600" b="1" i="1" dirty="0" smtClean="0">
                <a:solidFill>
                  <a:srgbClr val="FF0000"/>
                </a:solidFill>
                <a:latin typeface="Century Gothic" panose="020B0502020202020204" pitchFamily="34" charset="0"/>
              </a:rPr>
            </a:br>
            <a:r>
              <a:rPr lang="en-US" sz="3600" b="1" i="1" dirty="0" smtClean="0">
                <a:solidFill>
                  <a:srgbClr val="FF0000"/>
                </a:solidFill>
                <a:latin typeface="Century Gothic" panose="020B0502020202020204" pitchFamily="34" charset="0"/>
              </a:rPr>
              <a:t>part 1</a:t>
            </a:r>
            <a:endParaRPr lang="en-US" sz="3600" b="1" i="1" dirty="0">
              <a:solidFill>
                <a:srgbClr val="FF0000"/>
              </a:solidFill>
              <a:latin typeface="Century Gothic" panose="020B0502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4698" y="1235009"/>
            <a:ext cx="983851" cy="1119353"/>
          </a:xfrm>
          <a:prstGeom prst="rect">
            <a:avLst/>
          </a:prstGeom>
        </p:spPr>
      </p:pic>
      <p:sp>
        <p:nvSpPr>
          <p:cNvPr id="19" name="Rectangle 18"/>
          <p:cNvSpPr/>
          <p:nvPr/>
        </p:nvSpPr>
        <p:spPr>
          <a:xfrm>
            <a:off x="833016" y="2354362"/>
            <a:ext cx="2687217" cy="1027204"/>
          </a:xfrm>
          <a:prstGeom prst="rect">
            <a:avLst/>
          </a:prstGeom>
        </p:spPr>
        <p:txBody>
          <a:bodyPr wrap="square">
            <a:spAutoFit/>
          </a:bodyPr>
          <a:lstStyle/>
          <a:p>
            <a:pPr algn="ctr">
              <a:lnSpc>
                <a:spcPct val="150000"/>
              </a:lnSpc>
            </a:pPr>
            <a:r>
              <a:rPr lang="en-US" sz="1350" b="1" dirty="0">
                <a:solidFill>
                  <a:srgbClr val="002060"/>
                </a:solidFill>
                <a:latin typeface="Arial Black" panose="020B0A04020102020204" pitchFamily="34" charset="0"/>
                <a:ea typeface="Verdana" panose="020B0604030504040204" pitchFamily="34" charset="0"/>
                <a:cs typeface="Verdana" panose="020B0604030504040204" pitchFamily="34" charset="0"/>
              </a:rPr>
              <a:t>MINISTRY OF EDUCATION</a:t>
            </a:r>
          </a:p>
          <a:p>
            <a:pPr algn="ctr">
              <a:lnSpc>
                <a:spcPct val="150000"/>
              </a:lnSpc>
            </a:pPr>
            <a:r>
              <a:rPr lang="en-US" sz="1300" b="1" dirty="0" smtClean="0">
                <a:solidFill>
                  <a:srgbClr val="002060"/>
                </a:solidFill>
                <a:latin typeface="Arial Black" panose="020B0A04020102020204" pitchFamily="34" charset="0"/>
                <a:ea typeface="Verdana" panose="020B0604030504040204" pitchFamily="34" charset="0"/>
                <a:cs typeface="Verdana" panose="020B0604030504040204" pitchFamily="34" charset="0"/>
              </a:rPr>
              <a:t>PRIVATE SUPERVISION</a:t>
            </a:r>
            <a:endParaRPr lang="en-US" sz="1300" b="1" dirty="0">
              <a:solidFill>
                <a:srgbClr val="002060"/>
              </a:solidFill>
              <a:latin typeface="Arial Black" panose="020B0A04020102020204" pitchFamily="34" charset="0"/>
              <a:ea typeface="Verdana" panose="020B0604030504040204" pitchFamily="34" charset="0"/>
              <a:cs typeface="Verdana" panose="020B0604030504040204" pitchFamily="34" charset="0"/>
            </a:endParaRPr>
          </a:p>
          <a:p>
            <a:pPr algn="ctr">
              <a:lnSpc>
                <a:spcPct val="150000"/>
              </a:lnSpc>
            </a:pPr>
            <a:r>
              <a:rPr lang="en-US" sz="1400" b="1" dirty="0" smtClean="0">
                <a:solidFill>
                  <a:srgbClr val="002060"/>
                </a:solidFill>
                <a:latin typeface="Arial Black" panose="020B0A04020102020204" pitchFamily="34" charset="0"/>
                <a:ea typeface="Verdana" panose="020B0604030504040204" pitchFamily="34" charset="0"/>
                <a:cs typeface="Verdana" panose="020B0604030504040204" pitchFamily="34" charset="0"/>
              </a:rPr>
              <a:t>2022 </a:t>
            </a:r>
            <a:r>
              <a:rPr lang="en-US" sz="1400" b="1" dirty="0">
                <a:solidFill>
                  <a:srgbClr val="002060"/>
                </a:solidFill>
                <a:latin typeface="Arial Black" panose="020B0A04020102020204" pitchFamily="34" charset="0"/>
                <a:ea typeface="Verdana" panose="020B0604030504040204" pitchFamily="34" charset="0"/>
                <a:cs typeface="Verdana" panose="020B0604030504040204" pitchFamily="34" charset="0"/>
              </a:rPr>
              <a:t>- </a:t>
            </a:r>
            <a:r>
              <a:rPr lang="en-US" sz="1400" b="1" dirty="0" smtClean="0">
                <a:solidFill>
                  <a:srgbClr val="002060"/>
                </a:solidFill>
                <a:latin typeface="Arial Black" panose="020B0A04020102020204" pitchFamily="34" charset="0"/>
                <a:ea typeface="Verdana" panose="020B0604030504040204" pitchFamily="34" charset="0"/>
                <a:cs typeface="Verdana" panose="020B0604030504040204" pitchFamily="34" charset="0"/>
              </a:rPr>
              <a:t>2023</a:t>
            </a:r>
            <a:endParaRPr lang="en-US" sz="1400" b="1" dirty="0">
              <a:solidFill>
                <a:srgbClr val="002060"/>
              </a:solidFill>
              <a:latin typeface="Arial Black" panose="020B0A0402010202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670252140"/>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EFB237A3-D983-4D9C-945A-AFE973298F33}"/>
              </a:ext>
            </a:extLst>
          </p:cNvPr>
          <p:cNvSpPr>
            <a:spLocks noGrp="1"/>
          </p:cNvSpPr>
          <p:nvPr>
            <p:ph type="ftr" sz="quarter" idx="11"/>
          </p:nvPr>
        </p:nvSpPr>
        <p:spPr>
          <a:xfrm>
            <a:off x="0" y="6652887"/>
            <a:ext cx="7511142" cy="177120"/>
          </a:xfrm>
        </p:spPr>
        <p:txBody>
          <a:bodyPr/>
          <a:lstStyle/>
          <a:p>
            <a:r>
              <a:rPr lang="en-US" dirty="0">
                <a:solidFill>
                  <a:schemeClr val="bg1"/>
                </a:solidFill>
                <a:latin typeface="Arial Black" panose="020B0A04020102020204" pitchFamily="34" charset="0"/>
              </a:rPr>
              <a:t>ELT GENERAL SUPERVISION </a:t>
            </a:r>
            <a:r>
              <a:rPr lang="en-US" dirty="0" smtClean="0">
                <a:solidFill>
                  <a:schemeClr val="bg1"/>
                </a:solidFill>
                <a:latin typeface="Arial Black" panose="020B0A04020102020204" pitchFamily="34" charset="0"/>
              </a:rPr>
              <a:t>2021 </a:t>
            </a:r>
            <a:r>
              <a:rPr lang="en-US" dirty="0">
                <a:solidFill>
                  <a:schemeClr val="bg1"/>
                </a:solidFill>
                <a:latin typeface="Arial Black" panose="020B0A04020102020204" pitchFamily="34" charset="0"/>
              </a:rPr>
              <a:t>– </a:t>
            </a:r>
            <a:r>
              <a:rPr lang="en-US" dirty="0" smtClean="0">
                <a:solidFill>
                  <a:schemeClr val="bg1"/>
                </a:solidFill>
                <a:latin typeface="Arial Black" panose="020B0A04020102020204" pitchFamily="34" charset="0"/>
              </a:rPr>
              <a:t>2022  </a:t>
            </a:r>
            <a:r>
              <a:rPr lang="en-US" dirty="0">
                <a:solidFill>
                  <a:schemeClr val="bg1"/>
                </a:solidFill>
                <a:latin typeface="Arial Black" panose="020B0A04020102020204" pitchFamily="34" charset="0"/>
              </a:rPr>
              <a:t>│ https://eltsupervisionkw.wordpress.com/</a:t>
            </a:r>
          </a:p>
        </p:txBody>
      </p:sp>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1917904" y="724375"/>
            <a:ext cx="7926487" cy="601127"/>
          </a:xfrm>
        </p:spPr>
        <p:txBody>
          <a:bodyPr>
            <a:normAutofit/>
          </a:bodyPr>
          <a:lstStyle/>
          <a:p>
            <a:pPr algn="ctr"/>
            <a:r>
              <a:rPr lang="en-US" sz="4000" dirty="0" smtClean="0">
                <a:solidFill>
                  <a:srgbClr val="FF0000"/>
                </a:solidFill>
                <a:effectLst>
                  <a:outerShdw blurRad="38100" dist="38100" dir="2700000" algn="tl">
                    <a:srgbClr val="000000">
                      <a:alpha val="43137"/>
                    </a:srgbClr>
                  </a:outerShdw>
                </a:effectLst>
                <a:latin typeface="Comic Sans MS" panose="030F0702030302020204" pitchFamily="66" charset="0"/>
              </a:rPr>
              <a:t>Part  1</a:t>
            </a:r>
            <a:endParaRPr lang="en-US" sz="4000" dirty="0">
              <a:solidFill>
                <a:srgbClr val="FF0000"/>
              </a:solidFill>
              <a:effectLst>
                <a:outerShdw blurRad="38100" dist="38100" dir="2700000" algn="tl">
                  <a:srgbClr val="000000">
                    <a:alpha val="43137"/>
                  </a:srgbClr>
                </a:outerShdw>
              </a:effectLst>
              <a:latin typeface="Comic Sans MS" panose="030F0702030302020204" pitchFamily="66" charset="0"/>
            </a:endParaRPr>
          </a:p>
        </p:txBody>
      </p:sp>
      <p:pic>
        <p:nvPicPr>
          <p:cNvPr id="2" name="Picture 1"/>
          <p:cNvPicPr>
            <a:picLocks noChangeAspect="1"/>
          </p:cNvPicPr>
          <p:nvPr/>
        </p:nvPicPr>
        <p:blipFill>
          <a:blip r:embed="rId2"/>
          <a:stretch>
            <a:fillRect/>
          </a:stretch>
        </p:blipFill>
        <p:spPr>
          <a:xfrm>
            <a:off x="2996419" y="1713364"/>
            <a:ext cx="6383008" cy="3322870"/>
          </a:xfrm>
          <a:prstGeom prst="rect">
            <a:avLst/>
          </a:prstGeom>
        </p:spPr>
      </p:pic>
    </p:spTree>
    <p:extLst>
      <p:ext uri="{BB962C8B-B14F-4D97-AF65-F5344CB8AC3E}">
        <p14:creationId xmlns:p14="http://schemas.microsoft.com/office/powerpoint/2010/main" val="8848354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3</a:t>
            </a:fld>
            <a:endParaRPr lang="en-US" noProof="0" dirty="0"/>
          </a:p>
        </p:txBody>
      </p:sp>
      <p:pic>
        <p:nvPicPr>
          <p:cNvPr id="4" name="Picture 2" descr="3 things to consider when planning your Training and Development Strate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957" y="1271510"/>
            <a:ext cx="9453489" cy="4482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438543"/>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04122" y="676140"/>
            <a:ext cx="11513713" cy="477411"/>
          </a:xfrm>
        </p:spPr>
        <p:txBody>
          <a:bodyPr>
            <a:normAutofit/>
          </a:bodyPr>
          <a:lstStyle/>
          <a:p>
            <a:pPr algn="ctr"/>
            <a:r>
              <a:rPr lang="en-US" sz="2800" dirty="0" smtClean="0">
                <a:solidFill>
                  <a:srgbClr val="FF0000"/>
                </a:solidFill>
                <a:latin typeface="Comic Sans MS" panose="030F0702030302020204" pitchFamily="66" charset="0"/>
              </a:rPr>
              <a:t>Main topics in part 1</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504122" y="1555427"/>
            <a:ext cx="11109053" cy="4704752"/>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ct val="150000"/>
              </a:lnSpc>
              <a:buFont typeface="Wingdings" panose="05000000000000000000" pitchFamily="2" charset="2"/>
              <a:buChar char="v"/>
            </a:pPr>
            <a:r>
              <a:rPr lang="en-US" sz="2800"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Introduction</a:t>
            </a:r>
          </a:p>
          <a:p>
            <a:pPr marL="457200" indent="-457200">
              <a:lnSpc>
                <a:spcPct val="150000"/>
              </a:lnSpc>
              <a:buFont typeface="Wingdings" panose="05000000000000000000" pitchFamily="2" charset="2"/>
              <a:buChar char="v"/>
            </a:pPr>
            <a:r>
              <a:rPr lang="en-US" sz="2800"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Important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terms</a:t>
            </a:r>
          </a:p>
          <a:p>
            <a:pPr marL="457200" lvl="0" indent="-457200">
              <a:lnSpc>
                <a:spcPct val="150000"/>
              </a:lnSpc>
              <a:buClr>
                <a:srgbClr val="3494BA"/>
              </a:buClr>
              <a:buFont typeface="Wingdings" panose="05000000000000000000" pitchFamily="2" charset="2"/>
              <a:buChar char="v"/>
            </a:pPr>
            <a:r>
              <a:rPr lang="en-US" sz="2800"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Simple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view of reading</a:t>
            </a:r>
          </a:p>
          <a:p>
            <a:pPr marL="457200" indent="-457200">
              <a:lnSpc>
                <a:spcPct val="1500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Definition of </a:t>
            </a:r>
            <a:r>
              <a:rPr lang="en-US" sz="2800"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dyslexia &amp; the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features of dyslexic </a:t>
            </a:r>
            <a:r>
              <a:rPr lang="en-US" sz="2800"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learners</a:t>
            </a:r>
            <a:endPar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ct val="1500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Literacy difficulties and their causes</a:t>
            </a:r>
          </a:p>
          <a:p>
            <a:pPr marL="457200" indent="-457200">
              <a:lnSpc>
                <a:spcPct val="1500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Identification and diagnosis of dyslexia</a:t>
            </a:r>
          </a:p>
          <a:p>
            <a:pPr marL="457200" indent="-457200">
              <a:buFont typeface="Wingdings" panose="05000000000000000000" pitchFamily="2" charset="2"/>
              <a:buChar char="v"/>
            </a:pPr>
            <a:endParaRPr lang="en-US" sz="2800" dirty="0">
              <a:solidFill>
                <a:srgbClr val="3494BA"/>
              </a:solidFill>
              <a:latin typeface="Comic Sans MS" panose="030F0702030302020204" pitchFamily="66" charset="0"/>
            </a:endParaRPr>
          </a:p>
        </p:txBody>
      </p:sp>
    </p:spTree>
    <p:extLst>
      <p:ext uri="{BB962C8B-B14F-4D97-AF65-F5344CB8AC3E}">
        <p14:creationId xmlns:p14="http://schemas.microsoft.com/office/powerpoint/2010/main" val="242539629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2497675" y="296878"/>
            <a:ext cx="6027348" cy="477411"/>
          </a:xfrm>
        </p:spPr>
        <p:txBody>
          <a:bodyPr>
            <a:normAutofit/>
          </a:bodyPr>
          <a:lstStyle/>
          <a:p>
            <a:pPr algn="ctr"/>
            <a:r>
              <a:rPr lang="en-US" sz="2800" dirty="0" smtClean="0">
                <a:solidFill>
                  <a:srgbClr val="FF0000"/>
                </a:solidFill>
                <a:latin typeface="Comic Sans MS" panose="030F0702030302020204" pitchFamily="66" charset="0"/>
              </a:rPr>
              <a:t>Introduction</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963333" y="4104814"/>
            <a:ext cx="10623423" cy="893863"/>
          </a:xfrm>
          <a:ln>
            <a:noFill/>
          </a:ln>
        </p:spPr>
        <p:style>
          <a:lnRef idx="2">
            <a:schemeClr val="accent1"/>
          </a:lnRef>
          <a:fillRef idx="1">
            <a:schemeClr val="lt1"/>
          </a:fillRef>
          <a:effectRef idx="0">
            <a:schemeClr val="accent1"/>
          </a:effectRef>
          <a:fontRef idx="minor">
            <a:schemeClr val="dk1"/>
          </a:fontRef>
        </p:style>
        <p:txBody>
          <a:bodyPr>
            <a:normAutofit/>
          </a:bodyPr>
          <a:lstStyle/>
          <a:p>
            <a:pPr>
              <a:lnSpc>
                <a:spcPct val="150000"/>
              </a:lnSpc>
            </a:pPr>
            <a:r>
              <a:rPr lang="en-US" sz="2800"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Reflect on the following video and write down your comments</a:t>
            </a:r>
            <a:endPar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a:p>
            <a:pPr marL="457200" indent="-457200">
              <a:buFont typeface="Wingdings" panose="05000000000000000000" pitchFamily="2" charset="2"/>
              <a:buChar char="v"/>
            </a:pPr>
            <a:endParaRPr lang="en-US" sz="2800" dirty="0">
              <a:solidFill>
                <a:srgbClr val="3494BA"/>
              </a:solidFill>
              <a:latin typeface="Comic Sans MS" panose="030F0702030302020204" pitchFamily="66" charset="0"/>
            </a:endParaRPr>
          </a:p>
        </p:txBody>
      </p:sp>
      <p:pic>
        <p:nvPicPr>
          <p:cNvPr id="3" name="Picture 2"/>
          <p:cNvPicPr>
            <a:picLocks noChangeAspect="1"/>
          </p:cNvPicPr>
          <p:nvPr/>
        </p:nvPicPr>
        <p:blipFill>
          <a:blip r:embed="rId2"/>
          <a:stretch>
            <a:fillRect/>
          </a:stretch>
        </p:blipFill>
        <p:spPr>
          <a:xfrm>
            <a:off x="3221504" y="1012873"/>
            <a:ext cx="5064369" cy="2729698"/>
          </a:xfrm>
          <a:prstGeom prst="rect">
            <a:avLst/>
          </a:prstGeom>
        </p:spPr>
      </p:pic>
      <p:sp>
        <p:nvSpPr>
          <p:cNvPr id="9" name="Title 3"/>
          <p:cNvSpPr>
            <a:spLocks noGrp="1"/>
          </p:cNvSpPr>
          <p:nvPr>
            <p:ph type="title"/>
          </p:nvPr>
        </p:nvSpPr>
        <p:spPr>
          <a:xfrm>
            <a:off x="963333" y="5360920"/>
            <a:ext cx="10623423" cy="713936"/>
          </a:xfrm>
        </p:spPr>
        <p:txBody>
          <a:bodyPr/>
          <a:lstStyle/>
          <a:p>
            <a:pPr algn="ctr"/>
            <a:r>
              <a:rPr lang="en-US" dirty="0"/>
              <a:t>https://www.youtube.com/watch?v=b1b2rHhFajE</a:t>
            </a:r>
          </a:p>
        </p:txBody>
      </p:sp>
    </p:spTree>
    <p:extLst>
      <p:ext uri="{BB962C8B-B14F-4D97-AF65-F5344CB8AC3E}">
        <p14:creationId xmlns:p14="http://schemas.microsoft.com/office/powerpoint/2010/main" val="39618707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60227" y="356381"/>
            <a:ext cx="9875520" cy="558019"/>
          </a:xfrm>
        </p:spPr>
        <p:txBody>
          <a:bodyPr>
            <a:normAutofit/>
          </a:bodyPr>
          <a:lstStyle/>
          <a:p>
            <a:pPr algn="ctr"/>
            <a:r>
              <a:rPr lang="en-US" sz="3200" dirty="0" smtClean="0">
                <a:solidFill>
                  <a:srgbClr val="FF0000"/>
                </a:solidFill>
                <a:latin typeface="Comic Sans MS" panose="030F0702030302020204" pitchFamily="66" charset="0"/>
              </a:rPr>
              <a:t>Important terms</a:t>
            </a:r>
            <a:endParaRPr lang="en-US" sz="3200" dirty="0">
              <a:solidFill>
                <a:srgbClr val="FF0000"/>
              </a:solidFill>
              <a:latin typeface="Comic Sans MS" panose="030F0702030302020204" pitchFamily="66" charset="0"/>
            </a:endParaRPr>
          </a:p>
        </p:txBody>
      </p:sp>
      <p:sp>
        <p:nvSpPr>
          <p:cNvPr id="3" name="Content Placeholder 2"/>
          <p:cNvSpPr>
            <a:spLocks noGrp="1"/>
          </p:cNvSpPr>
          <p:nvPr>
            <p:ph sz="half" idx="1"/>
          </p:nvPr>
        </p:nvSpPr>
        <p:spPr>
          <a:xfrm>
            <a:off x="833510" y="865322"/>
            <a:ext cx="7382023" cy="5491991"/>
          </a:xfrm>
        </p:spPr>
        <p:txBody>
          <a:bodyPr>
            <a:noAutofit/>
          </a:bodyPr>
          <a:lstStyle/>
          <a:p>
            <a:pPr>
              <a:lnSpc>
                <a:spcPts val="3000"/>
              </a:lnSpc>
            </a:pPr>
            <a:r>
              <a:rPr lang="en-US" sz="2400" dirty="0" smtClean="0">
                <a:solidFill>
                  <a:srgbClr val="204474"/>
                </a:solidFill>
                <a:latin typeface="Comic Sans MS" panose="030F0702030302020204" pitchFamily="66" charset="0"/>
              </a:rPr>
              <a:t>Dyslexia</a:t>
            </a:r>
          </a:p>
          <a:p>
            <a:pPr>
              <a:lnSpc>
                <a:spcPts val="3000"/>
              </a:lnSpc>
            </a:pPr>
            <a:r>
              <a:rPr lang="en-US" sz="2400" dirty="0" smtClean="0">
                <a:solidFill>
                  <a:srgbClr val="204474"/>
                </a:solidFill>
                <a:latin typeface="Comic Sans MS" panose="030F0702030302020204" pitchFamily="66" charset="0"/>
              </a:rPr>
              <a:t>Decoding and encoding</a:t>
            </a:r>
          </a:p>
          <a:p>
            <a:pPr>
              <a:lnSpc>
                <a:spcPts val="3000"/>
              </a:lnSpc>
            </a:pPr>
            <a:r>
              <a:rPr lang="en-US" sz="2400" dirty="0" smtClean="0">
                <a:solidFill>
                  <a:srgbClr val="204474"/>
                </a:solidFill>
                <a:latin typeface="Comic Sans MS" panose="030F0702030302020204" pitchFamily="66" charset="0"/>
              </a:rPr>
              <a:t>Phonological skills </a:t>
            </a:r>
          </a:p>
          <a:p>
            <a:pPr>
              <a:lnSpc>
                <a:spcPts val="3000"/>
              </a:lnSpc>
            </a:pPr>
            <a:r>
              <a:rPr lang="en-US" sz="2400" dirty="0" smtClean="0">
                <a:solidFill>
                  <a:srgbClr val="204474"/>
                </a:solidFill>
                <a:latin typeface="Comic Sans MS" panose="030F0702030302020204" pitchFamily="66" charset="0"/>
              </a:rPr>
              <a:t>Phonological &amp; phonemic awareness</a:t>
            </a:r>
          </a:p>
          <a:p>
            <a:pPr>
              <a:lnSpc>
                <a:spcPts val="3000"/>
              </a:lnSpc>
            </a:pPr>
            <a:r>
              <a:rPr lang="en-US" sz="2400" dirty="0" smtClean="0">
                <a:solidFill>
                  <a:srgbClr val="204474"/>
                </a:solidFill>
                <a:latin typeface="Comic Sans MS" panose="030F0702030302020204" pitchFamily="66" charset="0"/>
              </a:rPr>
              <a:t>Phonics</a:t>
            </a:r>
          </a:p>
          <a:p>
            <a:pPr>
              <a:lnSpc>
                <a:spcPts val="3000"/>
              </a:lnSpc>
            </a:pPr>
            <a:r>
              <a:rPr lang="en-US" sz="2400" dirty="0" smtClean="0">
                <a:solidFill>
                  <a:srgbClr val="204474"/>
                </a:solidFill>
                <a:latin typeface="Comic Sans MS" panose="030F0702030302020204" pitchFamily="66" charset="0"/>
              </a:rPr>
              <a:t>Alphabetic principle</a:t>
            </a:r>
          </a:p>
          <a:p>
            <a:pPr>
              <a:lnSpc>
                <a:spcPts val="3000"/>
              </a:lnSpc>
            </a:pPr>
            <a:r>
              <a:rPr lang="en-US" sz="2400" dirty="0" smtClean="0">
                <a:solidFill>
                  <a:srgbClr val="204474"/>
                </a:solidFill>
                <a:latin typeface="Comic Sans MS" panose="030F0702030302020204" pitchFamily="66" charset="0"/>
              </a:rPr>
              <a:t>Working memory</a:t>
            </a:r>
          </a:p>
          <a:p>
            <a:pPr>
              <a:lnSpc>
                <a:spcPts val="3000"/>
              </a:lnSpc>
            </a:pPr>
            <a:r>
              <a:rPr lang="en-US" sz="2400" dirty="0" smtClean="0">
                <a:solidFill>
                  <a:srgbClr val="204474"/>
                </a:solidFill>
                <a:latin typeface="Comic Sans MS" panose="030F0702030302020204" pitchFamily="66" charset="0"/>
              </a:rPr>
              <a:t>Speed of processing</a:t>
            </a:r>
          </a:p>
          <a:p>
            <a:pPr>
              <a:lnSpc>
                <a:spcPts val="3000"/>
              </a:lnSpc>
            </a:pPr>
            <a:r>
              <a:rPr lang="en-US" sz="2400" dirty="0" smtClean="0">
                <a:solidFill>
                  <a:srgbClr val="204474"/>
                </a:solidFill>
                <a:latin typeface="Comic Sans MS" panose="030F0702030302020204" pitchFamily="66" charset="0"/>
              </a:rPr>
              <a:t>Literacy </a:t>
            </a:r>
            <a:r>
              <a:rPr lang="en-US" sz="2400" dirty="0">
                <a:solidFill>
                  <a:srgbClr val="204474"/>
                </a:solidFill>
                <a:latin typeface="Comic Sans MS" panose="030F0702030302020204" pitchFamily="66" charset="0"/>
              </a:rPr>
              <a:t>&amp; Literacy difficulties</a:t>
            </a:r>
          </a:p>
          <a:p>
            <a:pPr marL="45720" indent="0">
              <a:lnSpc>
                <a:spcPts val="3000"/>
              </a:lnSpc>
              <a:buNone/>
            </a:pPr>
            <a:r>
              <a:rPr lang="en-US" sz="2400" dirty="0" smtClean="0">
                <a:solidFill>
                  <a:srgbClr val="204474"/>
                </a:solidFill>
                <a:latin typeface="Comic Sans MS" panose="030F0702030302020204" pitchFamily="66" charset="0"/>
              </a:rPr>
              <a:t> </a:t>
            </a:r>
            <a:endParaRPr lang="en-US" sz="2400" dirty="0">
              <a:solidFill>
                <a:srgbClr val="204474"/>
              </a:solidFill>
              <a:latin typeface="Comic Sans MS" panose="030F0702030302020204" pitchFamily="66" charset="0"/>
            </a:endParaRPr>
          </a:p>
        </p:txBody>
      </p:sp>
      <p:sp>
        <p:nvSpPr>
          <p:cNvPr id="6" name="Slide Number Placeholder 5"/>
          <p:cNvSpPr>
            <a:spLocks noGrp="1"/>
          </p:cNvSpPr>
          <p:nvPr>
            <p:ph type="sldNum" sz="quarter" idx="12"/>
          </p:nvPr>
        </p:nvSpPr>
        <p:spPr/>
        <p:txBody>
          <a:bodyPr/>
          <a:lstStyle/>
          <a:p>
            <a:fld id="{3CE5352E-9B9F-4EDC-8769-7FA3D3F814C7}" type="slidenum">
              <a:rPr lang="en-US" noProof="0" smtClean="0"/>
              <a:pPr/>
              <a:t>6</a:t>
            </a:fld>
            <a:endParaRPr lang="en-US" noProof="0" dirty="0"/>
          </a:p>
        </p:txBody>
      </p:sp>
    </p:spTree>
    <p:extLst>
      <p:ext uri="{BB962C8B-B14F-4D97-AF65-F5344CB8AC3E}">
        <p14:creationId xmlns:p14="http://schemas.microsoft.com/office/powerpoint/2010/main" val="105692617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1625478" y="1070036"/>
            <a:ext cx="7940554" cy="477411"/>
          </a:xfrm>
        </p:spPr>
        <p:txBody>
          <a:bodyPr>
            <a:normAutofit/>
          </a:bodyPr>
          <a:lstStyle/>
          <a:p>
            <a:pPr algn="ctr"/>
            <a:r>
              <a:rPr lang="en-US" sz="3200" dirty="0" smtClean="0">
                <a:solidFill>
                  <a:srgbClr val="FF0000"/>
                </a:solidFill>
                <a:latin typeface="Comic Sans MS" panose="030F0702030302020204" pitchFamily="66" charset="0"/>
              </a:rPr>
              <a:t>Task 1</a:t>
            </a:r>
            <a:endParaRPr lang="en-US" sz="32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878927" y="2421747"/>
            <a:ext cx="10623423" cy="893863"/>
          </a:xfrm>
          <a:ln>
            <a:noFill/>
          </a:ln>
        </p:spPr>
        <p:style>
          <a:lnRef idx="2">
            <a:schemeClr val="accent1"/>
          </a:lnRef>
          <a:fillRef idx="1">
            <a:schemeClr val="lt1"/>
          </a:fillRef>
          <a:effectRef idx="0">
            <a:schemeClr val="accent1"/>
          </a:effectRef>
          <a:fontRef idx="minor">
            <a:schemeClr val="dk1"/>
          </a:fontRef>
        </p:style>
        <p:txBody>
          <a:bodyPr>
            <a:normAutofit/>
          </a:bodyPr>
          <a:lstStyle/>
          <a:p>
            <a:pPr>
              <a:lnSpc>
                <a:spcPct val="150000"/>
              </a:lnSpc>
            </a:pPr>
            <a:r>
              <a:rPr lang="en-US" sz="2800"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Watch the video and write down ” What is dyslexia? “</a:t>
            </a:r>
            <a:endPar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a:p>
            <a:pPr marL="457200" indent="-457200">
              <a:buFont typeface="Wingdings" panose="05000000000000000000" pitchFamily="2" charset="2"/>
              <a:buChar char="v"/>
            </a:pPr>
            <a:endParaRPr lang="en-US" sz="2800" dirty="0">
              <a:solidFill>
                <a:srgbClr val="3494BA"/>
              </a:solidFill>
              <a:latin typeface="Comic Sans MS" panose="030F0702030302020204" pitchFamily="66" charset="0"/>
            </a:endParaRPr>
          </a:p>
        </p:txBody>
      </p:sp>
      <p:sp>
        <p:nvSpPr>
          <p:cNvPr id="5" name="Text Placeholder 7">
            <a:extLst>
              <a:ext uri="{FF2B5EF4-FFF2-40B4-BE49-F238E27FC236}">
                <a16:creationId xmlns:a16="http://schemas.microsoft.com/office/drawing/2014/main" xmlns="" id="{CE7DC52B-CC70-4061-93ED-F4C2DD548EB5}"/>
              </a:ext>
            </a:extLst>
          </p:cNvPr>
          <p:cNvSpPr txBox="1">
            <a:spLocks/>
          </p:cNvSpPr>
          <p:nvPr/>
        </p:nvSpPr>
        <p:spPr>
          <a:xfrm>
            <a:off x="1019604" y="4292750"/>
            <a:ext cx="10623423" cy="893863"/>
          </a:xfrm>
          <a:prstGeom prst="rect">
            <a:avLst/>
          </a:prstGeom>
          <a:ln w="19050" cap="flat" cmpd="sng" algn="ctr">
            <a:noFill/>
            <a:prstDash val="solid"/>
          </a:ln>
        </p:spPr>
        <p:style>
          <a:lnRef idx="2">
            <a:schemeClr val="accent1"/>
          </a:lnRef>
          <a:fillRef idx="1">
            <a:schemeClr val="lt1"/>
          </a:fillRef>
          <a:effectRef idx="0">
            <a:schemeClr val="accent1"/>
          </a:effectRef>
          <a:fontRef idx="minor">
            <a:schemeClr val="dk1"/>
          </a:fontRef>
        </p:style>
        <p:txBody>
          <a:bodyPr vert="horz" lIns="36000" tIns="0" rIns="0" bIns="0" rtlCol="0">
            <a:normAutofit/>
          </a:bodyPr>
          <a:lstStyle>
            <a:lvl1pPr marL="0" indent="0" algn="l" defTabSz="914400" rtl="0" eaLnBrk="1" latinLnBrk="0" hangingPunct="1">
              <a:lnSpc>
                <a:spcPct val="90000"/>
              </a:lnSpc>
              <a:spcBef>
                <a:spcPts val="1400"/>
              </a:spcBef>
              <a:buClr>
                <a:schemeClr val="accent1"/>
              </a:buClr>
              <a:buSzPct val="80000"/>
              <a:buFont typeface="Corbel"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tint val="75000"/>
                  </a:schemeClr>
                </a:solidFill>
                <a:latin typeface="+mn-lt"/>
                <a:ea typeface="+mn-ea"/>
                <a:cs typeface="+mn-cs"/>
              </a:defRPr>
            </a:lvl9pPr>
          </a:lstStyle>
          <a:p>
            <a:pPr>
              <a:lnSpc>
                <a:spcPct val="150000"/>
              </a:lnSpc>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https://www.youtube.com/watch?v=zafiGBrFkRM</a:t>
            </a:r>
            <a:endParaRPr lang="en-US" sz="2800" dirty="0">
              <a:solidFill>
                <a:srgbClr val="3494BA"/>
              </a:solidFill>
              <a:latin typeface="Comic Sans MS" panose="030F0702030302020204" pitchFamily="66" charset="0"/>
            </a:endParaRPr>
          </a:p>
        </p:txBody>
      </p:sp>
    </p:spTree>
    <p:extLst>
      <p:ext uri="{BB962C8B-B14F-4D97-AF65-F5344CB8AC3E}">
        <p14:creationId xmlns:p14="http://schemas.microsoft.com/office/powerpoint/2010/main" val="288791308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8</a:t>
            </a:fld>
            <a:endParaRPr lang="en-US" noProof="0" dirty="0"/>
          </a:p>
        </p:txBody>
      </p:sp>
      <p:pic>
        <p:nvPicPr>
          <p:cNvPr id="4" name="zafiGBrFkRM"/>
          <p:cNvPicPr>
            <a:picLocks noRot="1" noChangeAspect="1"/>
          </p:cNvPicPr>
          <p:nvPr>
            <a:videoFile r:link="rId1"/>
          </p:nvPr>
        </p:nvPicPr>
        <p:blipFill>
          <a:blip r:embed="rId3"/>
          <a:stretch>
            <a:fillRect/>
          </a:stretch>
        </p:blipFill>
        <p:spPr>
          <a:xfrm>
            <a:off x="1308295" y="1136913"/>
            <a:ext cx="9523828" cy="5086915"/>
          </a:xfrm>
          <a:prstGeom prst="rect">
            <a:avLst/>
          </a:prstGeom>
        </p:spPr>
      </p:pic>
    </p:spTree>
    <p:extLst>
      <p:ext uri="{BB962C8B-B14F-4D97-AF65-F5344CB8AC3E}">
        <p14:creationId xmlns:p14="http://schemas.microsoft.com/office/powerpoint/2010/main" val="1878235245"/>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650942" y="209437"/>
            <a:ext cx="10986867" cy="484685"/>
          </a:xfrm>
        </p:spPr>
        <p:txBody>
          <a:bodyPr>
            <a:noAutofit/>
          </a:bodyPr>
          <a:lstStyle/>
          <a:p>
            <a:pPr algn="ctr"/>
            <a:r>
              <a:rPr lang="en-US" sz="2800" dirty="0" smtClean="0">
                <a:solidFill>
                  <a:srgbClr val="FF0000"/>
                </a:solidFill>
                <a:latin typeface="Comic Sans MS" panose="030F0702030302020204" pitchFamily="66" charset="0"/>
              </a:rPr>
              <a:t>Dyslexia (BDA, </a:t>
            </a:r>
            <a:r>
              <a:rPr lang="en-US" sz="2800" dirty="0">
                <a:solidFill>
                  <a:srgbClr val="FF0000"/>
                </a:solidFill>
                <a:latin typeface="Comic Sans MS" panose="030F0702030302020204" pitchFamily="66" charset="0"/>
              </a:rPr>
              <a:t>2009)</a:t>
            </a:r>
          </a:p>
          <a:p>
            <a:pPr algn="ctr"/>
            <a:r>
              <a:rPr lang="en-US" sz="2800" dirty="0" smtClean="0">
                <a:solidFill>
                  <a:srgbClr val="FF0000"/>
                </a:solidFill>
                <a:latin typeface="Comic Sans MS" panose="030F0702030302020204" pitchFamily="66" charset="0"/>
              </a:rPr>
              <a:t> </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504122" y="806664"/>
            <a:ext cx="11280510" cy="5855392"/>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ct val="150000"/>
              </a:lnSpc>
              <a:buFont typeface="Wingdings" panose="05000000000000000000" pitchFamily="2" charset="2"/>
              <a:buChar char="v"/>
            </a:pP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Dyslexia:</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is a learning difficulty that primarily affects </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the skills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involved in accurate and fluent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word reading </a:t>
            </a: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and spelling</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The word </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t>
            </a: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Dyslexia”</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originated from the Greek language. “</a:t>
            </a:r>
            <a:r>
              <a:rPr lang="en-US" sz="2000" b="1" dirty="0" err="1">
                <a:solidFill>
                  <a:srgbClr val="FF0000"/>
                </a:solidFill>
                <a:latin typeface="Comic Sans MS" panose="030F0702030302020204" pitchFamily="66" charset="0"/>
                <a:ea typeface="Tahoma" panose="020B0604030504040204" pitchFamily="34" charset="0"/>
                <a:cs typeface="Tahoma" panose="020B0604030504040204" pitchFamily="34" charset="0"/>
              </a:rPr>
              <a:t>Dys</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refers to difficulty and “</a:t>
            </a:r>
            <a:r>
              <a:rPr lang="en-US" sz="2000" b="1" dirty="0" err="1">
                <a:solidFill>
                  <a:srgbClr val="FF0000"/>
                </a:solidFill>
                <a:latin typeface="Comic Sans MS" panose="030F0702030302020204" pitchFamily="66" charset="0"/>
                <a:ea typeface="Tahoma" panose="020B0604030504040204" pitchFamily="34" charset="0"/>
                <a:cs typeface="Tahoma" panose="020B0604030504040204" pitchFamily="34" charset="0"/>
              </a:rPr>
              <a:t>lexia</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refers to with words. </a:t>
            </a:r>
          </a:p>
          <a:p>
            <a:pPr marL="457200" indent="-457200">
              <a:lnSpc>
                <a:spcPct val="150000"/>
              </a:lnSpc>
              <a:buFont typeface="Wingdings" panose="05000000000000000000" pitchFamily="2" charset="2"/>
              <a:buChar char="v"/>
            </a:pP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Characteristic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features of dyslexia are difficulties </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in </a:t>
            </a: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phonological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awareness, verbal memory and </a:t>
            </a: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verbal processing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speed.</a:t>
            </a:r>
          </a:p>
          <a:p>
            <a:pPr marL="457200" indent="-457200">
              <a:lnSpc>
                <a:spcPct val="150000"/>
              </a:lnSpc>
              <a:buFont typeface="Wingdings" panose="05000000000000000000" pitchFamily="2" charset="2"/>
              <a:buChar char="v"/>
            </a:pP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Dyslexia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occurs across the range of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intellectual abilities</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(IQ)</a:t>
            </a:r>
            <a:endPar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ct val="150000"/>
              </a:lnSpc>
              <a:buFont typeface="Wingdings" panose="05000000000000000000" pitchFamily="2" charset="2"/>
              <a:buChar char="v"/>
            </a:pP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It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is best thought of as a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continuum</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not a distinct category</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and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there are no clear cut-off points.</a:t>
            </a:r>
          </a:p>
          <a:p>
            <a:pPr marL="457200" indent="-457200">
              <a:lnSpc>
                <a:spcPct val="150000"/>
              </a:lnSpc>
              <a:buFont typeface="Wingdings" panose="05000000000000000000" pitchFamily="2" charset="2"/>
              <a:buChar char="v"/>
            </a:pP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Co-occurring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difficulties may be seen in aspects of language</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motor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co-ordination</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mental calculation, concentration </a:t>
            </a: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and personal organization</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but these are not, by themselves</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markers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of dyslexia</a:t>
            </a:r>
            <a:endParaRPr lang="en-US" sz="2000" dirty="0">
              <a:latin typeface="Comic Sans MS" panose="030F0702030302020204" pitchFamily="66" charset="0"/>
            </a:endParaRPr>
          </a:p>
        </p:txBody>
      </p:sp>
    </p:spTree>
    <p:extLst>
      <p:ext uri="{BB962C8B-B14F-4D97-AF65-F5344CB8AC3E}">
        <p14:creationId xmlns:p14="http://schemas.microsoft.com/office/powerpoint/2010/main" val="7052096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504122" y="814270"/>
            <a:ext cx="11280510" cy="5761724"/>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ct val="150000"/>
              </a:lnSpc>
              <a:buFont typeface="Wingdings" panose="05000000000000000000" pitchFamily="2" charset="2"/>
              <a:buChar char="v"/>
            </a:pP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Decoding:</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is the process of reading words in text. When a child reads the words 'The ball is big,' for example, it is necessary to understand what the letters are, the sounds made by each letter and how they blend together to create words</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t>
            </a:r>
          </a:p>
          <a:p>
            <a:pPr marL="457200" indent="-457200">
              <a:lnSpc>
                <a:spcPct val="150000"/>
              </a:lnSpc>
              <a:buFont typeface="Wingdings" panose="05000000000000000000" pitchFamily="2" charset="2"/>
              <a:buChar char="v"/>
            </a:pP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Encoding</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is the process of using letter/sound knowledge to write. If a student were to write that same sentence, instead of making sense of the letters in text, it is necessary to recall sounds and the symbols assigned to them to write the letters together to form </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words.</a:t>
            </a:r>
          </a:p>
          <a:p>
            <a:pPr marL="457200" indent="-457200">
              <a:lnSpc>
                <a:spcPct val="150000"/>
              </a:lnSpc>
              <a:buFont typeface="Wingdings" panose="05000000000000000000" pitchFamily="2" charset="2"/>
              <a:buChar char="v"/>
            </a:pP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Dyslexic </a:t>
            </a: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children: </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tend to struggle with word reading and spelling.</a:t>
            </a:r>
          </a:p>
          <a:p>
            <a:pPr marL="457200" indent="-457200">
              <a:lnSpc>
                <a:spcPct val="150000"/>
              </a:lnSpc>
              <a:buFont typeface="Wingdings" panose="05000000000000000000" pitchFamily="2" charset="2"/>
              <a:buChar char="v"/>
            </a:pP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Word attack skills</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involve the ability to recognize the phonemes that form a word and to know the meaning of the word, recognize it in context, and understand whether or not it is correctly used in a sentence.</a:t>
            </a:r>
            <a:endParaRPr lang="en-US" sz="2000" dirty="0">
              <a:latin typeface="Comic Sans MS" panose="030F0702030302020204" pitchFamily="66" charset="0"/>
            </a:endParaRPr>
          </a:p>
        </p:txBody>
      </p:sp>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04122" y="259247"/>
            <a:ext cx="10986867" cy="484685"/>
          </a:xfrm>
        </p:spPr>
        <p:txBody>
          <a:bodyPr>
            <a:normAutofit/>
          </a:bodyPr>
          <a:lstStyle/>
          <a:p>
            <a:pPr algn="ctr"/>
            <a:r>
              <a:rPr lang="en-US" sz="2800" dirty="0" smtClean="0">
                <a:solidFill>
                  <a:srgbClr val="FF0000"/>
                </a:solidFill>
                <a:latin typeface="Comic Sans MS" panose="030F0702030302020204" pitchFamily="66" charset="0"/>
              </a:rPr>
              <a:t>Decoding &amp; encoding</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31259269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1709884" y="465125"/>
            <a:ext cx="7940554" cy="477411"/>
          </a:xfrm>
        </p:spPr>
        <p:txBody>
          <a:bodyPr>
            <a:normAutofit/>
          </a:bodyPr>
          <a:lstStyle/>
          <a:p>
            <a:pPr algn="ctr"/>
            <a:r>
              <a:rPr lang="en-US" sz="3200" dirty="0" smtClean="0">
                <a:solidFill>
                  <a:srgbClr val="FF0000"/>
                </a:solidFill>
                <a:latin typeface="Comic Sans MS" panose="030F0702030302020204" pitchFamily="66" charset="0"/>
              </a:rPr>
              <a:t>Phonological skills </a:t>
            </a:r>
            <a:endParaRPr lang="en-US" sz="3200" dirty="0">
              <a:solidFill>
                <a:srgbClr val="FF0000"/>
              </a:solidFill>
              <a:latin typeface="Comic Sans MS" panose="030F0702030302020204" pitchFamily="66" charset="0"/>
            </a:endParaRPr>
          </a:p>
        </p:txBody>
      </p:sp>
      <p:pic>
        <p:nvPicPr>
          <p:cNvPr id="9" name="Picture 4" descr="Phonological and Phonemic Awareness. What is the difference? | Hanging  Around In Prim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062" y="1211951"/>
            <a:ext cx="10747717" cy="5154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65379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12</a:t>
            </a:fld>
            <a:endParaRPr lang="en-US" noProof="0" dirty="0"/>
          </a:p>
        </p:txBody>
      </p:sp>
      <p:pic>
        <p:nvPicPr>
          <p:cNvPr id="7172" name="Picture 4" descr="Phonemic Awareness: Instru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2358" y="1920507"/>
            <a:ext cx="7638758" cy="3270471"/>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032685"/>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801858" y="606042"/>
            <a:ext cx="10592973" cy="484685"/>
          </a:xfrm>
        </p:spPr>
        <p:txBody>
          <a:bodyPr>
            <a:normAutofit/>
          </a:bodyPr>
          <a:lstStyle/>
          <a:p>
            <a:pPr algn="ctr"/>
            <a:r>
              <a:rPr lang="en-US" sz="2800" dirty="0" smtClean="0">
                <a:solidFill>
                  <a:srgbClr val="FF0000"/>
                </a:solidFill>
                <a:latin typeface="Comic Sans MS" panose="030F0702030302020204" pitchFamily="66" charset="0"/>
              </a:rPr>
              <a:t>Phonological skills/1</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458089" y="1223889"/>
            <a:ext cx="11280510" cy="5134708"/>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ct val="150000"/>
              </a:lnSpc>
              <a:buFont typeface="Wingdings" panose="05000000000000000000" pitchFamily="2" charset="2"/>
              <a:buChar char="v"/>
            </a:pPr>
            <a:r>
              <a:rPr lang="en-US" sz="2200" b="1" dirty="0">
                <a:solidFill>
                  <a:srgbClr val="FF0000"/>
                </a:solidFill>
                <a:latin typeface="Comic Sans MS" panose="030F0702030302020204" pitchFamily="66" charset="0"/>
              </a:rPr>
              <a:t>Phonological </a:t>
            </a:r>
            <a:r>
              <a:rPr lang="en-US" sz="2200" b="1" dirty="0" smtClean="0">
                <a:solidFill>
                  <a:srgbClr val="FF0000"/>
                </a:solidFill>
                <a:latin typeface="Comic Sans MS" panose="030F0702030302020204" pitchFamily="66" charset="0"/>
              </a:rPr>
              <a:t>awareness</a:t>
            </a:r>
            <a:r>
              <a:rPr lang="en-US" sz="2200" dirty="0" smtClean="0">
                <a:solidFill>
                  <a:srgbClr val="FF0000"/>
                </a:solidFill>
                <a:latin typeface="Comic Sans MS" panose="030F0702030302020204" pitchFamily="66" charset="0"/>
              </a:rPr>
              <a:t>: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is</a:t>
            </a:r>
            <a:r>
              <a:rPr lang="en-US" sz="2200" dirty="0" smtClean="0">
                <a:solidFill>
                  <a:srgbClr val="204474"/>
                </a:solidFill>
                <a:latin typeface="Comic Sans MS" panose="030F0702030302020204" pitchFamily="66" charset="0"/>
              </a:rPr>
              <a:t>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the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ability to identify and manipulate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the sounds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in words. This is recognised as a key foundation skill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for early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word-level reading and spelling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development.</a:t>
            </a:r>
          </a:p>
          <a:p>
            <a:pPr marL="457200" indent="-457200">
              <a:lnSpc>
                <a:spcPct val="150000"/>
              </a:lnSpc>
              <a:buFont typeface="Wingdings" panose="05000000000000000000" pitchFamily="2" charset="2"/>
              <a:buChar char="v"/>
            </a:pP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For example, phonological awareness would be demonstrated by understanding that if the ‘p’ in ‘pat’ is changed to an ‘s’, the word becomes ‘sat’. </a:t>
            </a:r>
          </a:p>
          <a:p>
            <a:pPr marL="457200" indent="-457200">
              <a:lnSpc>
                <a:spcPct val="150000"/>
              </a:lnSpc>
              <a:buFont typeface="Wingdings" panose="05000000000000000000" pitchFamily="2" charset="2"/>
              <a:buChar char="v"/>
            </a:pPr>
            <a:r>
              <a:rPr lang="en-US" sz="22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Dyslexic children: tend to </a:t>
            </a:r>
            <a:r>
              <a:rPr lang="en-US" sz="2200" b="1" dirty="0">
                <a:solidFill>
                  <a:srgbClr val="FF0000"/>
                </a:solidFill>
                <a:latin typeface="Comic Sans MS" panose="030F0702030302020204" pitchFamily="66" charset="0"/>
                <a:ea typeface="Tahoma" panose="020B0604030504040204" pitchFamily="34" charset="0"/>
                <a:cs typeface="Tahoma" panose="020B0604030504040204" pitchFamily="34" charset="0"/>
              </a:rPr>
              <a:t>struggle</a:t>
            </a:r>
            <a:r>
              <a:rPr lang="en-US" sz="22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with phonological skills.</a:t>
            </a:r>
          </a:p>
          <a:p>
            <a:pPr marL="457200" indent="-457200">
              <a:lnSpc>
                <a:spcPct val="150000"/>
              </a:lnSpc>
              <a:buFont typeface="Wingdings" panose="05000000000000000000" pitchFamily="2" charset="2"/>
              <a:buChar char="v"/>
            </a:pPr>
            <a:r>
              <a:rPr lang="en-US" sz="22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Phonological skills </a:t>
            </a:r>
            <a:r>
              <a:rPr lang="en-US" sz="22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can be divided into many types: phoneme deletion, phoneme blending, phoneme segmentation, sentence segmentation, rhyming and syllable awareness.</a:t>
            </a:r>
            <a:endParaRPr lang="en-US" sz="2200" dirty="0">
              <a:latin typeface="Comic Sans MS" panose="030F0702030302020204" pitchFamily="66" charset="0"/>
            </a:endParaRPr>
          </a:p>
        </p:txBody>
      </p:sp>
    </p:spTree>
    <p:extLst>
      <p:ext uri="{BB962C8B-B14F-4D97-AF65-F5344CB8AC3E}">
        <p14:creationId xmlns:p14="http://schemas.microsoft.com/office/powerpoint/2010/main" val="2585867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801857" y="491271"/>
            <a:ext cx="10592973" cy="366859"/>
          </a:xfrm>
        </p:spPr>
        <p:txBody>
          <a:bodyPr>
            <a:normAutofit lnSpcReduction="10000"/>
          </a:bodyPr>
          <a:lstStyle/>
          <a:p>
            <a:pPr algn="ctr"/>
            <a:r>
              <a:rPr lang="en-US" sz="2800" dirty="0">
                <a:solidFill>
                  <a:srgbClr val="FF0000"/>
                </a:solidFill>
                <a:latin typeface="Comic Sans MS" panose="030F0702030302020204" pitchFamily="66" charset="0"/>
              </a:rPr>
              <a:t>Phonological </a:t>
            </a:r>
            <a:r>
              <a:rPr lang="en-US" sz="2800" dirty="0" smtClean="0">
                <a:solidFill>
                  <a:srgbClr val="FF0000"/>
                </a:solidFill>
                <a:latin typeface="Comic Sans MS" panose="030F0702030302020204" pitchFamily="66" charset="0"/>
              </a:rPr>
              <a:t>skills/2</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331479" y="1378634"/>
            <a:ext cx="11280510" cy="4656406"/>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400"/>
              </a:lnSpc>
              <a:buFont typeface="Wingdings" panose="05000000000000000000" pitchFamily="2" charset="2"/>
              <a:buChar char="v"/>
            </a:pPr>
            <a:r>
              <a:rPr lang="en-US" sz="2200" b="1" dirty="0">
                <a:solidFill>
                  <a:srgbClr val="FF0000"/>
                </a:solidFill>
                <a:latin typeface="Comic Sans MS" panose="030F0702030302020204" pitchFamily="66" charset="0"/>
                <a:ea typeface="Tahoma" panose="020B0604030504040204" pitchFamily="34" charset="0"/>
                <a:cs typeface="Tahoma" panose="020B0604030504040204" pitchFamily="34" charset="0"/>
              </a:rPr>
              <a:t>Phonemic awareness</a:t>
            </a:r>
            <a:r>
              <a:rPr lang="en-US" sz="2200" b="1" dirty="0" smtClean="0">
                <a:solidFill>
                  <a:srgbClr val="FF0000"/>
                </a:solidFill>
                <a:latin typeface="Comic Sans MS" panose="030F0702030302020204" pitchFamily="66" charset="0"/>
              </a:rPr>
              <a:t>:</a:t>
            </a:r>
            <a:r>
              <a:rPr lang="en-US" sz="2200" dirty="0" smtClean="0">
                <a:solidFill>
                  <a:srgbClr val="FF0000"/>
                </a:solidFill>
                <a:latin typeface="Comic Sans MS" panose="030F0702030302020204" pitchFamily="66" charset="0"/>
              </a:rPr>
              <a:t>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is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the ability to hear and manipulate the smallest unit of sound in spoken language</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 The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smallest unit of sound in the English language is called a phoneme.</a:t>
            </a:r>
          </a:p>
          <a:p>
            <a:pPr marL="457200" indent="-457200">
              <a:lnSpc>
                <a:spcPts val="3400"/>
              </a:lnSpc>
              <a:buFont typeface="Wingdings" panose="05000000000000000000" pitchFamily="2" charset="2"/>
              <a:buChar char="v"/>
            </a:pPr>
            <a:r>
              <a:rPr lang="en-US" sz="22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Alphabetic principle” </a:t>
            </a:r>
            <a:r>
              <a:rPr lang="en-US" sz="2200" b="1" dirty="0" smtClean="0">
                <a:solidFill>
                  <a:srgbClr val="002060"/>
                </a:solidFill>
                <a:latin typeface="Comic Sans MS" panose="030F0702030302020204" pitchFamily="66" charset="0"/>
                <a:ea typeface="Tahoma" panose="020B0604030504040204" pitchFamily="34" charset="0"/>
                <a:cs typeface="Tahoma" panose="020B0604030504040204" pitchFamily="34" charset="0"/>
              </a:rPr>
              <a:t>“</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is connecting letters with their sounds to read and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write.”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For example, a child who knows that the written letter “m” makes the /mmm/ sound is demonstrating the alphabetic principle</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a:t>
            </a:r>
          </a:p>
          <a:p>
            <a:pPr marL="457200" indent="-457200">
              <a:lnSpc>
                <a:spcPts val="3400"/>
              </a:lnSpc>
              <a:buFont typeface="Wingdings" panose="05000000000000000000" pitchFamily="2" charset="2"/>
              <a:buChar char="v"/>
            </a:pPr>
            <a:r>
              <a:rPr lang="en-US" sz="2200" b="1" dirty="0">
                <a:solidFill>
                  <a:srgbClr val="FF0000"/>
                </a:solidFill>
                <a:latin typeface="Comic Sans MS" panose="030F0702030302020204" pitchFamily="66" charset="0"/>
                <a:ea typeface="Tahoma" panose="020B0604030504040204" pitchFamily="34" charset="0"/>
                <a:cs typeface="Tahoma" panose="020B0604030504040204" pitchFamily="34" charset="0"/>
              </a:rPr>
              <a:t>Phonics: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is a way of teaching children how to read and write. It helps children hear, identify and use different sounds that distinguish one word from another in the English language.</a:t>
            </a:r>
          </a:p>
          <a:p>
            <a:pPr marL="457200" indent="-457200">
              <a:lnSpc>
                <a:spcPts val="3400"/>
              </a:lnSpc>
              <a:buFont typeface="Wingdings" panose="05000000000000000000" pitchFamily="2" charset="2"/>
              <a:buChar char="v"/>
            </a:pPr>
            <a:endPar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endParaRPr>
          </a:p>
          <a:p>
            <a:pPr>
              <a:lnSpc>
                <a:spcPts val="3400"/>
              </a:lnSpc>
            </a:pPr>
            <a:endParaRPr lang="en-US" sz="2200" dirty="0">
              <a:latin typeface="Comic Sans MS" panose="030F0702030302020204" pitchFamily="66" charset="0"/>
            </a:endParaRPr>
          </a:p>
        </p:txBody>
      </p:sp>
    </p:spTree>
    <p:extLst>
      <p:ext uri="{BB962C8B-B14F-4D97-AF65-F5344CB8AC3E}">
        <p14:creationId xmlns:p14="http://schemas.microsoft.com/office/powerpoint/2010/main" val="16251668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801856" y="710437"/>
            <a:ext cx="10592973" cy="366859"/>
          </a:xfrm>
        </p:spPr>
        <p:txBody>
          <a:bodyPr>
            <a:normAutofit lnSpcReduction="10000"/>
          </a:bodyPr>
          <a:lstStyle/>
          <a:p>
            <a:pPr algn="ctr"/>
            <a:r>
              <a:rPr lang="en-US" sz="2800" dirty="0">
                <a:solidFill>
                  <a:srgbClr val="FF0000"/>
                </a:solidFill>
                <a:latin typeface="Comic Sans MS" panose="030F0702030302020204" pitchFamily="66" charset="0"/>
              </a:rPr>
              <a:t>Phonological </a:t>
            </a:r>
            <a:r>
              <a:rPr lang="en-US" sz="2800" dirty="0" smtClean="0">
                <a:solidFill>
                  <a:srgbClr val="FF0000"/>
                </a:solidFill>
                <a:latin typeface="Comic Sans MS" panose="030F0702030302020204" pitchFamily="66" charset="0"/>
              </a:rPr>
              <a:t>skills/3</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458087" y="1294229"/>
            <a:ext cx="11280510" cy="4009292"/>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400"/>
              </a:lnSpc>
              <a:buFont typeface="Wingdings" panose="05000000000000000000" pitchFamily="2" charset="2"/>
              <a:buChar char="v"/>
            </a:pPr>
            <a:r>
              <a:rPr lang="en-US" sz="22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Onset &amp; Rime</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 Onset-rime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segmentation is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the process of breaking or separating words into two parts: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the onset</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 which is the consonant or cluster of consonants at the start of a syllable, and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the rime</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 the remainder of the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syllable. For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example, in the word CLIMB, cl- is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the onset and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a:t>
            </a:r>
            <a:r>
              <a:rPr lang="en-US" sz="2200" b="1" dirty="0" err="1">
                <a:solidFill>
                  <a:srgbClr val="204474"/>
                </a:solidFill>
                <a:latin typeface="Comic Sans MS" panose="030F0702030302020204" pitchFamily="66" charset="0"/>
                <a:ea typeface="Tahoma" panose="020B0604030504040204" pitchFamily="34" charset="0"/>
                <a:cs typeface="Tahoma" panose="020B0604030504040204" pitchFamily="34" charset="0"/>
              </a:rPr>
              <a:t>imb</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 is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the rime</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a:t>
            </a:r>
            <a:endPar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400"/>
              </a:lnSpc>
              <a:buFont typeface="Wingdings" panose="05000000000000000000" pitchFamily="2" charset="2"/>
              <a:buChar char="v"/>
            </a:pPr>
            <a:endPar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endParaRPr>
          </a:p>
          <a:p>
            <a:pPr>
              <a:lnSpc>
                <a:spcPts val="3400"/>
              </a:lnSpc>
            </a:pPr>
            <a:endParaRPr lang="en-US" sz="2200" dirty="0">
              <a:latin typeface="Comic Sans MS" panose="030F0702030302020204" pitchFamily="66" charset="0"/>
            </a:endParaRPr>
          </a:p>
        </p:txBody>
      </p:sp>
      <p:pic>
        <p:nvPicPr>
          <p:cNvPr id="3074" name="Picture 2" descr="https://i.imgur.com/EJo7JR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2842" y="3539784"/>
            <a:ext cx="5391150"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7239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801857" y="420932"/>
            <a:ext cx="10592973" cy="484685"/>
          </a:xfrm>
        </p:spPr>
        <p:txBody>
          <a:bodyPr>
            <a:normAutofit/>
          </a:bodyPr>
          <a:lstStyle/>
          <a:p>
            <a:pPr algn="ctr"/>
            <a:r>
              <a:rPr lang="en-US" sz="2800" dirty="0" smtClean="0">
                <a:solidFill>
                  <a:srgbClr val="FF0000"/>
                </a:solidFill>
                <a:latin typeface="Comic Sans MS" panose="030F0702030302020204" pitchFamily="66" charset="0"/>
              </a:rPr>
              <a:t>Working memory</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458088" y="1285444"/>
            <a:ext cx="11280510" cy="4440107"/>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400"/>
              </a:lnSpc>
              <a:buFont typeface="Wingdings" panose="05000000000000000000" pitchFamily="2" charset="2"/>
              <a:buChar char="v"/>
            </a:pPr>
            <a:r>
              <a:rPr lang="en-US" sz="2200" b="1" dirty="0">
                <a:solidFill>
                  <a:srgbClr val="FF0000"/>
                </a:solidFill>
                <a:latin typeface="Comic Sans MS" panose="030F0702030302020204" pitchFamily="66" charset="0"/>
                <a:ea typeface="Tahoma" panose="020B0604030504040204" pitchFamily="34" charset="0"/>
                <a:cs typeface="Tahoma" panose="020B0604030504040204" pitchFamily="34" charset="0"/>
              </a:rPr>
              <a:t>Working memory (WM</a:t>
            </a:r>
            <a:r>
              <a:rPr lang="en-US" sz="22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can be defined as our ability to simultaneously </a:t>
            </a:r>
            <a:r>
              <a:rPr lang="en-US" sz="2200" b="1" dirty="0">
                <a:solidFill>
                  <a:srgbClr val="FF0000"/>
                </a:solidFill>
                <a:latin typeface="Comic Sans MS" panose="030F0702030302020204" pitchFamily="66" charset="0"/>
                <a:ea typeface="Tahoma" panose="020B0604030504040204" pitchFamily="34" charset="0"/>
                <a:cs typeface="Tahoma" panose="020B0604030504040204" pitchFamily="34" charset="0"/>
              </a:rPr>
              <a:t>hold and manipulate information</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 over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a brief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period of time. The amount of information we are able to hold and process or manipulate simultaneously in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our mind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at any given time is called our WM capacity. Our WM capacity is limited and developed as we get older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and varies among individuals.</a:t>
            </a:r>
          </a:p>
          <a:p>
            <a:pPr marL="457200" indent="-457200">
              <a:lnSpc>
                <a:spcPts val="3400"/>
              </a:lnSpc>
              <a:buFont typeface="Wingdings" panose="05000000000000000000" pitchFamily="2" charset="2"/>
              <a:buChar char="v"/>
            </a:pP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Children with dyslexia generally show </a:t>
            </a:r>
            <a:r>
              <a:rPr lang="en-US" sz="2200" b="1" dirty="0">
                <a:solidFill>
                  <a:srgbClr val="FF0000"/>
                </a:solidFill>
                <a:latin typeface="Comic Sans MS" panose="030F0702030302020204" pitchFamily="66" charset="0"/>
                <a:ea typeface="Tahoma" panose="020B0604030504040204" pitchFamily="34" charset="0"/>
                <a:cs typeface="Tahoma" panose="020B0604030504040204" pitchFamily="34" charset="0"/>
              </a:rPr>
              <a:t>deficits in working memory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and having phonological awareness and word reading efficiency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problems.</a:t>
            </a:r>
          </a:p>
          <a:p>
            <a:pPr marL="457200" indent="-457200">
              <a:lnSpc>
                <a:spcPts val="3400"/>
              </a:lnSpc>
              <a:buFont typeface="Wingdings" panose="05000000000000000000" pitchFamily="2" charset="2"/>
              <a:buChar char="v"/>
            </a:pP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A commonly used measure of working memory is the </a:t>
            </a:r>
            <a:r>
              <a:rPr lang="en-US" sz="2200" b="1" dirty="0">
                <a:solidFill>
                  <a:srgbClr val="FF0000"/>
                </a:solidFill>
                <a:latin typeface="Comic Sans MS" panose="030F0702030302020204" pitchFamily="66" charset="0"/>
                <a:ea typeface="Tahoma" panose="020B0604030504040204" pitchFamily="34" charset="0"/>
                <a:cs typeface="Tahoma" panose="020B0604030504040204" pitchFamily="34" charset="0"/>
              </a:rPr>
              <a:t>digit span backwards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a:t>
            </a:r>
            <a:r>
              <a:rPr lang="en-US" sz="2200" b="1" dirty="0" err="1">
                <a:solidFill>
                  <a:srgbClr val="204474"/>
                </a:solidFill>
                <a:latin typeface="Comic Sans MS" panose="030F0702030302020204" pitchFamily="66" charset="0"/>
                <a:ea typeface="Tahoma" panose="020B0604030504040204" pitchFamily="34" charset="0"/>
                <a:cs typeface="Tahoma" panose="020B0604030504040204" pitchFamily="34" charset="0"/>
              </a:rPr>
              <a:t>Lezak</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 2004).  </a:t>
            </a:r>
          </a:p>
          <a:p>
            <a:pPr marL="457200" indent="-457200">
              <a:lnSpc>
                <a:spcPts val="3400"/>
              </a:lnSpc>
              <a:buFont typeface="Wingdings" panose="05000000000000000000" pitchFamily="2" charset="2"/>
              <a:buChar char="v"/>
            </a:pPr>
            <a:endPar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400"/>
              </a:lnSpc>
              <a:buFont typeface="Wingdings" panose="05000000000000000000" pitchFamily="2" charset="2"/>
              <a:buChar char="v"/>
            </a:pPr>
            <a:endPar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400"/>
              </a:lnSpc>
              <a:buFont typeface="Wingdings" panose="05000000000000000000" pitchFamily="2" charset="2"/>
              <a:buChar char="v"/>
            </a:pPr>
            <a:endPar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400"/>
              </a:lnSpc>
              <a:buFont typeface="Wingdings" panose="05000000000000000000" pitchFamily="2" charset="2"/>
              <a:buChar char="v"/>
            </a:pPr>
            <a:endPar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629813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17</a:t>
            </a:fld>
            <a:endParaRPr lang="en-US" noProof="0" dirty="0"/>
          </a:p>
        </p:txBody>
      </p:sp>
      <p:pic>
        <p:nvPicPr>
          <p:cNvPr id="6146" name="Picture 2" descr="Test 2: Digit Span Forward (DSF). Source: Gilker (19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2321" y="1927274"/>
            <a:ext cx="8096250" cy="3992879"/>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5" name="Title 3"/>
          <p:cNvSpPr txBox="1">
            <a:spLocks/>
          </p:cNvSpPr>
          <p:nvPr/>
        </p:nvSpPr>
        <p:spPr>
          <a:xfrm>
            <a:off x="1143000" y="609600"/>
            <a:ext cx="9875520" cy="62835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3000" dirty="0" smtClean="0">
                <a:solidFill>
                  <a:srgbClr val="FF0000"/>
                </a:solidFill>
                <a:latin typeface="Comic Sans MS" panose="030F0702030302020204" pitchFamily="66" charset="0"/>
              </a:rPr>
              <a:t>Forward digit span</a:t>
            </a:r>
            <a:endParaRPr lang="en-US" sz="30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822205768"/>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1143000" y="609600"/>
            <a:ext cx="9875520" cy="628357"/>
          </a:xfrm>
        </p:spPr>
        <p:txBody>
          <a:bodyPr>
            <a:normAutofit/>
          </a:bodyPr>
          <a:lstStyle/>
          <a:p>
            <a:pPr algn="ctr"/>
            <a:r>
              <a:rPr lang="en-US" sz="3000" dirty="0" smtClean="0">
                <a:solidFill>
                  <a:srgbClr val="FF0000"/>
                </a:solidFill>
                <a:latin typeface="Comic Sans MS" panose="030F0702030302020204" pitchFamily="66" charset="0"/>
              </a:rPr>
              <a:t>Backward digit span</a:t>
            </a:r>
            <a:endParaRPr lang="en-US" sz="3000" dirty="0">
              <a:solidFill>
                <a:srgbClr val="FF0000"/>
              </a:solidFill>
              <a:latin typeface="Comic Sans MS" panose="030F0702030302020204" pitchFamily="66" charset="0"/>
            </a:endParaRPr>
          </a:p>
        </p:txBody>
      </p:sp>
      <p:sp>
        <p:nvSpPr>
          <p:cNvPr id="3" name="Slide Number Placeholder 2"/>
          <p:cNvSpPr>
            <a:spLocks noGrp="1"/>
          </p:cNvSpPr>
          <p:nvPr>
            <p:ph type="sldNum" sz="quarter" idx="12"/>
          </p:nvPr>
        </p:nvSpPr>
        <p:spPr/>
        <p:txBody>
          <a:bodyPr/>
          <a:lstStyle/>
          <a:p>
            <a:fld id="{3CE5352E-9B9F-4EDC-8769-7FA3D3F814C7}" type="slidenum">
              <a:rPr lang="en-US" noProof="0" smtClean="0"/>
              <a:t>18</a:t>
            </a:fld>
            <a:endParaRPr lang="en-US" noProof="0" dirty="0"/>
          </a:p>
        </p:txBody>
      </p:sp>
      <p:pic>
        <p:nvPicPr>
          <p:cNvPr id="5122" name="Picture 2" descr="Test 3: Digit Span Backward (DSB). Source: Gilker (1992).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650" y="1716257"/>
            <a:ext cx="8510123" cy="4178105"/>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783298"/>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801856" y="420931"/>
            <a:ext cx="10592973" cy="484685"/>
          </a:xfrm>
        </p:spPr>
        <p:txBody>
          <a:bodyPr>
            <a:normAutofit/>
          </a:bodyPr>
          <a:lstStyle/>
          <a:p>
            <a:pPr algn="ctr"/>
            <a:r>
              <a:rPr lang="en-US" sz="2800" dirty="0" smtClean="0">
                <a:solidFill>
                  <a:srgbClr val="FF0000"/>
                </a:solidFill>
                <a:latin typeface="Comic Sans MS" panose="030F0702030302020204" pitchFamily="66" charset="0"/>
              </a:rPr>
              <a:t>Speed of processing</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458088" y="905616"/>
            <a:ext cx="11280510" cy="5747271"/>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000"/>
              </a:lnSpc>
              <a:buFont typeface="Wingdings" panose="05000000000000000000" pitchFamily="2" charset="2"/>
              <a:buChar char="v"/>
            </a:pPr>
            <a:r>
              <a:rPr lang="en-US" sz="2200" b="1" dirty="0">
                <a:solidFill>
                  <a:srgbClr val="FF0000"/>
                </a:solidFill>
                <a:latin typeface="Comic Sans MS" panose="030F0702030302020204" pitchFamily="66" charset="0"/>
                <a:ea typeface="Tahoma" panose="020B0604030504040204" pitchFamily="34" charset="0"/>
                <a:cs typeface="Tahoma" panose="020B0604030504040204" pitchFamily="34" charset="0"/>
              </a:rPr>
              <a:t>Processing </a:t>
            </a:r>
            <a:r>
              <a:rPr lang="en-US" sz="22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speed: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involves the amount of time it takes to perceive information, process information, and formulate or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enact </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a </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response. Another way to define processing speed is to say that it’s the time required to perform an intellectual task or the amount of work that can be completed within a certain period</a:t>
            </a:r>
            <a:r>
              <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a:t>
            </a:r>
          </a:p>
          <a:p>
            <a:pPr marL="457200" indent="-457200">
              <a:lnSpc>
                <a:spcPts val="3000"/>
              </a:lnSpc>
              <a:buFont typeface="Wingdings" panose="05000000000000000000" pitchFamily="2" charset="2"/>
              <a:buChar char="v"/>
            </a:pP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There are three main components of processing speed (Burgess, 2016):</a:t>
            </a:r>
          </a:p>
          <a:p>
            <a:pPr marL="457200" indent="-457200">
              <a:lnSpc>
                <a:spcPts val="3000"/>
              </a:lnSpc>
              <a:buFont typeface="Wingdings" panose="05000000000000000000" pitchFamily="2" charset="2"/>
              <a:buChar char="v"/>
            </a:pPr>
            <a:r>
              <a:rPr lang="en-US" sz="22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Visual </a:t>
            </a:r>
            <a:r>
              <a:rPr lang="en-US" sz="2200" b="1" dirty="0">
                <a:solidFill>
                  <a:srgbClr val="FF0000"/>
                </a:solidFill>
                <a:latin typeface="Comic Sans MS" panose="030F0702030302020204" pitchFamily="66" charset="0"/>
                <a:ea typeface="Tahoma" panose="020B0604030504040204" pitchFamily="34" charset="0"/>
                <a:cs typeface="Tahoma" panose="020B0604030504040204" pitchFamily="34" charset="0"/>
              </a:rPr>
              <a:t>processing</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 how quickly a student’s eyes perceive information and relay it to the brain (such as reading directions or noticing a teacher’s hand gestures)</a:t>
            </a:r>
          </a:p>
          <a:p>
            <a:pPr marL="457200" indent="-457200">
              <a:lnSpc>
                <a:spcPts val="3000"/>
              </a:lnSpc>
              <a:buFont typeface="Wingdings" panose="05000000000000000000" pitchFamily="2" charset="2"/>
              <a:buChar char="v"/>
            </a:pPr>
            <a:r>
              <a:rPr lang="en-US" sz="22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Auditory </a:t>
            </a:r>
            <a:r>
              <a:rPr lang="en-US" sz="2200" b="1" dirty="0">
                <a:solidFill>
                  <a:srgbClr val="FF0000"/>
                </a:solidFill>
                <a:latin typeface="Comic Sans MS" panose="030F0702030302020204" pitchFamily="66" charset="0"/>
                <a:ea typeface="Tahoma" panose="020B0604030504040204" pitchFamily="34" charset="0"/>
                <a:cs typeface="Tahoma" panose="020B0604030504040204" pitchFamily="34" charset="0"/>
              </a:rPr>
              <a:t>processing</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 how quickly a student hears a stimulus and reacts to it (such as following oral instructions or participating in a discussion)</a:t>
            </a:r>
          </a:p>
          <a:p>
            <a:pPr marL="457200" indent="-457200">
              <a:lnSpc>
                <a:spcPts val="3000"/>
              </a:lnSpc>
              <a:buFont typeface="Wingdings" panose="05000000000000000000" pitchFamily="2" charset="2"/>
              <a:buChar char="v"/>
            </a:pPr>
            <a:r>
              <a:rPr lang="en-US" sz="22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Motor </a:t>
            </a:r>
            <a:r>
              <a:rPr lang="en-US" sz="2200" b="1" dirty="0">
                <a:solidFill>
                  <a:srgbClr val="FF0000"/>
                </a:solidFill>
                <a:latin typeface="Comic Sans MS" panose="030F0702030302020204" pitchFamily="66" charset="0"/>
                <a:ea typeface="Tahoma" panose="020B0604030504040204" pitchFamily="34" charset="0"/>
                <a:cs typeface="Tahoma" panose="020B0604030504040204" pitchFamily="34" charset="0"/>
              </a:rPr>
              <a:t>speed</a:t>
            </a:r>
            <a:r>
              <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rPr>
              <a:t>: how strong a student’s fine-motor agility is, leading to academic fluency (such as filling out timed math worksheets).</a:t>
            </a:r>
            <a:endPar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000"/>
              </a:lnSpc>
              <a:buFont typeface="Wingdings" panose="05000000000000000000" pitchFamily="2" charset="2"/>
              <a:buChar char="v"/>
            </a:pPr>
            <a:endParaRPr lang="en-US" sz="22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000"/>
              </a:lnSpc>
              <a:buFont typeface="Wingdings" panose="05000000000000000000" pitchFamily="2" charset="2"/>
              <a:buChar char="v"/>
            </a:pPr>
            <a:endParaRPr lang="en-US" sz="2200" b="1" dirty="0">
              <a:solidFill>
                <a:srgbClr val="204474"/>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8337542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3198120" y="553174"/>
            <a:ext cx="5679518" cy="484685"/>
          </a:xfrm>
        </p:spPr>
        <p:txBody>
          <a:bodyPr>
            <a:normAutofit/>
          </a:bodyPr>
          <a:lstStyle/>
          <a:p>
            <a:pPr algn="ctr"/>
            <a:r>
              <a:rPr lang="en-US" sz="2800" dirty="0" smtClean="0">
                <a:solidFill>
                  <a:srgbClr val="FF0000"/>
                </a:solidFill>
                <a:latin typeface="Comic Sans MS" panose="030F0702030302020204" pitchFamily="66" charset="0"/>
              </a:rPr>
              <a:t>Automatization </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357301" y="1511147"/>
            <a:ext cx="11280510" cy="2222696"/>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ct val="150000"/>
              </a:lnSpc>
              <a:buFont typeface="Wingdings" panose="05000000000000000000" pitchFamily="2" charset="2"/>
              <a:buChar char="v"/>
            </a:pP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Automatization: </a:t>
            </a:r>
            <a:r>
              <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is central concept to reading fluency; it is composed of both speed and accuracy</a:t>
            </a:r>
            <a:r>
              <a:rPr lang="en-US" sz="2000" b="1" dirty="0" smtClean="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In dyslexic readers, attention is divided into both decoding words and constructing meaning while fluent readers focus mainly on comprehension skills because decoding is automatized.</a:t>
            </a:r>
            <a:endParaRPr lang="en-US" sz="20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2"/>
          <a:stretch>
            <a:fillRect/>
          </a:stretch>
        </p:blipFill>
        <p:spPr>
          <a:xfrm>
            <a:off x="2498496" y="4562014"/>
            <a:ext cx="6379142" cy="1375243"/>
          </a:xfrm>
          <a:prstGeom prst="rect">
            <a:avLst/>
          </a:prstGeom>
          <a:ln w="3175">
            <a:solidFill>
              <a:schemeClr val="tx1"/>
            </a:solidFill>
          </a:ln>
        </p:spPr>
      </p:pic>
    </p:spTree>
    <p:extLst>
      <p:ext uri="{BB962C8B-B14F-4D97-AF65-F5344CB8AC3E}">
        <p14:creationId xmlns:p14="http://schemas.microsoft.com/office/powerpoint/2010/main" val="3061157159"/>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1160227" y="328247"/>
            <a:ext cx="9875520" cy="628357"/>
          </a:xfrm>
        </p:spPr>
        <p:txBody>
          <a:bodyPr>
            <a:normAutofit/>
          </a:bodyPr>
          <a:lstStyle/>
          <a:p>
            <a:pPr algn="ctr"/>
            <a:r>
              <a:rPr lang="en-US" sz="3000" dirty="0" smtClean="0">
                <a:solidFill>
                  <a:srgbClr val="FF0000"/>
                </a:solidFill>
                <a:latin typeface="Comic Sans MS" panose="030F0702030302020204" pitchFamily="66" charset="0"/>
              </a:rPr>
              <a:t>Rapid automatized naming</a:t>
            </a:r>
            <a:endParaRPr lang="en-US" sz="3000" dirty="0">
              <a:solidFill>
                <a:srgbClr val="FF0000"/>
              </a:solidFill>
              <a:latin typeface="Comic Sans MS" panose="030F0702030302020204" pitchFamily="66" charset="0"/>
            </a:endParaRPr>
          </a:p>
        </p:txBody>
      </p:sp>
      <p:sp>
        <p:nvSpPr>
          <p:cNvPr id="3" name="Slide Number Placeholder 2"/>
          <p:cNvSpPr>
            <a:spLocks noGrp="1"/>
          </p:cNvSpPr>
          <p:nvPr>
            <p:ph type="sldNum" sz="quarter" idx="12"/>
          </p:nvPr>
        </p:nvSpPr>
        <p:spPr/>
        <p:txBody>
          <a:bodyPr/>
          <a:lstStyle/>
          <a:p>
            <a:fld id="{3CE5352E-9B9F-4EDC-8769-7FA3D3F814C7}" type="slidenum">
              <a:rPr lang="en-US" noProof="0" smtClean="0"/>
              <a:t>21</a:t>
            </a:fld>
            <a:endParaRPr lang="en-US" noProof="0" dirty="0"/>
          </a:p>
        </p:txBody>
      </p:sp>
      <p:pic>
        <p:nvPicPr>
          <p:cNvPr id="2050" name="Picture 2" descr="Rapid automatized naming assessment in Egyptian children with  attention-deficit/hyperactivity disorder | The Egyptian Journal of  Otolaryngology | Full Te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569" y="1111348"/>
            <a:ext cx="10430836" cy="5112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922420"/>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06437" y="3196658"/>
            <a:ext cx="11155679" cy="925176"/>
          </a:xfrm>
        </p:spPr>
        <p:txBody>
          <a:bodyPr>
            <a:normAutofit/>
          </a:bodyPr>
          <a:lstStyle/>
          <a:p>
            <a:pPr algn="ctr">
              <a:lnSpc>
                <a:spcPts val="3800"/>
              </a:lnSpc>
            </a:pPr>
            <a:r>
              <a:rPr lang="en-US" sz="2800" dirty="0" smtClean="0">
                <a:solidFill>
                  <a:srgbClr val="204474"/>
                </a:solidFill>
                <a:latin typeface="Comic Sans MS" panose="030F0702030302020204" pitchFamily="66" charset="0"/>
              </a:rPr>
              <a:t>Read the following statements and match the definitions:</a:t>
            </a:r>
            <a:endParaRPr lang="en-US" sz="2800" dirty="0">
              <a:solidFill>
                <a:srgbClr val="204474"/>
              </a:solidFill>
              <a:latin typeface="Comic Sans MS" panose="030F0702030302020204" pitchFamily="66" charset="0"/>
            </a:endParaRP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1026935" y="1271595"/>
            <a:ext cx="9805185" cy="585339"/>
          </a:xfrm>
        </p:spPr>
        <p:txBody>
          <a:bodyPr>
            <a:normAutofit/>
          </a:bodyPr>
          <a:lstStyle/>
          <a:p>
            <a:pPr algn="ctr">
              <a:lnSpc>
                <a:spcPts val="3800"/>
              </a:lnSpc>
            </a:pPr>
            <a:r>
              <a:rPr lang="en-US" sz="2800" dirty="0" smtClean="0">
                <a:solidFill>
                  <a:srgbClr val="FF0000"/>
                </a:solidFill>
                <a:latin typeface="Comic Sans MS" panose="030F0702030302020204" pitchFamily="66" charset="0"/>
              </a:rPr>
              <a:t>Task 2</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6757789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23</a:t>
            </a:fld>
            <a:endParaRPr lang="en-US" noProof="0" dirty="0"/>
          </a:p>
        </p:txBody>
      </p:sp>
      <p:graphicFrame>
        <p:nvGraphicFramePr>
          <p:cNvPr id="4" name="Table 3"/>
          <p:cNvGraphicFramePr>
            <a:graphicFrameLocks noGrp="1"/>
          </p:cNvGraphicFramePr>
          <p:nvPr>
            <p:extLst>
              <p:ext uri="{D42A27DB-BD31-4B8C-83A1-F6EECF244321}">
                <p14:modId xmlns:p14="http://schemas.microsoft.com/office/powerpoint/2010/main" val="1455151982"/>
              </p:ext>
            </p:extLst>
          </p:nvPr>
        </p:nvGraphicFramePr>
        <p:xfrm>
          <a:off x="407963" y="322527"/>
          <a:ext cx="11296357" cy="6246600"/>
        </p:xfrm>
        <a:graphic>
          <a:graphicData uri="http://schemas.openxmlformats.org/drawingml/2006/table">
            <a:tbl>
              <a:tblPr firstRow="1" firstCol="1" bandRow="1">
                <a:tableStyleId>{93296810-A885-4BE3-A3E7-6D5BEEA58F35}</a:tableStyleId>
              </a:tblPr>
              <a:tblGrid>
                <a:gridCol w="1927274">
                  <a:extLst>
                    <a:ext uri="{9D8B030D-6E8A-4147-A177-3AD203B41FA5}">
                      <a16:colId xmlns:a16="http://schemas.microsoft.com/office/drawing/2014/main" xmlns="" val="2476001161"/>
                    </a:ext>
                  </a:extLst>
                </a:gridCol>
                <a:gridCol w="928468">
                  <a:extLst>
                    <a:ext uri="{9D8B030D-6E8A-4147-A177-3AD203B41FA5}">
                      <a16:colId xmlns:a16="http://schemas.microsoft.com/office/drawing/2014/main" xmlns="" val="777461357"/>
                    </a:ext>
                  </a:extLst>
                </a:gridCol>
                <a:gridCol w="8440615">
                  <a:extLst>
                    <a:ext uri="{9D8B030D-6E8A-4147-A177-3AD203B41FA5}">
                      <a16:colId xmlns:a16="http://schemas.microsoft.com/office/drawing/2014/main" xmlns="" val="2519649220"/>
                    </a:ext>
                  </a:extLst>
                </a:gridCol>
              </a:tblGrid>
              <a:tr h="660640">
                <a:tc>
                  <a:txBody>
                    <a:bodyPr/>
                    <a:lstStyle/>
                    <a:p>
                      <a:pPr algn="ctr">
                        <a:lnSpc>
                          <a:spcPct val="115000"/>
                        </a:lnSpc>
                        <a:spcAft>
                          <a:spcPts val="0"/>
                        </a:spcAft>
                      </a:pPr>
                      <a:r>
                        <a:rPr lang="en-US" sz="1800" dirty="0">
                          <a:solidFill>
                            <a:srgbClr val="002060"/>
                          </a:solidFill>
                          <a:effectLst>
                            <a:outerShdw blurRad="38100" dist="38100" dir="2700000" algn="tl">
                              <a:srgbClr val="000000">
                                <a:alpha val="43137"/>
                              </a:srgbClr>
                            </a:outerShdw>
                          </a:effectLst>
                        </a:rPr>
                        <a:t>No.</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15000"/>
                        </a:lnSpc>
                        <a:spcAft>
                          <a:spcPts val="0"/>
                        </a:spcAft>
                      </a:pPr>
                      <a:r>
                        <a:rPr lang="en-US" sz="1800" dirty="0" smtClean="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answer</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15000"/>
                        </a:lnSpc>
                        <a:spcAft>
                          <a:spcPts val="0"/>
                        </a:spcAft>
                      </a:pPr>
                      <a:r>
                        <a:rPr lang="en-US" sz="1800" dirty="0" smtClean="0">
                          <a:solidFill>
                            <a:srgbClr val="002060"/>
                          </a:solidFill>
                          <a:effectLst>
                            <a:outerShdw blurRad="38100" dist="38100" dir="2700000" algn="tl">
                              <a:srgbClr val="000000">
                                <a:alpha val="43137"/>
                              </a:srgbClr>
                            </a:outerShdw>
                          </a:effectLst>
                        </a:rPr>
                        <a:t>Definition </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3084405425"/>
                  </a:ext>
                </a:extLst>
              </a:tr>
              <a:tr h="340307">
                <a:tc>
                  <a:txBody>
                    <a:bodyPr/>
                    <a:lstStyle/>
                    <a:p>
                      <a:pPr algn="ctr">
                        <a:lnSpc>
                          <a:spcPct val="115000"/>
                        </a:lnSpc>
                        <a:spcAft>
                          <a:spcPts val="0"/>
                        </a:spcAft>
                      </a:pPr>
                      <a:r>
                        <a:rPr lang="en-US" sz="2000" dirty="0" smtClean="0">
                          <a:solidFill>
                            <a:srgbClr val="002060"/>
                          </a:solidFill>
                          <a:effectLst>
                            <a:outerShdw blurRad="38100" dist="38100" dir="2700000" algn="tl">
                              <a:srgbClr val="000000">
                                <a:alpha val="43137"/>
                              </a:srgbClr>
                            </a:outerShdw>
                          </a:effectLst>
                        </a:rPr>
                        <a:t>1.The onset</a:t>
                      </a:r>
                      <a:r>
                        <a:rPr lang="en-US" sz="2000" baseline="0" dirty="0" smtClean="0">
                          <a:solidFill>
                            <a:srgbClr val="002060"/>
                          </a:solidFill>
                          <a:effectLst>
                            <a:outerShdw blurRad="38100" dist="38100" dir="2700000" algn="tl">
                              <a:srgbClr val="000000">
                                <a:alpha val="43137"/>
                              </a:srgbClr>
                            </a:outerShdw>
                          </a:effectLst>
                        </a:rPr>
                        <a:t> </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15000"/>
                        </a:lnSpc>
                        <a:spcAft>
                          <a:spcPts val="0"/>
                        </a:spcAft>
                      </a:pP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1800" dirty="0" smtClean="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 is a way of teaching children how to read and write.</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1298618015"/>
                  </a:ext>
                </a:extLst>
              </a:tr>
              <a:tr h="747920">
                <a:tc>
                  <a:txBody>
                    <a:bodyPr/>
                    <a:lstStyle/>
                    <a:p>
                      <a:pPr algn="ctr">
                        <a:lnSpc>
                          <a:spcPct val="115000"/>
                        </a:lnSpc>
                        <a:spcAft>
                          <a:spcPts val="0"/>
                        </a:spcAft>
                      </a:pPr>
                      <a:r>
                        <a:rPr lang="en-US" sz="2000" dirty="0" smtClean="0">
                          <a:solidFill>
                            <a:srgbClr val="002060"/>
                          </a:solidFill>
                          <a:effectLst>
                            <a:outerShdw blurRad="38100" dist="38100" dir="2700000" algn="tl">
                              <a:srgbClr val="000000">
                                <a:alpha val="43137"/>
                              </a:srgbClr>
                            </a:outerShdw>
                          </a:effectLst>
                        </a:rPr>
                        <a:t>2.Processing speed</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1800" dirty="0" smtClean="0">
                          <a:solidFill>
                            <a:srgbClr val="002060"/>
                          </a:solidFill>
                          <a:effectLst>
                            <a:outerShdw blurRad="38100" dist="38100" dir="2700000" algn="tl">
                              <a:srgbClr val="000000">
                                <a:alpha val="43137"/>
                              </a:srgbClr>
                            </a:outerShdw>
                          </a:effectLst>
                        </a:rPr>
                        <a:t> </a:t>
                      </a:r>
                      <a:r>
                        <a:rPr lang="en-US" sz="2000" dirty="0" smtClean="0">
                          <a:solidFill>
                            <a:srgbClr val="002060"/>
                          </a:solidFill>
                          <a:effectLst>
                            <a:outerShdw blurRad="38100" dist="38100" dir="2700000" algn="tl">
                              <a:srgbClr val="000000">
                                <a:alpha val="43137"/>
                              </a:srgbClr>
                            </a:outerShdw>
                          </a:effectLst>
                        </a:rPr>
                        <a:t>can be defined as our ability to simultaneously hold and manipulate information  </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30069450"/>
                  </a:ext>
                </a:extLst>
              </a:tr>
              <a:tr h="747920">
                <a:tc>
                  <a:txBody>
                    <a:bodyPr/>
                    <a:lstStyle/>
                    <a:p>
                      <a:pPr algn="ctr">
                        <a:lnSpc>
                          <a:spcPct val="115000"/>
                        </a:lnSpc>
                        <a:spcAft>
                          <a:spcPts val="0"/>
                        </a:spcAft>
                      </a:pPr>
                      <a:r>
                        <a:rPr lang="en-US" sz="2000" b="1" dirty="0" smtClean="0">
                          <a:solidFill>
                            <a:srgbClr val="002060"/>
                          </a:solidFill>
                          <a:latin typeface="Comic Sans MS" panose="030F0702030302020204" pitchFamily="66" charset="0"/>
                          <a:ea typeface="Tahoma" panose="020B0604030504040204" pitchFamily="34" charset="0"/>
                          <a:cs typeface="Tahoma" panose="020B0604030504040204" pitchFamily="34" charset="0"/>
                        </a:rPr>
                        <a:t>3.</a:t>
                      </a:r>
                      <a:r>
                        <a:rPr lang="en-US" sz="2000" dirty="0" smtClean="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 Phonics</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2000" baseline="0" dirty="0" smtClean="0">
                          <a:solidFill>
                            <a:srgbClr val="002060"/>
                          </a:solidFill>
                          <a:effectLst>
                            <a:outerShdw blurRad="38100" dist="38100" dir="2700000" algn="tl">
                              <a:srgbClr val="000000">
                                <a:alpha val="43137"/>
                              </a:srgbClr>
                            </a:outerShdw>
                          </a:effectLst>
                        </a:rPr>
                        <a:t> </a:t>
                      </a:r>
                      <a:r>
                        <a:rPr lang="en-US" sz="2000" dirty="0" smtClean="0">
                          <a:solidFill>
                            <a:srgbClr val="002060"/>
                          </a:solidFill>
                          <a:effectLst>
                            <a:outerShdw blurRad="38100" dist="38100" dir="2700000" algn="tl">
                              <a:srgbClr val="000000">
                                <a:alpha val="43137"/>
                              </a:srgbClr>
                            </a:outerShdw>
                          </a:effectLst>
                        </a:rPr>
                        <a:t>is the process of reading words in text.  </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4232510432"/>
                  </a:ext>
                </a:extLst>
              </a:tr>
              <a:tr h="747920">
                <a:tc>
                  <a:txBody>
                    <a:bodyPr/>
                    <a:lstStyle/>
                    <a:p>
                      <a:pPr algn="ctr">
                        <a:lnSpc>
                          <a:spcPct val="115000"/>
                        </a:lnSpc>
                        <a:spcAft>
                          <a:spcPts val="0"/>
                        </a:spcAft>
                      </a:pPr>
                      <a:r>
                        <a:rPr lang="en-US" sz="2000" dirty="0" smtClean="0">
                          <a:solidFill>
                            <a:srgbClr val="002060"/>
                          </a:solidFill>
                          <a:effectLst>
                            <a:outerShdw blurRad="38100" dist="38100" dir="2700000" algn="tl">
                              <a:srgbClr val="000000">
                                <a:alpha val="43137"/>
                              </a:srgbClr>
                            </a:outerShdw>
                          </a:effectLst>
                        </a:rPr>
                        <a:t>4.Decoding</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2000" dirty="0" smtClean="0">
                          <a:solidFill>
                            <a:srgbClr val="002060"/>
                          </a:solidFill>
                          <a:effectLst>
                            <a:outerShdw blurRad="38100" dist="38100" dir="2700000" algn="tl">
                              <a:srgbClr val="000000">
                                <a:alpha val="43137"/>
                              </a:srgbClr>
                            </a:outerShdw>
                          </a:effectLst>
                        </a:rPr>
                        <a:t> involves the amount of time it takes to perceive information, process information</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1670856595"/>
                  </a:ext>
                </a:extLst>
              </a:tr>
              <a:tr h="747920">
                <a:tc>
                  <a:txBody>
                    <a:bodyPr/>
                    <a:lstStyle/>
                    <a:p>
                      <a:pPr algn="ctr">
                        <a:lnSpc>
                          <a:spcPct val="115000"/>
                        </a:lnSpc>
                        <a:spcAft>
                          <a:spcPts val="0"/>
                        </a:spcAft>
                      </a:pPr>
                      <a:r>
                        <a:rPr lang="en-US" sz="2000" dirty="0" smtClean="0">
                          <a:solidFill>
                            <a:srgbClr val="002060"/>
                          </a:solidFill>
                          <a:effectLst>
                            <a:outerShdw blurRad="38100" dist="38100" dir="2700000" algn="tl">
                              <a:srgbClr val="000000">
                                <a:alpha val="43137"/>
                              </a:srgbClr>
                            </a:outerShdw>
                          </a:effectLst>
                        </a:rPr>
                        <a:t>5.Alphabetic principle</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2000" dirty="0" smtClean="0">
                          <a:solidFill>
                            <a:srgbClr val="002060"/>
                          </a:solidFill>
                          <a:effectLst>
                            <a:outerShdw blurRad="38100" dist="38100" dir="2700000" algn="tl">
                              <a:srgbClr val="000000">
                                <a:alpha val="43137"/>
                              </a:srgbClr>
                            </a:outerShdw>
                          </a:effectLst>
                        </a:rPr>
                        <a:t> is connecting letters with their sounds to read.  </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2860561235"/>
                  </a:ext>
                </a:extLst>
              </a:tr>
              <a:tr h="747920">
                <a:tc>
                  <a:txBody>
                    <a:bodyPr/>
                    <a:lstStyle/>
                    <a:p>
                      <a:pPr algn="ctr">
                        <a:lnSpc>
                          <a:spcPct val="115000"/>
                        </a:lnSpc>
                        <a:spcAft>
                          <a:spcPts val="0"/>
                        </a:spcAft>
                      </a:pPr>
                      <a:r>
                        <a:rPr lang="en-US" sz="2000" kern="1200" dirty="0" smtClean="0">
                          <a:solidFill>
                            <a:srgbClr val="002060"/>
                          </a:solidFill>
                          <a:effectLst>
                            <a:outerShdw blurRad="38100" dist="38100" dir="2700000" algn="tl">
                              <a:srgbClr val="000000">
                                <a:alpha val="43137"/>
                              </a:srgbClr>
                            </a:outerShdw>
                          </a:effectLst>
                          <a:latin typeface="+mn-lt"/>
                          <a:ea typeface="+mn-ea"/>
                          <a:cs typeface="+mn-cs"/>
                        </a:rPr>
                        <a:t>6.Phonemic  awareness </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r>
                        <a:rPr lang="en-US" sz="1800" dirty="0" smtClean="0">
                          <a:solidFill>
                            <a:srgbClr val="002060"/>
                          </a:solidFill>
                          <a:effectLst>
                            <a:outerShdw blurRad="38100" dist="38100" dir="2700000" algn="tl">
                              <a:srgbClr val="000000">
                                <a:alpha val="43137"/>
                              </a:srgbClr>
                            </a:outerShdw>
                          </a:effectLst>
                        </a:rPr>
                        <a:t> </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2000" dirty="0" smtClean="0">
                          <a:solidFill>
                            <a:srgbClr val="002060"/>
                          </a:solidFill>
                          <a:effectLst>
                            <a:outerShdw blurRad="38100" dist="38100" dir="2700000" algn="tl">
                              <a:srgbClr val="000000">
                                <a:alpha val="43137"/>
                              </a:srgbClr>
                            </a:outerShdw>
                          </a:effectLst>
                        </a:rPr>
                        <a:t>is the ability to hear and manipulate the smallest unit of sound in spoken language. </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4160829371"/>
                  </a:ext>
                </a:extLst>
              </a:tr>
              <a:tr h="747920">
                <a:tc>
                  <a:txBody>
                    <a:bodyPr/>
                    <a:lstStyle/>
                    <a:p>
                      <a:pPr algn="ctr">
                        <a:lnSpc>
                          <a:spcPct val="115000"/>
                        </a:lnSpc>
                        <a:spcAft>
                          <a:spcPts val="0"/>
                        </a:spcAft>
                      </a:pPr>
                      <a:r>
                        <a:rPr lang="en-US" sz="2000" dirty="0" smtClean="0">
                          <a:solidFill>
                            <a:srgbClr val="002060"/>
                          </a:solidFill>
                          <a:effectLst>
                            <a:outerShdw blurRad="38100" dist="38100" dir="2700000" algn="tl">
                              <a:srgbClr val="000000">
                                <a:alpha val="43137"/>
                              </a:srgbClr>
                            </a:outerShdw>
                          </a:effectLst>
                        </a:rPr>
                        <a:t>7.Working memory </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endParaRPr lang="en-US" sz="1800" kern="1200" dirty="0">
                        <a:solidFill>
                          <a:srgbClr val="002060"/>
                        </a:solidFill>
                        <a:effectLst>
                          <a:outerShdw blurRad="38100" dist="38100" dir="2700000" algn="tl">
                            <a:srgbClr val="000000">
                              <a:alpha val="43137"/>
                            </a:srgbClr>
                          </a:outerShdw>
                        </a:effectLst>
                        <a:latin typeface="+mn-lt"/>
                        <a:ea typeface="+mn-ea"/>
                        <a:cs typeface="+mn-cs"/>
                      </a:endParaRPr>
                    </a:p>
                  </a:txBody>
                  <a:tcPr marL="68580" marR="68580" marT="0" marB="0"/>
                </a:tc>
                <a:tc>
                  <a:txBody>
                    <a:bodyPr/>
                    <a:lstStyle/>
                    <a:p>
                      <a:pPr algn="l">
                        <a:lnSpc>
                          <a:spcPct val="115000"/>
                        </a:lnSpc>
                        <a:spcAft>
                          <a:spcPts val="0"/>
                        </a:spcAft>
                      </a:pPr>
                      <a:r>
                        <a:rPr lang="en-US" sz="2000" kern="1200" dirty="0" smtClean="0">
                          <a:solidFill>
                            <a:srgbClr val="002060"/>
                          </a:solidFill>
                          <a:effectLst>
                            <a:outerShdw blurRad="38100" dist="38100" dir="2700000" algn="tl">
                              <a:srgbClr val="000000">
                                <a:alpha val="43137"/>
                              </a:srgbClr>
                            </a:outerShdw>
                          </a:effectLst>
                          <a:latin typeface="+mn-lt"/>
                          <a:ea typeface="+mn-ea"/>
                          <a:cs typeface="+mn-cs"/>
                        </a:rPr>
                        <a:t>is the process of using letter/sound knowledge to write </a:t>
                      </a:r>
                      <a:endParaRPr lang="en-US" sz="2000" kern="1200" dirty="0">
                        <a:solidFill>
                          <a:srgbClr val="002060"/>
                        </a:solidFill>
                        <a:effectLst>
                          <a:outerShdw blurRad="38100" dist="38100" dir="2700000" algn="tl">
                            <a:srgbClr val="000000">
                              <a:alpha val="43137"/>
                            </a:srgbClr>
                          </a:outerShdw>
                        </a:effectLst>
                        <a:latin typeface="+mn-lt"/>
                        <a:ea typeface="+mn-ea"/>
                        <a:cs typeface="+mn-cs"/>
                      </a:endParaRPr>
                    </a:p>
                  </a:txBody>
                  <a:tcPr marL="68580" marR="68580" marT="0" marB="0"/>
                </a:tc>
                <a:extLst>
                  <a:ext uri="{0D108BD9-81ED-4DB2-BD59-A6C34878D82A}">
                    <a16:rowId xmlns:a16="http://schemas.microsoft.com/office/drawing/2014/main" xmlns="" val="38286278"/>
                  </a:ext>
                </a:extLst>
              </a:tr>
              <a:tr h="747920">
                <a:tc>
                  <a:txBody>
                    <a:bodyPr/>
                    <a:lstStyle/>
                    <a:p>
                      <a:pPr algn="ctr">
                        <a:lnSpc>
                          <a:spcPct val="115000"/>
                        </a:lnSpc>
                        <a:spcAft>
                          <a:spcPts val="0"/>
                        </a:spcAft>
                      </a:pPr>
                      <a:r>
                        <a:rPr lang="en-US" sz="2000" kern="1200" dirty="0" smtClean="0">
                          <a:solidFill>
                            <a:srgbClr val="002060"/>
                          </a:solidFill>
                          <a:effectLst>
                            <a:outerShdw blurRad="38100" dist="38100" dir="2700000" algn="tl">
                              <a:srgbClr val="000000">
                                <a:alpha val="43137"/>
                              </a:srgbClr>
                            </a:outerShdw>
                          </a:effectLst>
                          <a:latin typeface="+mn-lt"/>
                          <a:ea typeface="+mn-ea"/>
                          <a:cs typeface="+mn-cs"/>
                        </a:rPr>
                        <a:t>8.Encoding</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1800" b="1" baseline="0" dirty="0" smtClean="0">
                          <a:solidFill>
                            <a:srgbClr val="002060"/>
                          </a:solidFill>
                          <a:latin typeface="Comic Sans MS" panose="030F0702030302020204" pitchFamily="66" charset="0"/>
                          <a:ea typeface="Tahoma" panose="020B0604030504040204" pitchFamily="34" charset="0"/>
                          <a:cs typeface="Tahoma" panose="020B0604030504040204" pitchFamily="34" charset="0"/>
                        </a:rPr>
                        <a:t> </a:t>
                      </a:r>
                      <a:r>
                        <a:rPr lang="en-US" sz="2000" kern="1200" dirty="0" smtClean="0">
                          <a:solidFill>
                            <a:srgbClr val="002060"/>
                          </a:solidFill>
                          <a:effectLst>
                            <a:outerShdw blurRad="38100" dist="38100" dir="2700000" algn="tl">
                              <a:srgbClr val="000000">
                                <a:alpha val="43137"/>
                              </a:srgbClr>
                            </a:outerShdw>
                          </a:effectLst>
                          <a:latin typeface="+mn-lt"/>
                          <a:ea typeface="+mn-ea"/>
                          <a:cs typeface="+mn-cs"/>
                        </a:rPr>
                        <a:t>is the consonant or cluster of consonants at the start of a syllable</a:t>
                      </a:r>
                      <a:endParaRPr lang="en-US" sz="2000" kern="1200" dirty="0">
                        <a:solidFill>
                          <a:srgbClr val="002060"/>
                        </a:solidFill>
                        <a:effectLst>
                          <a:outerShdw blurRad="38100" dist="38100" dir="2700000" algn="tl">
                            <a:srgbClr val="000000">
                              <a:alpha val="43137"/>
                            </a:srgbClr>
                          </a:outerShdw>
                        </a:effectLst>
                        <a:latin typeface="+mn-lt"/>
                        <a:ea typeface="+mn-ea"/>
                        <a:cs typeface="+mn-cs"/>
                      </a:endParaRPr>
                    </a:p>
                  </a:txBody>
                  <a:tcPr marL="39003" marR="39003" marT="0" marB="0"/>
                </a:tc>
                <a:extLst>
                  <a:ext uri="{0D108BD9-81ED-4DB2-BD59-A6C34878D82A}">
                    <a16:rowId xmlns:a16="http://schemas.microsoft.com/office/drawing/2014/main" xmlns="" val="901797368"/>
                  </a:ext>
                </a:extLst>
              </a:tr>
            </a:tbl>
          </a:graphicData>
        </a:graphic>
      </p:graphicFrame>
    </p:spTree>
    <p:extLst>
      <p:ext uri="{BB962C8B-B14F-4D97-AF65-F5344CB8AC3E}">
        <p14:creationId xmlns:p14="http://schemas.microsoft.com/office/powerpoint/2010/main" val="2660534921"/>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24</a:t>
            </a:fld>
            <a:endParaRPr lang="en-US" noProof="0" dirty="0"/>
          </a:p>
        </p:txBody>
      </p:sp>
      <p:graphicFrame>
        <p:nvGraphicFramePr>
          <p:cNvPr id="4" name="Table 3"/>
          <p:cNvGraphicFramePr>
            <a:graphicFrameLocks noGrp="1"/>
          </p:cNvGraphicFramePr>
          <p:nvPr>
            <p:extLst>
              <p:ext uri="{D42A27DB-BD31-4B8C-83A1-F6EECF244321}">
                <p14:modId xmlns:p14="http://schemas.microsoft.com/office/powerpoint/2010/main" val="373737709"/>
              </p:ext>
            </p:extLst>
          </p:nvPr>
        </p:nvGraphicFramePr>
        <p:xfrm>
          <a:off x="407963" y="322527"/>
          <a:ext cx="11296357" cy="6246600"/>
        </p:xfrm>
        <a:graphic>
          <a:graphicData uri="http://schemas.openxmlformats.org/drawingml/2006/table">
            <a:tbl>
              <a:tblPr firstRow="1" firstCol="1" bandRow="1">
                <a:tableStyleId>{93296810-A885-4BE3-A3E7-6D5BEEA58F35}</a:tableStyleId>
              </a:tblPr>
              <a:tblGrid>
                <a:gridCol w="1927274">
                  <a:extLst>
                    <a:ext uri="{9D8B030D-6E8A-4147-A177-3AD203B41FA5}">
                      <a16:colId xmlns:a16="http://schemas.microsoft.com/office/drawing/2014/main" xmlns="" val="2476001161"/>
                    </a:ext>
                  </a:extLst>
                </a:gridCol>
                <a:gridCol w="928468">
                  <a:extLst>
                    <a:ext uri="{9D8B030D-6E8A-4147-A177-3AD203B41FA5}">
                      <a16:colId xmlns:a16="http://schemas.microsoft.com/office/drawing/2014/main" xmlns="" val="777461357"/>
                    </a:ext>
                  </a:extLst>
                </a:gridCol>
                <a:gridCol w="8440615">
                  <a:extLst>
                    <a:ext uri="{9D8B030D-6E8A-4147-A177-3AD203B41FA5}">
                      <a16:colId xmlns:a16="http://schemas.microsoft.com/office/drawing/2014/main" xmlns="" val="2519649220"/>
                    </a:ext>
                  </a:extLst>
                </a:gridCol>
              </a:tblGrid>
              <a:tr h="660640">
                <a:tc>
                  <a:txBody>
                    <a:bodyPr/>
                    <a:lstStyle/>
                    <a:p>
                      <a:pPr algn="ctr">
                        <a:lnSpc>
                          <a:spcPct val="115000"/>
                        </a:lnSpc>
                        <a:spcAft>
                          <a:spcPts val="0"/>
                        </a:spcAft>
                      </a:pPr>
                      <a:r>
                        <a:rPr lang="en-US" sz="1800" dirty="0">
                          <a:solidFill>
                            <a:srgbClr val="002060"/>
                          </a:solidFill>
                          <a:effectLst>
                            <a:outerShdw blurRad="38100" dist="38100" dir="2700000" algn="tl">
                              <a:srgbClr val="000000">
                                <a:alpha val="43137"/>
                              </a:srgbClr>
                            </a:outerShdw>
                          </a:effectLst>
                        </a:rPr>
                        <a:t>No.</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solidFill>
                      <a:schemeClr val="bg2"/>
                    </a:solidFill>
                  </a:tcPr>
                </a:tc>
                <a:tc>
                  <a:txBody>
                    <a:bodyPr/>
                    <a:lstStyle/>
                    <a:p>
                      <a:pPr algn="ctr">
                        <a:lnSpc>
                          <a:spcPct val="115000"/>
                        </a:lnSpc>
                        <a:spcAft>
                          <a:spcPts val="0"/>
                        </a:spcAft>
                      </a:pPr>
                      <a:r>
                        <a:rPr lang="en-US" sz="1800" dirty="0" smtClean="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answer</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solidFill>
                      <a:schemeClr val="bg2"/>
                    </a:solidFill>
                  </a:tcPr>
                </a:tc>
                <a:tc>
                  <a:txBody>
                    <a:bodyPr/>
                    <a:lstStyle/>
                    <a:p>
                      <a:pPr algn="ctr">
                        <a:lnSpc>
                          <a:spcPct val="115000"/>
                        </a:lnSpc>
                        <a:spcAft>
                          <a:spcPts val="0"/>
                        </a:spcAft>
                      </a:pPr>
                      <a:r>
                        <a:rPr lang="en-US" sz="1800" dirty="0" smtClean="0">
                          <a:solidFill>
                            <a:srgbClr val="002060"/>
                          </a:solidFill>
                          <a:effectLst>
                            <a:outerShdw blurRad="38100" dist="38100" dir="2700000" algn="tl">
                              <a:srgbClr val="000000">
                                <a:alpha val="43137"/>
                              </a:srgbClr>
                            </a:outerShdw>
                          </a:effectLst>
                        </a:rPr>
                        <a:t>Definition </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solidFill>
                      <a:schemeClr val="bg2"/>
                    </a:solidFill>
                  </a:tcPr>
                </a:tc>
                <a:extLst>
                  <a:ext uri="{0D108BD9-81ED-4DB2-BD59-A6C34878D82A}">
                    <a16:rowId xmlns:a16="http://schemas.microsoft.com/office/drawing/2014/main" xmlns="" val="3084405425"/>
                  </a:ext>
                </a:extLst>
              </a:tr>
              <a:tr h="340307">
                <a:tc>
                  <a:txBody>
                    <a:bodyPr/>
                    <a:lstStyle/>
                    <a:p>
                      <a:pPr algn="ctr">
                        <a:lnSpc>
                          <a:spcPct val="115000"/>
                        </a:lnSpc>
                        <a:spcAft>
                          <a:spcPts val="0"/>
                        </a:spcAft>
                      </a:pPr>
                      <a:r>
                        <a:rPr lang="en-US" sz="2000" dirty="0" smtClean="0">
                          <a:solidFill>
                            <a:schemeClr val="bg1"/>
                          </a:solidFill>
                          <a:effectLst>
                            <a:outerShdw blurRad="38100" dist="38100" dir="2700000" algn="tl">
                              <a:srgbClr val="000000">
                                <a:alpha val="43137"/>
                              </a:srgbClr>
                            </a:outerShdw>
                          </a:effectLst>
                        </a:rPr>
                        <a:t>1.The onset</a:t>
                      </a:r>
                      <a:r>
                        <a:rPr lang="en-US" sz="2000" baseline="0" dirty="0" smtClean="0">
                          <a:solidFill>
                            <a:schemeClr val="bg1"/>
                          </a:solidFill>
                          <a:effectLst>
                            <a:outerShdw blurRad="38100" dist="38100" dir="2700000" algn="tl">
                              <a:srgbClr val="000000">
                                <a:alpha val="43137"/>
                              </a:srgbClr>
                            </a:outerShdw>
                          </a:effectLst>
                        </a:rPr>
                        <a:t> </a:t>
                      </a:r>
                      <a:endParaRPr lang="en-US" sz="2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15000"/>
                        </a:lnSpc>
                        <a:spcAft>
                          <a:spcPts val="0"/>
                        </a:spcAft>
                      </a:pPr>
                      <a:r>
                        <a:rPr lang="en-US" sz="1800" dirty="0" smtClean="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3</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1800" dirty="0" smtClean="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 is a way of teaching children how to read and write.</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1298618015"/>
                  </a:ext>
                </a:extLst>
              </a:tr>
              <a:tr h="747920">
                <a:tc>
                  <a:txBody>
                    <a:bodyPr/>
                    <a:lstStyle/>
                    <a:p>
                      <a:pPr algn="ctr">
                        <a:lnSpc>
                          <a:spcPct val="115000"/>
                        </a:lnSpc>
                        <a:spcAft>
                          <a:spcPts val="0"/>
                        </a:spcAft>
                      </a:pPr>
                      <a:r>
                        <a:rPr lang="en-US" sz="2000" dirty="0" smtClean="0">
                          <a:solidFill>
                            <a:schemeClr val="bg1"/>
                          </a:solidFill>
                          <a:effectLst>
                            <a:outerShdw blurRad="38100" dist="38100" dir="2700000" algn="tl">
                              <a:srgbClr val="000000">
                                <a:alpha val="43137"/>
                              </a:srgbClr>
                            </a:outerShdw>
                          </a:effectLst>
                        </a:rPr>
                        <a:t>2.Processing speed</a:t>
                      </a:r>
                      <a:endParaRPr lang="en-US" sz="2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r>
                        <a:rPr lang="en-US" sz="1800" dirty="0" smtClean="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7</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1800" dirty="0" smtClean="0">
                          <a:solidFill>
                            <a:srgbClr val="002060"/>
                          </a:solidFill>
                          <a:effectLst>
                            <a:outerShdw blurRad="38100" dist="38100" dir="2700000" algn="tl">
                              <a:srgbClr val="000000">
                                <a:alpha val="43137"/>
                              </a:srgbClr>
                            </a:outerShdw>
                          </a:effectLst>
                        </a:rPr>
                        <a:t> </a:t>
                      </a:r>
                      <a:r>
                        <a:rPr lang="en-US" sz="2000" dirty="0" smtClean="0">
                          <a:solidFill>
                            <a:srgbClr val="002060"/>
                          </a:solidFill>
                          <a:effectLst>
                            <a:outerShdw blurRad="38100" dist="38100" dir="2700000" algn="tl">
                              <a:srgbClr val="000000">
                                <a:alpha val="43137"/>
                              </a:srgbClr>
                            </a:outerShdw>
                          </a:effectLst>
                        </a:rPr>
                        <a:t>can be defined as our ability to simultaneously hold and manipulate information  </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30069450"/>
                  </a:ext>
                </a:extLst>
              </a:tr>
              <a:tr h="747920">
                <a:tc>
                  <a:txBody>
                    <a:bodyPr/>
                    <a:lstStyle/>
                    <a:p>
                      <a:pPr algn="ctr">
                        <a:lnSpc>
                          <a:spcPct val="115000"/>
                        </a:lnSpc>
                        <a:spcAft>
                          <a:spcPts val="0"/>
                        </a:spcAft>
                      </a:pPr>
                      <a:r>
                        <a:rPr lang="en-US" sz="2000" b="1" dirty="0" smtClean="0">
                          <a:solidFill>
                            <a:schemeClr val="bg1"/>
                          </a:solidFill>
                          <a:latin typeface="Comic Sans MS" panose="030F0702030302020204" pitchFamily="66" charset="0"/>
                          <a:ea typeface="Tahoma" panose="020B0604030504040204" pitchFamily="34" charset="0"/>
                          <a:cs typeface="Tahoma" panose="020B0604030504040204" pitchFamily="34" charset="0"/>
                        </a:rPr>
                        <a:t>3.</a:t>
                      </a:r>
                      <a:r>
                        <a:rPr lang="en-US" sz="2000" dirty="0" smtClean="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 Phonics</a:t>
                      </a:r>
                      <a:endParaRPr lang="en-US" sz="2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r>
                        <a:rPr lang="en-US" sz="1800" dirty="0" smtClean="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4</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2000" baseline="0" dirty="0" smtClean="0">
                          <a:solidFill>
                            <a:srgbClr val="002060"/>
                          </a:solidFill>
                          <a:effectLst>
                            <a:outerShdw blurRad="38100" dist="38100" dir="2700000" algn="tl">
                              <a:srgbClr val="000000">
                                <a:alpha val="43137"/>
                              </a:srgbClr>
                            </a:outerShdw>
                          </a:effectLst>
                        </a:rPr>
                        <a:t> </a:t>
                      </a:r>
                      <a:r>
                        <a:rPr lang="en-US" sz="2000" dirty="0" smtClean="0">
                          <a:solidFill>
                            <a:srgbClr val="002060"/>
                          </a:solidFill>
                          <a:effectLst>
                            <a:outerShdw blurRad="38100" dist="38100" dir="2700000" algn="tl">
                              <a:srgbClr val="000000">
                                <a:alpha val="43137"/>
                              </a:srgbClr>
                            </a:outerShdw>
                          </a:effectLst>
                        </a:rPr>
                        <a:t>is the process of reading words in text.  </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4232510432"/>
                  </a:ext>
                </a:extLst>
              </a:tr>
              <a:tr h="747920">
                <a:tc>
                  <a:txBody>
                    <a:bodyPr/>
                    <a:lstStyle/>
                    <a:p>
                      <a:pPr algn="ctr">
                        <a:lnSpc>
                          <a:spcPct val="115000"/>
                        </a:lnSpc>
                        <a:spcAft>
                          <a:spcPts val="0"/>
                        </a:spcAft>
                      </a:pPr>
                      <a:r>
                        <a:rPr lang="en-US" sz="2000" dirty="0" smtClean="0">
                          <a:solidFill>
                            <a:schemeClr val="bg1"/>
                          </a:solidFill>
                          <a:effectLst>
                            <a:outerShdw blurRad="38100" dist="38100" dir="2700000" algn="tl">
                              <a:srgbClr val="000000">
                                <a:alpha val="43137"/>
                              </a:srgbClr>
                            </a:outerShdw>
                          </a:effectLst>
                        </a:rPr>
                        <a:t>4.Decoding</a:t>
                      </a:r>
                      <a:endParaRPr lang="en-US" sz="2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r>
                        <a:rPr lang="en-US" sz="1800" dirty="0" smtClean="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2</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2000" dirty="0" smtClean="0">
                          <a:solidFill>
                            <a:srgbClr val="002060"/>
                          </a:solidFill>
                          <a:effectLst>
                            <a:outerShdw blurRad="38100" dist="38100" dir="2700000" algn="tl">
                              <a:srgbClr val="000000">
                                <a:alpha val="43137"/>
                              </a:srgbClr>
                            </a:outerShdw>
                          </a:effectLst>
                        </a:rPr>
                        <a:t> involves the amount of time it takes to perceive information, process information</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1670856595"/>
                  </a:ext>
                </a:extLst>
              </a:tr>
              <a:tr h="747920">
                <a:tc>
                  <a:txBody>
                    <a:bodyPr/>
                    <a:lstStyle/>
                    <a:p>
                      <a:pPr algn="ctr">
                        <a:lnSpc>
                          <a:spcPct val="115000"/>
                        </a:lnSpc>
                        <a:spcAft>
                          <a:spcPts val="0"/>
                        </a:spcAft>
                      </a:pPr>
                      <a:r>
                        <a:rPr lang="en-US" sz="2000" dirty="0" smtClean="0">
                          <a:solidFill>
                            <a:schemeClr val="bg1"/>
                          </a:solidFill>
                          <a:effectLst>
                            <a:outerShdw blurRad="38100" dist="38100" dir="2700000" algn="tl">
                              <a:srgbClr val="000000">
                                <a:alpha val="43137"/>
                              </a:srgbClr>
                            </a:outerShdw>
                          </a:effectLst>
                        </a:rPr>
                        <a:t>5.Alphabetic principle</a:t>
                      </a:r>
                      <a:endParaRPr lang="en-US" sz="2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r>
                        <a:rPr lang="en-US" sz="1800" dirty="0" smtClean="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5</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2000" dirty="0" smtClean="0">
                          <a:solidFill>
                            <a:srgbClr val="002060"/>
                          </a:solidFill>
                          <a:effectLst>
                            <a:outerShdw blurRad="38100" dist="38100" dir="2700000" algn="tl">
                              <a:srgbClr val="000000">
                                <a:alpha val="43137"/>
                              </a:srgbClr>
                            </a:outerShdw>
                          </a:effectLst>
                        </a:rPr>
                        <a:t> is connecting letters with their sounds to read.  </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2860561235"/>
                  </a:ext>
                </a:extLst>
              </a:tr>
              <a:tr h="747920">
                <a:tc>
                  <a:txBody>
                    <a:bodyPr/>
                    <a:lstStyle/>
                    <a:p>
                      <a:pPr algn="ctr">
                        <a:lnSpc>
                          <a:spcPct val="115000"/>
                        </a:lnSpc>
                        <a:spcAft>
                          <a:spcPts val="0"/>
                        </a:spcAft>
                      </a:pPr>
                      <a:r>
                        <a:rPr lang="en-US" sz="2000" kern="1200" dirty="0" smtClean="0">
                          <a:solidFill>
                            <a:schemeClr val="bg1"/>
                          </a:solidFill>
                          <a:effectLst>
                            <a:outerShdw blurRad="38100" dist="38100" dir="2700000" algn="tl">
                              <a:srgbClr val="000000">
                                <a:alpha val="43137"/>
                              </a:srgbClr>
                            </a:outerShdw>
                          </a:effectLst>
                          <a:latin typeface="+mn-lt"/>
                          <a:ea typeface="+mn-ea"/>
                          <a:cs typeface="+mn-cs"/>
                        </a:rPr>
                        <a:t>6.Phonemic  awareness </a:t>
                      </a:r>
                      <a:endParaRPr lang="en-US" sz="2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r>
                        <a:rPr lang="en-US" sz="1800" dirty="0" smtClean="0">
                          <a:solidFill>
                            <a:srgbClr val="002060"/>
                          </a:solidFill>
                          <a:effectLst>
                            <a:outerShdw blurRad="38100" dist="38100" dir="2700000" algn="tl">
                              <a:srgbClr val="000000">
                                <a:alpha val="43137"/>
                              </a:srgbClr>
                            </a:outerShdw>
                          </a:effectLst>
                        </a:rPr>
                        <a:t> 6</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2000" dirty="0" smtClean="0">
                          <a:solidFill>
                            <a:srgbClr val="002060"/>
                          </a:solidFill>
                          <a:effectLst>
                            <a:outerShdw blurRad="38100" dist="38100" dir="2700000" algn="tl">
                              <a:srgbClr val="000000">
                                <a:alpha val="43137"/>
                              </a:srgbClr>
                            </a:outerShdw>
                          </a:effectLst>
                        </a:rPr>
                        <a:t>is the ability to hear and manipulate the smallest unit of sound in spoken language. </a:t>
                      </a:r>
                      <a:endParaRPr lang="en-US" sz="20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extLst>
                  <a:ext uri="{0D108BD9-81ED-4DB2-BD59-A6C34878D82A}">
                    <a16:rowId xmlns:a16="http://schemas.microsoft.com/office/drawing/2014/main" xmlns="" val="4160829371"/>
                  </a:ext>
                </a:extLst>
              </a:tr>
              <a:tr h="747920">
                <a:tc>
                  <a:txBody>
                    <a:bodyPr/>
                    <a:lstStyle/>
                    <a:p>
                      <a:pPr algn="ctr">
                        <a:lnSpc>
                          <a:spcPct val="115000"/>
                        </a:lnSpc>
                        <a:spcAft>
                          <a:spcPts val="0"/>
                        </a:spcAft>
                      </a:pPr>
                      <a:r>
                        <a:rPr lang="en-US" sz="2000" dirty="0" smtClean="0">
                          <a:solidFill>
                            <a:schemeClr val="bg1"/>
                          </a:solidFill>
                          <a:effectLst>
                            <a:outerShdw blurRad="38100" dist="38100" dir="2700000" algn="tl">
                              <a:srgbClr val="000000">
                                <a:alpha val="43137"/>
                              </a:srgbClr>
                            </a:outerShdw>
                          </a:effectLst>
                        </a:rPr>
                        <a:t>7.Working memory </a:t>
                      </a:r>
                      <a:endParaRPr lang="en-US" sz="2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r>
                        <a:rPr lang="en-US" sz="1800" kern="1200" dirty="0" smtClean="0">
                          <a:solidFill>
                            <a:srgbClr val="002060"/>
                          </a:solidFill>
                          <a:effectLst>
                            <a:outerShdw blurRad="38100" dist="38100" dir="2700000" algn="tl">
                              <a:srgbClr val="000000">
                                <a:alpha val="43137"/>
                              </a:srgbClr>
                            </a:outerShdw>
                          </a:effectLst>
                          <a:latin typeface="+mn-lt"/>
                          <a:ea typeface="+mn-ea"/>
                          <a:cs typeface="+mn-cs"/>
                        </a:rPr>
                        <a:t>8</a:t>
                      </a:r>
                      <a:endParaRPr lang="en-US" sz="1800" kern="1200" dirty="0">
                        <a:solidFill>
                          <a:srgbClr val="002060"/>
                        </a:solidFill>
                        <a:effectLst>
                          <a:outerShdw blurRad="38100" dist="38100" dir="2700000" algn="tl">
                            <a:srgbClr val="000000">
                              <a:alpha val="43137"/>
                            </a:srgbClr>
                          </a:outerShdw>
                        </a:effectLst>
                        <a:latin typeface="+mn-lt"/>
                        <a:ea typeface="+mn-ea"/>
                        <a:cs typeface="+mn-cs"/>
                      </a:endParaRPr>
                    </a:p>
                  </a:txBody>
                  <a:tcPr marL="68580" marR="68580" marT="0" marB="0"/>
                </a:tc>
                <a:tc>
                  <a:txBody>
                    <a:bodyPr/>
                    <a:lstStyle/>
                    <a:p>
                      <a:pPr algn="l">
                        <a:lnSpc>
                          <a:spcPct val="115000"/>
                        </a:lnSpc>
                        <a:spcAft>
                          <a:spcPts val="0"/>
                        </a:spcAft>
                      </a:pPr>
                      <a:r>
                        <a:rPr lang="en-US" sz="2000" kern="1200" dirty="0" smtClean="0">
                          <a:solidFill>
                            <a:srgbClr val="002060"/>
                          </a:solidFill>
                          <a:effectLst>
                            <a:outerShdw blurRad="38100" dist="38100" dir="2700000" algn="tl">
                              <a:srgbClr val="000000">
                                <a:alpha val="43137"/>
                              </a:srgbClr>
                            </a:outerShdw>
                          </a:effectLst>
                          <a:latin typeface="+mn-lt"/>
                          <a:ea typeface="+mn-ea"/>
                          <a:cs typeface="+mn-cs"/>
                        </a:rPr>
                        <a:t>is the process of using letter/sound knowledge to write </a:t>
                      </a:r>
                      <a:endParaRPr lang="en-US" sz="2000" kern="1200" dirty="0">
                        <a:solidFill>
                          <a:srgbClr val="002060"/>
                        </a:solidFill>
                        <a:effectLst>
                          <a:outerShdw blurRad="38100" dist="38100" dir="2700000" algn="tl">
                            <a:srgbClr val="000000">
                              <a:alpha val="43137"/>
                            </a:srgbClr>
                          </a:outerShdw>
                        </a:effectLst>
                        <a:latin typeface="+mn-lt"/>
                        <a:ea typeface="+mn-ea"/>
                        <a:cs typeface="+mn-cs"/>
                      </a:endParaRPr>
                    </a:p>
                  </a:txBody>
                  <a:tcPr marL="68580" marR="68580" marT="0" marB="0"/>
                </a:tc>
                <a:extLst>
                  <a:ext uri="{0D108BD9-81ED-4DB2-BD59-A6C34878D82A}">
                    <a16:rowId xmlns:a16="http://schemas.microsoft.com/office/drawing/2014/main" xmlns="" val="38286278"/>
                  </a:ext>
                </a:extLst>
              </a:tr>
              <a:tr h="747920">
                <a:tc>
                  <a:txBody>
                    <a:bodyPr/>
                    <a:lstStyle/>
                    <a:p>
                      <a:pPr algn="ctr">
                        <a:lnSpc>
                          <a:spcPct val="115000"/>
                        </a:lnSpc>
                        <a:spcAft>
                          <a:spcPts val="0"/>
                        </a:spcAft>
                      </a:pPr>
                      <a:r>
                        <a:rPr lang="en-US" sz="2000" kern="1200" dirty="0" smtClean="0">
                          <a:solidFill>
                            <a:schemeClr val="bg1"/>
                          </a:solidFill>
                          <a:effectLst>
                            <a:outerShdw blurRad="38100" dist="38100" dir="2700000" algn="tl">
                              <a:srgbClr val="000000">
                                <a:alpha val="43137"/>
                              </a:srgbClr>
                            </a:outerShdw>
                          </a:effectLst>
                          <a:latin typeface="+mn-lt"/>
                          <a:ea typeface="+mn-ea"/>
                          <a:cs typeface="+mn-cs"/>
                        </a:rPr>
                        <a:t>8.Encoding</a:t>
                      </a:r>
                      <a:endParaRPr lang="en-US" sz="2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ctr">
                        <a:lnSpc>
                          <a:spcPct val="150000"/>
                        </a:lnSpc>
                        <a:spcAft>
                          <a:spcPts val="0"/>
                        </a:spcAft>
                      </a:pPr>
                      <a:r>
                        <a:rPr lang="en-US" sz="1800" dirty="0" smtClean="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1</a:t>
                      </a:r>
                      <a:endParaRPr lang="en-US" sz="1800"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9003" marR="39003" marT="0" marB="0"/>
                </a:tc>
                <a:tc>
                  <a:txBody>
                    <a:bodyPr/>
                    <a:lstStyle/>
                    <a:p>
                      <a:pPr algn="l">
                        <a:lnSpc>
                          <a:spcPct val="115000"/>
                        </a:lnSpc>
                        <a:spcAft>
                          <a:spcPts val="0"/>
                        </a:spcAft>
                      </a:pPr>
                      <a:r>
                        <a:rPr lang="en-US" sz="1800" b="1" baseline="0" dirty="0" smtClean="0">
                          <a:solidFill>
                            <a:srgbClr val="002060"/>
                          </a:solidFill>
                          <a:latin typeface="Comic Sans MS" panose="030F0702030302020204" pitchFamily="66" charset="0"/>
                          <a:ea typeface="Tahoma" panose="020B0604030504040204" pitchFamily="34" charset="0"/>
                          <a:cs typeface="Tahoma" panose="020B0604030504040204" pitchFamily="34" charset="0"/>
                        </a:rPr>
                        <a:t> </a:t>
                      </a:r>
                      <a:r>
                        <a:rPr lang="en-US" sz="2000" kern="1200" dirty="0" smtClean="0">
                          <a:solidFill>
                            <a:srgbClr val="002060"/>
                          </a:solidFill>
                          <a:effectLst>
                            <a:outerShdw blurRad="38100" dist="38100" dir="2700000" algn="tl">
                              <a:srgbClr val="000000">
                                <a:alpha val="43137"/>
                              </a:srgbClr>
                            </a:outerShdw>
                          </a:effectLst>
                          <a:latin typeface="+mn-lt"/>
                          <a:ea typeface="+mn-ea"/>
                          <a:cs typeface="+mn-cs"/>
                        </a:rPr>
                        <a:t>is the consonant or cluster of consonants at the start of a syllable</a:t>
                      </a:r>
                      <a:endParaRPr lang="en-US" sz="2000" kern="1200" dirty="0">
                        <a:solidFill>
                          <a:srgbClr val="002060"/>
                        </a:solidFill>
                        <a:effectLst>
                          <a:outerShdw blurRad="38100" dist="38100" dir="2700000" algn="tl">
                            <a:srgbClr val="000000">
                              <a:alpha val="43137"/>
                            </a:srgbClr>
                          </a:outerShdw>
                        </a:effectLst>
                        <a:latin typeface="+mn-lt"/>
                        <a:ea typeface="+mn-ea"/>
                        <a:cs typeface="+mn-cs"/>
                      </a:endParaRPr>
                    </a:p>
                  </a:txBody>
                  <a:tcPr marL="39003" marR="39003" marT="0" marB="0"/>
                </a:tc>
                <a:extLst>
                  <a:ext uri="{0D108BD9-81ED-4DB2-BD59-A6C34878D82A}">
                    <a16:rowId xmlns:a16="http://schemas.microsoft.com/office/drawing/2014/main" xmlns="" val="901797368"/>
                  </a:ext>
                </a:extLst>
              </a:tr>
            </a:tbl>
          </a:graphicData>
        </a:graphic>
      </p:graphicFrame>
    </p:spTree>
    <p:extLst>
      <p:ext uri="{BB962C8B-B14F-4D97-AF65-F5344CB8AC3E}">
        <p14:creationId xmlns:p14="http://schemas.microsoft.com/office/powerpoint/2010/main" val="3934033730"/>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1066830" y="1168510"/>
            <a:ext cx="9343263" cy="632155"/>
          </a:xfrm>
        </p:spPr>
        <p:txBody>
          <a:bodyPr>
            <a:normAutofit/>
          </a:bodyPr>
          <a:lstStyle/>
          <a:p>
            <a:pPr algn="ctr"/>
            <a:r>
              <a:rPr lang="en-US" sz="2400" dirty="0" smtClean="0">
                <a:solidFill>
                  <a:srgbClr val="204474"/>
                </a:solidFill>
                <a:latin typeface="Comic Sans MS" panose="030F0702030302020204" pitchFamily="66" charset="0"/>
              </a:rPr>
              <a:t>Simple view of reading (Gough, 1986)</a:t>
            </a:r>
            <a:endParaRPr lang="en-US" sz="2400" dirty="0">
              <a:solidFill>
                <a:srgbClr val="204474"/>
              </a:solidFill>
              <a:latin typeface="Comic Sans MS" panose="030F0702030302020204" pitchFamily="66" charset="0"/>
            </a:endParaRPr>
          </a:p>
        </p:txBody>
      </p:sp>
      <p:pic>
        <p:nvPicPr>
          <p:cNvPr id="2050" name="Picture 2" descr="Phonics and the Science of Reading - Learn English"/>
          <p:cNvPicPr>
            <a:picLocks noChangeAspect="1" noChangeArrowheads="1"/>
          </p:cNvPicPr>
          <p:nvPr/>
        </p:nvPicPr>
        <p:blipFill rotWithShape="1">
          <a:blip r:embed="rId2">
            <a:extLst>
              <a:ext uri="{28A0092B-C50C-407E-A947-70E740481C1C}">
                <a14:useLocalDpi xmlns:a14="http://schemas.microsoft.com/office/drawing/2010/main" val="0"/>
              </a:ext>
            </a:extLst>
          </a:blip>
          <a:srcRect b="9769"/>
          <a:stretch/>
        </p:blipFill>
        <p:spPr bwMode="auto">
          <a:xfrm>
            <a:off x="1617785" y="2011680"/>
            <a:ext cx="9033468" cy="3221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8286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26</a:t>
            </a:fld>
            <a:endParaRPr lang="en-US" noProof="0" dirty="0"/>
          </a:p>
        </p:txBody>
      </p:sp>
      <p:pic>
        <p:nvPicPr>
          <p:cNvPr id="2050" name="Picture 2" descr="The Simple View of 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769" y="540162"/>
            <a:ext cx="9369083" cy="5866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882701"/>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04122" y="521396"/>
            <a:ext cx="11513713" cy="632155"/>
          </a:xfrm>
        </p:spPr>
        <p:txBody>
          <a:bodyPr>
            <a:normAutofit/>
          </a:bodyPr>
          <a:lstStyle/>
          <a:p>
            <a:pPr algn="ctr"/>
            <a:r>
              <a:rPr lang="en-US" sz="2400" dirty="0" smtClean="0">
                <a:solidFill>
                  <a:srgbClr val="FF0000"/>
                </a:solidFill>
                <a:latin typeface="Comic Sans MS" panose="030F0702030302020204" pitchFamily="66" charset="0"/>
              </a:rPr>
              <a:t>Simple view of reading (Gough, 1986)</a:t>
            </a:r>
            <a:endParaRPr lang="en-US" sz="24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675579" y="1153551"/>
            <a:ext cx="11109053" cy="5175779"/>
          </a:xfrm>
          <a:ln>
            <a:noFill/>
          </a:ln>
        </p:spPr>
        <p:style>
          <a:lnRef idx="2">
            <a:schemeClr val="accent1"/>
          </a:lnRef>
          <a:fillRef idx="1">
            <a:schemeClr val="lt1"/>
          </a:fillRef>
          <a:effectRef idx="0">
            <a:schemeClr val="accent1"/>
          </a:effectRef>
          <a:fontRef idx="minor">
            <a:schemeClr val="dk1"/>
          </a:fontRef>
        </p:style>
        <p:txBody>
          <a:bodyPr>
            <a:normAutofit fontScale="92500"/>
          </a:bodyPr>
          <a:lstStyle/>
          <a:p>
            <a:pPr marL="457200" indent="-457200">
              <a:lnSpc>
                <a:spcPct val="150000"/>
              </a:lnSpc>
              <a:buFont typeface="Wingdings" panose="05000000000000000000" pitchFamily="2" charset="2"/>
              <a:buChar char="v"/>
            </a:pPr>
            <a:r>
              <a:rPr lang="en-US" sz="2400" dirty="0">
                <a:solidFill>
                  <a:srgbClr val="FF0000"/>
                </a:solidFill>
                <a:latin typeface="Comic Sans MS" panose="030F0702030302020204" pitchFamily="66" charset="0"/>
              </a:rPr>
              <a:t>Simple view of reading </a:t>
            </a:r>
            <a:r>
              <a:rPr lang="en-US" sz="2400" dirty="0" smtClean="0">
                <a:solidFill>
                  <a:srgbClr val="204474"/>
                </a:solidFill>
                <a:latin typeface="Comic Sans MS" panose="030F0702030302020204" pitchFamily="66" charset="0"/>
              </a:rPr>
              <a:t>proposes </a:t>
            </a:r>
            <a:r>
              <a:rPr lang="en-US" sz="2400" dirty="0">
                <a:solidFill>
                  <a:srgbClr val="204474"/>
                </a:solidFill>
                <a:latin typeface="Comic Sans MS" panose="030F0702030302020204" pitchFamily="66" charset="0"/>
              </a:rPr>
              <a:t>that dyslexia primarily affects the skills involved in </a:t>
            </a:r>
            <a:r>
              <a:rPr lang="en-US" sz="2400" dirty="0">
                <a:solidFill>
                  <a:srgbClr val="FF0000"/>
                </a:solidFill>
                <a:latin typeface="Comic Sans MS" panose="030F0702030302020204" pitchFamily="66" charset="0"/>
              </a:rPr>
              <a:t>accurate and fluent word reading and spelling</a:t>
            </a:r>
            <a:r>
              <a:rPr lang="en-US" sz="2400" dirty="0">
                <a:solidFill>
                  <a:srgbClr val="204474"/>
                </a:solidFill>
                <a:latin typeface="Comic Sans MS" panose="030F0702030302020204" pitchFamily="66" charset="0"/>
              </a:rPr>
              <a:t>. Consequently, those children whose reading performance falls within either </a:t>
            </a:r>
            <a:r>
              <a:rPr lang="en-US" sz="2400" dirty="0">
                <a:solidFill>
                  <a:srgbClr val="FF0000"/>
                </a:solidFill>
                <a:latin typeface="Comic Sans MS" panose="030F0702030302020204" pitchFamily="66" charset="0"/>
              </a:rPr>
              <a:t>the upper or the lower left quadrants</a:t>
            </a:r>
            <a:r>
              <a:rPr lang="en-US" sz="2400" dirty="0">
                <a:solidFill>
                  <a:srgbClr val="204474"/>
                </a:solidFill>
                <a:latin typeface="Comic Sans MS" panose="030F0702030302020204" pitchFamily="66" charset="0"/>
              </a:rPr>
              <a:t> most likely include those children who are experiencing dyslexic difficulties because their performance indicates varying degrees of poor word recognition. </a:t>
            </a:r>
            <a:endParaRPr lang="en-US" sz="2400" dirty="0" smtClean="0">
              <a:solidFill>
                <a:srgbClr val="204474"/>
              </a:solidFill>
              <a:latin typeface="Comic Sans MS" panose="030F0702030302020204" pitchFamily="66" charset="0"/>
            </a:endParaRPr>
          </a:p>
          <a:p>
            <a:pPr marL="457200" indent="-457200">
              <a:lnSpc>
                <a:spcPct val="150000"/>
              </a:lnSpc>
              <a:buFont typeface="Wingdings" panose="05000000000000000000" pitchFamily="2" charset="2"/>
              <a:buChar char="v"/>
            </a:pPr>
            <a:r>
              <a:rPr lang="en-US" sz="2400" dirty="0" smtClean="0">
                <a:solidFill>
                  <a:srgbClr val="204474"/>
                </a:solidFill>
                <a:latin typeface="Comic Sans MS" panose="030F0702030302020204" pitchFamily="66" charset="0"/>
              </a:rPr>
              <a:t>The </a:t>
            </a:r>
            <a:r>
              <a:rPr lang="en-US" sz="2400" dirty="0">
                <a:solidFill>
                  <a:srgbClr val="204474"/>
                </a:solidFill>
                <a:latin typeface="Comic Sans MS" panose="030F0702030302020204" pitchFamily="66" charset="0"/>
              </a:rPr>
              <a:t>definition notes that cognitive difficulties associated with dyslexia include </a:t>
            </a:r>
            <a:r>
              <a:rPr lang="en-US" sz="2400" dirty="0">
                <a:solidFill>
                  <a:srgbClr val="FF0000"/>
                </a:solidFill>
                <a:latin typeface="Comic Sans MS" panose="030F0702030302020204" pitchFamily="66" charset="0"/>
              </a:rPr>
              <a:t>phonological awareness, verbal memory and verbal processing speed</a:t>
            </a:r>
            <a:r>
              <a:rPr lang="en-US" sz="2400" dirty="0">
                <a:solidFill>
                  <a:srgbClr val="204474"/>
                </a:solidFill>
                <a:latin typeface="Comic Sans MS" panose="030F0702030302020204" pitchFamily="66" charset="0"/>
              </a:rPr>
              <a:t>. Children with good and poor language comprehension can have such </a:t>
            </a:r>
            <a:r>
              <a:rPr lang="en-US" sz="2400" dirty="0" smtClean="0">
                <a:solidFill>
                  <a:srgbClr val="204474"/>
                </a:solidFill>
                <a:latin typeface="Comic Sans MS" panose="030F0702030302020204" pitchFamily="66" charset="0"/>
              </a:rPr>
              <a:t>difficulties.</a:t>
            </a:r>
            <a:endParaRPr lang="en-US" sz="2400" dirty="0">
              <a:solidFill>
                <a:srgbClr val="204474"/>
              </a:solidFill>
              <a:latin typeface="Comic Sans MS" panose="030F0702030302020204" pitchFamily="66" charset="0"/>
            </a:endParaRPr>
          </a:p>
        </p:txBody>
      </p:sp>
    </p:spTree>
    <p:extLst>
      <p:ext uri="{BB962C8B-B14F-4D97-AF65-F5344CB8AC3E}">
        <p14:creationId xmlns:p14="http://schemas.microsoft.com/office/powerpoint/2010/main" val="301757001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473248" y="200855"/>
            <a:ext cx="11513713" cy="522629"/>
          </a:xfrm>
        </p:spPr>
        <p:txBody>
          <a:bodyPr>
            <a:normAutofit/>
          </a:bodyPr>
          <a:lstStyle/>
          <a:p>
            <a:pPr algn="ctr"/>
            <a:r>
              <a:rPr lang="en-US" sz="2400" dirty="0" smtClean="0">
                <a:solidFill>
                  <a:srgbClr val="FF0000"/>
                </a:solidFill>
                <a:latin typeface="Comic Sans MS" panose="030F0702030302020204" pitchFamily="66" charset="0"/>
              </a:rPr>
              <a:t>Simple view of reading (Gough, 1986)/2</a:t>
            </a:r>
            <a:endParaRPr lang="en-US" sz="24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675577" y="618978"/>
            <a:ext cx="11109053" cy="6201697"/>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ct val="150000"/>
              </a:lnSpc>
              <a:buFont typeface="Wingdings" panose="05000000000000000000" pitchFamily="2" charset="2"/>
              <a:buChar char="v"/>
            </a:pPr>
            <a:r>
              <a:rPr lang="en-US" sz="2200" dirty="0">
                <a:solidFill>
                  <a:srgbClr val="204474"/>
                </a:solidFill>
                <a:latin typeface="Comic Sans MS" panose="030F0702030302020204" pitchFamily="66" charset="0"/>
              </a:rPr>
              <a:t>All reading difficulties fall into one of </a:t>
            </a:r>
            <a:r>
              <a:rPr lang="en-US" sz="2200" dirty="0">
                <a:solidFill>
                  <a:srgbClr val="FF0000"/>
                </a:solidFill>
                <a:latin typeface="Comic Sans MS" panose="030F0702030302020204" pitchFamily="66" charset="0"/>
              </a:rPr>
              <a:t>three general types</a:t>
            </a:r>
            <a:r>
              <a:rPr lang="en-US" sz="2200" dirty="0" smtClean="0">
                <a:solidFill>
                  <a:srgbClr val="204474"/>
                </a:solidFill>
                <a:latin typeface="Comic Sans MS" panose="030F0702030302020204" pitchFamily="66" charset="0"/>
              </a:rPr>
              <a:t>. The </a:t>
            </a:r>
            <a:r>
              <a:rPr lang="en-US" sz="2200" dirty="0">
                <a:solidFill>
                  <a:srgbClr val="204474"/>
                </a:solidFill>
                <a:latin typeface="Comic Sans MS" panose="030F0702030302020204" pitchFamily="66" charset="0"/>
              </a:rPr>
              <a:t>Simple </a:t>
            </a:r>
            <a:r>
              <a:rPr lang="en-US" sz="2200" dirty="0" smtClean="0">
                <a:solidFill>
                  <a:srgbClr val="204474"/>
                </a:solidFill>
                <a:latin typeface="Comic Sans MS" panose="030F0702030302020204" pitchFamily="66" charset="0"/>
              </a:rPr>
              <a:t>View of Reading (SVR)  </a:t>
            </a:r>
            <a:r>
              <a:rPr lang="en-US" sz="2200" dirty="0">
                <a:solidFill>
                  <a:srgbClr val="204474"/>
                </a:solidFill>
                <a:latin typeface="Comic Sans MS" panose="030F0702030302020204" pitchFamily="66" charset="0"/>
              </a:rPr>
              <a:t>demonstrates that reading difficulties fall into three basic types</a:t>
            </a:r>
            <a:r>
              <a:rPr lang="en-US" sz="2200" dirty="0" smtClean="0">
                <a:solidFill>
                  <a:srgbClr val="204474"/>
                </a:solidFill>
                <a:latin typeface="Comic Sans MS" panose="030F0702030302020204" pitchFamily="66" charset="0"/>
              </a:rPr>
              <a:t>:</a:t>
            </a:r>
            <a:endParaRPr lang="en-US" sz="2200" dirty="0">
              <a:solidFill>
                <a:srgbClr val="204474"/>
              </a:solidFill>
              <a:latin typeface="Comic Sans MS" panose="030F0702030302020204" pitchFamily="66" charset="0"/>
            </a:endParaRPr>
          </a:p>
          <a:p>
            <a:pPr marL="457200" indent="-457200">
              <a:lnSpc>
                <a:spcPct val="150000"/>
              </a:lnSpc>
              <a:buFont typeface="Wingdings" panose="05000000000000000000" pitchFamily="2" charset="2"/>
              <a:buChar char="v"/>
            </a:pPr>
            <a:r>
              <a:rPr lang="en-US" sz="2200" dirty="0">
                <a:solidFill>
                  <a:srgbClr val="204474"/>
                </a:solidFill>
                <a:latin typeface="Comic Sans MS" panose="030F0702030302020204" pitchFamily="66" charset="0"/>
              </a:rPr>
              <a:t>1. </a:t>
            </a:r>
            <a:r>
              <a:rPr lang="en-US" sz="2200" dirty="0">
                <a:solidFill>
                  <a:srgbClr val="FF0000"/>
                </a:solidFill>
                <a:latin typeface="Comic Sans MS" panose="030F0702030302020204" pitchFamily="66" charset="0"/>
              </a:rPr>
              <a:t>Poor at Language Comprehension </a:t>
            </a:r>
            <a:r>
              <a:rPr lang="en-US" sz="2200" dirty="0">
                <a:solidFill>
                  <a:srgbClr val="204474"/>
                </a:solidFill>
                <a:latin typeface="Comic Sans MS" panose="030F0702030302020204" pitchFamily="66" charset="0"/>
              </a:rPr>
              <a:t>— Has adequate decoding skills and weak language comprehension skills. </a:t>
            </a:r>
          </a:p>
          <a:p>
            <a:pPr marL="457200" indent="-457200">
              <a:lnSpc>
                <a:spcPct val="150000"/>
              </a:lnSpc>
              <a:buFont typeface="Wingdings" panose="05000000000000000000" pitchFamily="2" charset="2"/>
              <a:buChar char="v"/>
            </a:pPr>
            <a:r>
              <a:rPr lang="en-US" sz="2200" dirty="0">
                <a:solidFill>
                  <a:srgbClr val="204474"/>
                </a:solidFill>
                <a:latin typeface="Comic Sans MS" panose="030F0702030302020204" pitchFamily="66" charset="0"/>
              </a:rPr>
              <a:t>2. </a:t>
            </a:r>
            <a:r>
              <a:rPr lang="en-US" sz="2200" dirty="0">
                <a:solidFill>
                  <a:srgbClr val="FF0000"/>
                </a:solidFill>
                <a:latin typeface="Comic Sans MS" panose="030F0702030302020204" pitchFamily="66" charset="0"/>
              </a:rPr>
              <a:t>Poor at Decoding </a:t>
            </a:r>
            <a:r>
              <a:rPr lang="en-US" sz="2200" dirty="0">
                <a:solidFill>
                  <a:srgbClr val="204474"/>
                </a:solidFill>
                <a:latin typeface="Comic Sans MS" panose="030F0702030302020204" pitchFamily="66" charset="0"/>
              </a:rPr>
              <a:t>— Has </a:t>
            </a:r>
            <a:r>
              <a:rPr lang="en-US" sz="2200" dirty="0">
                <a:solidFill>
                  <a:srgbClr val="FF0000"/>
                </a:solidFill>
                <a:latin typeface="Comic Sans MS" panose="030F0702030302020204" pitchFamily="66" charset="0"/>
              </a:rPr>
              <a:t>adequate language comprehension </a:t>
            </a:r>
            <a:r>
              <a:rPr lang="en-US" sz="2200" dirty="0">
                <a:solidFill>
                  <a:srgbClr val="204474"/>
                </a:solidFill>
                <a:latin typeface="Comic Sans MS" panose="030F0702030302020204" pitchFamily="66" charset="0"/>
              </a:rPr>
              <a:t>and weak decoding skills. The extreme example of this profile is a dyslexic student (a student with language comprehension abilities that are at least average and severe decoding difficulties</a:t>
            </a:r>
            <a:r>
              <a:rPr lang="en-US" sz="2200" dirty="0" smtClean="0">
                <a:solidFill>
                  <a:srgbClr val="204474"/>
                </a:solidFill>
                <a:latin typeface="Comic Sans MS" panose="030F0702030302020204" pitchFamily="66" charset="0"/>
              </a:rPr>
              <a:t>).</a:t>
            </a:r>
            <a:endParaRPr lang="en-US" sz="2200" dirty="0">
              <a:solidFill>
                <a:srgbClr val="204474"/>
              </a:solidFill>
              <a:latin typeface="Comic Sans MS" panose="030F0702030302020204" pitchFamily="66" charset="0"/>
            </a:endParaRPr>
          </a:p>
          <a:p>
            <a:pPr marL="457200" indent="-457200">
              <a:lnSpc>
                <a:spcPct val="150000"/>
              </a:lnSpc>
              <a:buFont typeface="Wingdings" panose="05000000000000000000" pitchFamily="2" charset="2"/>
              <a:buChar char="v"/>
            </a:pPr>
            <a:r>
              <a:rPr lang="en-US" sz="2200" dirty="0">
                <a:solidFill>
                  <a:srgbClr val="204474"/>
                </a:solidFill>
                <a:latin typeface="Comic Sans MS" panose="030F0702030302020204" pitchFamily="66" charset="0"/>
              </a:rPr>
              <a:t>3. </a:t>
            </a:r>
            <a:r>
              <a:rPr lang="en-US" sz="2200" dirty="0">
                <a:solidFill>
                  <a:srgbClr val="FF0000"/>
                </a:solidFill>
                <a:latin typeface="Comic Sans MS" panose="030F0702030302020204" pitchFamily="66" charset="0"/>
              </a:rPr>
              <a:t>Weaknesses in Both Areas </a:t>
            </a:r>
            <a:r>
              <a:rPr lang="en-US" sz="2200" dirty="0">
                <a:solidFill>
                  <a:srgbClr val="204474"/>
                </a:solidFill>
                <a:latin typeface="Comic Sans MS" panose="030F0702030302020204" pitchFamily="66" charset="0"/>
              </a:rPr>
              <a:t>— Has weaknesses in both areas; sometimes referred to as the “Garden Variety” poor reader.</a:t>
            </a:r>
          </a:p>
        </p:txBody>
      </p:sp>
    </p:spTree>
    <p:extLst>
      <p:ext uri="{BB962C8B-B14F-4D97-AF65-F5344CB8AC3E}">
        <p14:creationId xmlns:p14="http://schemas.microsoft.com/office/powerpoint/2010/main" val="1077558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1153551" y="1294914"/>
            <a:ext cx="9045526" cy="632155"/>
          </a:xfrm>
        </p:spPr>
        <p:txBody>
          <a:bodyPr>
            <a:normAutofit/>
          </a:bodyPr>
          <a:lstStyle/>
          <a:p>
            <a:pPr algn="ctr"/>
            <a:r>
              <a:rPr lang="en-US" sz="4000" dirty="0">
                <a:solidFill>
                  <a:srgbClr val="FF0000"/>
                </a:solidFill>
                <a:latin typeface="Comic Sans MS" panose="030F0702030302020204" pitchFamily="66" charset="0"/>
                <a:ea typeface="Tahoma" panose="020B0604030504040204" pitchFamily="34" charset="0"/>
                <a:cs typeface="Tahoma" panose="020B0604030504040204" pitchFamily="34" charset="0"/>
              </a:rPr>
              <a:t>Task </a:t>
            </a:r>
            <a:r>
              <a:rPr lang="en-US" sz="4000"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3</a:t>
            </a:r>
            <a:endParaRPr lang="en-US" sz="4000" dirty="0">
              <a:solidFill>
                <a:srgbClr val="FF0000"/>
              </a:solidFill>
              <a:latin typeface="Comic Sans MS" panose="030F0702030302020204" pitchFamily="66" charset="0"/>
              <a:ea typeface="Tahoma" panose="020B0604030504040204" pitchFamily="34" charset="0"/>
              <a:cs typeface="Tahoma" panose="020B0604030504040204" pitchFamily="34"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532258" y="2947425"/>
            <a:ext cx="11109053" cy="1075936"/>
          </a:xfrm>
          <a:ln>
            <a:noFill/>
          </a:ln>
        </p:spPr>
        <p:style>
          <a:lnRef idx="2">
            <a:schemeClr val="accent1"/>
          </a:lnRef>
          <a:fillRef idx="1">
            <a:schemeClr val="lt1"/>
          </a:fillRef>
          <a:effectRef idx="0">
            <a:schemeClr val="accent1"/>
          </a:effectRef>
          <a:fontRef idx="minor">
            <a:schemeClr val="dk1"/>
          </a:fontRef>
        </p:style>
        <p:txBody>
          <a:bodyPr>
            <a:normAutofit/>
          </a:bodyPr>
          <a:lstStyle/>
          <a:p>
            <a:pPr algn="ctr">
              <a:lnSpc>
                <a:spcPct val="150000"/>
              </a:lnSpc>
            </a:pPr>
            <a:r>
              <a:rPr lang="en-US" sz="3200" dirty="0" smtClean="0">
                <a:solidFill>
                  <a:srgbClr val="3E72A2"/>
                </a:solidFill>
                <a:latin typeface="Comic Sans MS" panose="030F0702030302020204" pitchFamily="66" charset="0"/>
                <a:ea typeface="Tahoma" panose="020B0604030504040204" pitchFamily="34" charset="0"/>
                <a:cs typeface="Tahoma" panose="020B0604030504040204" pitchFamily="34" charset="0"/>
              </a:rPr>
              <a:t>What are the benefits of simple view model?</a:t>
            </a:r>
            <a:endParaRPr lang="en-US" sz="3200" dirty="0">
              <a:solidFill>
                <a:srgbClr val="3E72A2"/>
              </a:solidFill>
              <a:latin typeface="Comic Sans MS" panose="030F0702030302020204" pitchFamily="66" charset="0"/>
            </a:endParaRPr>
          </a:p>
        </p:txBody>
      </p:sp>
    </p:spTree>
    <p:extLst>
      <p:ext uri="{BB962C8B-B14F-4D97-AF65-F5344CB8AC3E}">
        <p14:creationId xmlns:p14="http://schemas.microsoft.com/office/powerpoint/2010/main" val="4864274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473248" y="254110"/>
            <a:ext cx="11513713" cy="484685"/>
          </a:xfrm>
        </p:spPr>
        <p:txBody>
          <a:bodyPr>
            <a:normAutofit/>
          </a:bodyPr>
          <a:lstStyle/>
          <a:p>
            <a:pPr algn="ctr"/>
            <a:r>
              <a:rPr lang="en-US" sz="2800"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Benefits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of </a:t>
            </a:r>
            <a:r>
              <a:rPr lang="en-US" sz="2800"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Simple View Of Reading (SVR)</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577103" y="1224511"/>
            <a:ext cx="11109053" cy="4951828"/>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ct val="150000"/>
              </a:lnSpc>
              <a:buFont typeface="Wingdings" panose="05000000000000000000" pitchFamily="2" charset="2"/>
              <a:buChar char="v"/>
            </a:pPr>
            <a:r>
              <a:rPr lang="en-US" sz="24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Teaching methodology</a:t>
            </a:r>
            <a:r>
              <a:rPr lang="en-US" sz="2400" b="1" dirty="0" smtClean="0">
                <a:solidFill>
                  <a:srgbClr val="002060"/>
                </a:solidFill>
                <a:latin typeface="Comic Sans MS" panose="030F0702030302020204" pitchFamily="66" charset="0"/>
                <a:ea typeface="Tahoma" panose="020B0604030504040204" pitchFamily="34" charset="0"/>
                <a:cs typeface="Tahoma" panose="020B0604030504040204" pitchFamily="34" charset="0"/>
              </a:rPr>
              <a:t>: when we start teaching literacy skills, we focus on skills of decoding and comprehension of language ( grammar and vocabulary).</a:t>
            </a:r>
          </a:p>
          <a:p>
            <a:pPr marL="457200" indent="-457200">
              <a:lnSpc>
                <a:spcPct val="150000"/>
              </a:lnSpc>
              <a:buFont typeface="Wingdings" panose="05000000000000000000" pitchFamily="2" charset="2"/>
              <a:buChar char="v"/>
            </a:pPr>
            <a:r>
              <a:rPr lang="en-US" sz="2400" b="1" dirty="0">
                <a:solidFill>
                  <a:srgbClr val="FF0000"/>
                </a:solidFill>
                <a:latin typeface="Comic Sans MS" panose="030F0702030302020204" pitchFamily="66" charset="0"/>
                <a:ea typeface="Tahoma" panose="020B0604030504040204" pitchFamily="34" charset="0"/>
                <a:cs typeface="Tahoma" panose="020B0604030504040204" pitchFamily="34" charset="0"/>
              </a:rPr>
              <a:t>Dyslexia </a:t>
            </a:r>
            <a:r>
              <a:rPr lang="en-US" sz="24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identification</a:t>
            </a:r>
            <a:r>
              <a:rPr lang="en-US" sz="2400" b="1" dirty="0">
                <a:solidFill>
                  <a:srgbClr val="002060"/>
                </a:solidFill>
                <a:latin typeface="Comic Sans MS" panose="030F0702030302020204" pitchFamily="66" charset="0"/>
                <a:ea typeface="Tahoma" panose="020B0604030504040204" pitchFamily="34" charset="0"/>
                <a:cs typeface="Tahoma" panose="020B0604030504040204" pitchFamily="34" charset="0"/>
              </a:rPr>
              <a:t>: through stage models and observation of learners, educators can identify the real stage should we start from concerning reading and spelling.</a:t>
            </a:r>
          </a:p>
          <a:p>
            <a:pPr marL="457200" indent="-457200">
              <a:lnSpc>
                <a:spcPct val="150000"/>
              </a:lnSpc>
              <a:buFont typeface="Wingdings" panose="05000000000000000000" pitchFamily="2" charset="2"/>
              <a:buChar char="v"/>
            </a:pPr>
            <a:r>
              <a:rPr lang="en-US" sz="2400" b="1" dirty="0">
                <a:solidFill>
                  <a:srgbClr val="FF0000"/>
                </a:solidFill>
                <a:latin typeface="Comic Sans MS" panose="030F0702030302020204" pitchFamily="66" charset="0"/>
                <a:ea typeface="Tahoma" panose="020B0604030504040204" pitchFamily="34" charset="0"/>
                <a:cs typeface="Tahoma" panose="020B0604030504040204" pitchFamily="34" charset="0"/>
              </a:rPr>
              <a:t>Remedial plans</a:t>
            </a:r>
            <a:r>
              <a:rPr lang="en-US" sz="2400" b="1" dirty="0">
                <a:solidFill>
                  <a:srgbClr val="002060"/>
                </a:solidFill>
                <a:latin typeface="Comic Sans MS" panose="030F0702030302020204" pitchFamily="66" charset="0"/>
                <a:ea typeface="Tahoma" panose="020B0604030504040204" pitchFamily="34" charset="0"/>
                <a:cs typeface="Tahoma" panose="020B0604030504040204" pitchFamily="34" charset="0"/>
              </a:rPr>
              <a:t>: they should be prepared based on the entire models; so relevant plans can help make authentic plans. </a:t>
            </a:r>
          </a:p>
        </p:txBody>
      </p:sp>
    </p:spTree>
    <p:extLst>
      <p:ext uri="{BB962C8B-B14F-4D97-AF65-F5344CB8AC3E}">
        <p14:creationId xmlns:p14="http://schemas.microsoft.com/office/powerpoint/2010/main" val="59220403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1153551" y="1294914"/>
            <a:ext cx="9045526" cy="632155"/>
          </a:xfrm>
        </p:spPr>
        <p:txBody>
          <a:bodyPr>
            <a:normAutofit/>
          </a:bodyPr>
          <a:lstStyle/>
          <a:p>
            <a:pPr algn="ctr"/>
            <a:r>
              <a:rPr lang="en-US" sz="4000" dirty="0">
                <a:solidFill>
                  <a:srgbClr val="FF0000"/>
                </a:solidFill>
                <a:latin typeface="Comic Sans MS" panose="030F0702030302020204" pitchFamily="66" charset="0"/>
                <a:ea typeface="Tahoma" panose="020B0604030504040204" pitchFamily="34" charset="0"/>
                <a:cs typeface="Tahoma" panose="020B0604030504040204" pitchFamily="34" charset="0"/>
              </a:rPr>
              <a:t>Task </a:t>
            </a:r>
            <a:r>
              <a:rPr lang="en-US" sz="4000"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4</a:t>
            </a:r>
            <a:endParaRPr lang="en-US" sz="4000" dirty="0">
              <a:solidFill>
                <a:srgbClr val="FF0000"/>
              </a:solidFill>
              <a:latin typeface="Comic Sans MS" panose="030F0702030302020204" pitchFamily="66" charset="0"/>
              <a:ea typeface="Tahoma" panose="020B0604030504040204" pitchFamily="34" charset="0"/>
              <a:cs typeface="Tahoma" panose="020B0604030504040204" pitchFamily="34"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532258" y="2947425"/>
            <a:ext cx="11109053" cy="1075936"/>
          </a:xfrm>
          <a:ln>
            <a:noFill/>
          </a:ln>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pPr algn="ctr">
              <a:lnSpc>
                <a:spcPct val="150000"/>
              </a:lnSpc>
            </a:pPr>
            <a:r>
              <a:rPr lang="en-US" sz="3200" b="1" dirty="0">
                <a:solidFill>
                  <a:srgbClr val="FF0000"/>
                </a:solidFill>
                <a:latin typeface="Comic Sans MS" panose="030F0702030302020204" pitchFamily="66" charset="0"/>
                <a:ea typeface="Tahoma" panose="020B0604030504040204" pitchFamily="34" charset="0"/>
                <a:cs typeface="Tahoma" panose="020B0604030504040204" pitchFamily="34" charset="0"/>
              </a:rPr>
              <a:t>Watch the video and write down the language-related signs of dyslexia in different ages? </a:t>
            </a:r>
            <a:endParaRPr lang="en-US" sz="3200" dirty="0">
              <a:latin typeface="Comic Sans MS" panose="030F0702030302020204" pitchFamily="66" charset="0"/>
            </a:endParaRPr>
          </a:p>
        </p:txBody>
      </p:sp>
    </p:spTree>
    <p:extLst>
      <p:ext uri="{BB962C8B-B14F-4D97-AF65-F5344CB8AC3E}">
        <p14:creationId xmlns:p14="http://schemas.microsoft.com/office/powerpoint/2010/main" val="117444840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pic>
        <p:nvPicPr>
          <p:cNvPr id="2" name="lkOd0GFu5k0"/>
          <p:cNvPicPr>
            <a:picLocks noRot="1" noChangeAspect="1"/>
          </p:cNvPicPr>
          <p:nvPr>
            <a:videoFile r:link="rId1"/>
          </p:nvPr>
        </p:nvPicPr>
        <p:blipFill>
          <a:blip r:embed="rId3"/>
          <a:stretch>
            <a:fillRect/>
          </a:stretch>
        </p:blipFill>
        <p:spPr>
          <a:xfrm>
            <a:off x="998806" y="562708"/>
            <a:ext cx="10635176" cy="5613009"/>
          </a:xfrm>
          <a:prstGeom prst="rect">
            <a:avLst/>
          </a:prstGeom>
        </p:spPr>
      </p:pic>
    </p:spTree>
    <p:extLst>
      <p:ext uri="{BB962C8B-B14F-4D97-AF65-F5344CB8AC3E}">
        <p14:creationId xmlns:p14="http://schemas.microsoft.com/office/powerpoint/2010/main" val="180874396"/>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33</a:t>
            </a:fld>
            <a:endParaRPr lang="en-US" noProof="0" dirty="0"/>
          </a:p>
        </p:txBody>
      </p:sp>
      <p:graphicFrame>
        <p:nvGraphicFramePr>
          <p:cNvPr id="4" name="Table 3"/>
          <p:cNvGraphicFramePr>
            <a:graphicFrameLocks noGrp="1"/>
          </p:cNvGraphicFramePr>
          <p:nvPr>
            <p:extLst>
              <p:ext uri="{D42A27DB-BD31-4B8C-83A1-F6EECF244321}">
                <p14:modId xmlns:p14="http://schemas.microsoft.com/office/powerpoint/2010/main" val="1549525612"/>
              </p:ext>
            </p:extLst>
          </p:nvPr>
        </p:nvGraphicFramePr>
        <p:xfrm>
          <a:off x="562708" y="464234"/>
          <a:ext cx="11127544" cy="6020971"/>
        </p:xfrm>
        <a:graphic>
          <a:graphicData uri="http://schemas.openxmlformats.org/drawingml/2006/table">
            <a:tbl>
              <a:tblPr firstRow="1" firstCol="1" bandRow="1">
                <a:tableStyleId>{93296810-A885-4BE3-A3E7-6D5BEEA58F35}</a:tableStyleId>
              </a:tblPr>
              <a:tblGrid>
                <a:gridCol w="2381324">
                  <a:extLst>
                    <a:ext uri="{9D8B030D-6E8A-4147-A177-3AD203B41FA5}">
                      <a16:colId xmlns:a16="http://schemas.microsoft.com/office/drawing/2014/main" xmlns="" val="536536599"/>
                    </a:ext>
                  </a:extLst>
                </a:gridCol>
                <a:gridCol w="8746220">
                  <a:extLst>
                    <a:ext uri="{9D8B030D-6E8A-4147-A177-3AD203B41FA5}">
                      <a16:colId xmlns:a16="http://schemas.microsoft.com/office/drawing/2014/main" xmlns="" val="145167814"/>
                    </a:ext>
                  </a:extLst>
                </a:gridCol>
              </a:tblGrid>
              <a:tr h="570375">
                <a:tc>
                  <a:txBody>
                    <a:bodyPr/>
                    <a:lstStyle/>
                    <a:p>
                      <a:pPr marL="0" marR="0" algn="justLow">
                        <a:lnSpc>
                          <a:spcPct val="115000"/>
                        </a:lnSpc>
                        <a:spcBef>
                          <a:spcPts val="0"/>
                        </a:spcBef>
                        <a:spcAft>
                          <a:spcPts val="0"/>
                        </a:spcAft>
                      </a:pPr>
                      <a:r>
                        <a:rPr lang="en-US" sz="1600">
                          <a:effectLst/>
                          <a:latin typeface="Comic Sans MS" panose="030F0702030302020204" pitchFamily="66" charset="0"/>
                        </a:rPr>
                        <a:t>Developmental phase</a:t>
                      </a:r>
                      <a:endParaRPr lang="en-US" sz="1600">
                        <a:effectLst/>
                        <a:latin typeface="Comic Sans MS" panose="030F0702030302020204" pitchFamily="66" charset="0"/>
                        <a:ea typeface="Calibri" panose="020F0502020204030204" pitchFamily="34" charset="0"/>
                        <a:cs typeface="Arial" panose="020B0604020202020204" pitchFamily="34" charset="0"/>
                      </a:endParaRPr>
                    </a:p>
                  </a:txBody>
                  <a:tcPr marL="68077" marR="68077" marT="0" marB="0" anchor="ctr"/>
                </a:tc>
                <a:tc>
                  <a:txBody>
                    <a:bodyPr/>
                    <a:lstStyle/>
                    <a:p>
                      <a:pPr marL="0" marR="0" algn="ctr">
                        <a:lnSpc>
                          <a:spcPct val="115000"/>
                        </a:lnSpc>
                        <a:spcBef>
                          <a:spcPts val="0"/>
                        </a:spcBef>
                        <a:spcAft>
                          <a:spcPts val="0"/>
                        </a:spcAft>
                      </a:pPr>
                      <a:r>
                        <a:rPr lang="en-US" sz="1600" dirty="0">
                          <a:effectLst/>
                          <a:latin typeface="Comic Sans MS" panose="030F0702030302020204" pitchFamily="66" charset="0"/>
                        </a:rPr>
                        <a:t>Signs of </a:t>
                      </a:r>
                      <a:r>
                        <a:rPr lang="en-US" sz="1600" dirty="0" smtClean="0">
                          <a:effectLst/>
                          <a:latin typeface="Comic Sans MS" panose="030F0702030302020204" pitchFamily="66" charset="0"/>
                        </a:rPr>
                        <a:t>dyslexia (Snowling, 2008)</a:t>
                      </a:r>
                      <a:endParaRPr lang="en-US" sz="1600" dirty="0">
                        <a:effectLst/>
                        <a:latin typeface="Comic Sans MS" panose="030F0702030302020204" pitchFamily="66" charset="0"/>
                        <a:ea typeface="Calibri" panose="020F0502020204030204" pitchFamily="34" charset="0"/>
                        <a:cs typeface="Arial" panose="020B0604020202020204" pitchFamily="34" charset="0"/>
                      </a:endParaRPr>
                    </a:p>
                  </a:txBody>
                  <a:tcPr marL="68077" marR="68077" marT="0" marB="0" anchor="ctr"/>
                </a:tc>
                <a:extLst>
                  <a:ext uri="{0D108BD9-81ED-4DB2-BD59-A6C34878D82A}">
                    <a16:rowId xmlns:a16="http://schemas.microsoft.com/office/drawing/2014/main" xmlns="" val="2927801821"/>
                  </a:ext>
                </a:extLst>
              </a:tr>
              <a:tr h="1453493">
                <a:tc>
                  <a:txBody>
                    <a:bodyPr/>
                    <a:lstStyle/>
                    <a:p>
                      <a:pPr marL="0" marR="0" algn="justLow">
                        <a:lnSpc>
                          <a:spcPct val="115000"/>
                        </a:lnSpc>
                        <a:spcBef>
                          <a:spcPts val="0"/>
                        </a:spcBef>
                        <a:spcAft>
                          <a:spcPts val="0"/>
                        </a:spcAft>
                      </a:pPr>
                      <a:r>
                        <a:rPr lang="en-US" sz="1600">
                          <a:effectLst/>
                          <a:latin typeface="Comic Sans MS" panose="030F0702030302020204" pitchFamily="66" charset="0"/>
                        </a:rPr>
                        <a:t>Preschool </a:t>
                      </a:r>
                      <a:endParaRPr lang="en-US" sz="1600">
                        <a:effectLst/>
                        <a:latin typeface="Comic Sans MS" panose="030F0702030302020204" pitchFamily="66" charset="0"/>
                        <a:ea typeface="Calibri" panose="020F0502020204030204" pitchFamily="34" charset="0"/>
                        <a:cs typeface="Arial" panose="020B0604020202020204" pitchFamily="34" charset="0"/>
                      </a:endParaRPr>
                    </a:p>
                  </a:txBody>
                  <a:tcPr marL="68077" marR="68077" marT="0" marB="0" anchor="ctr"/>
                </a:tc>
                <a:tc>
                  <a:txBody>
                    <a:bodyPr/>
                    <a:lstStyle/>
                    <a:p>
                      <a:pPr marL="0" marR="0">
                        <a:lnSpc>
                          <a:spcPct val="115000"/>
                        </a:lnSpc>
                        <a:spcBef>
                          <a:spcPts val="0"/>
                        </a:spcBef>
                        <a:spcAft>
                          <a:spcPts val="0"/>
                        </a:spcAft>
                      </a:pPr>
                      <a:r>
                        <a:rPr lang="en-US" sz="1600" dirty="0">
                          <a:effectLst/>
                          <a:latin typeface="Comic Sans MS" panose="030F0702030302020204" pitchFamily="66" charset="0"/>
                        </a:rPr>
                        <a:t>Delayed or problematic speech.</a:t>
                      </a:r>
                      <a:br>
                        <a:rPr lang="en-US" sz="1600" dirty="0">
                          <a:effectLst/>
                          <a:latin typeface="Comic Sans MS" panose="030F0702030302020204" pitchFamily="66" charset="0"/>
                        </a:rPr>
                      </a:br>
                      <a:r>
                        <a:rPr lang="en-US" sz="1600" dirty="0">
                          <a:effectLst/>
                          <a:latin typeface="Comic Sans MS" panose="030F0702030302020204" pitchFamily="66" charset="0"/>
                        </a:rPr>
                        <a:t>Poor expressive language.</a:t>
                      </a:r>
                      <a:br>
                        <a:rPr lang="en-US" sz="1600" dirty="0">
                          <a:effectLst/>
                          <a:latin typeface="Comic Sans MS" panose="030F0702030302020204" pitchFamily="66" charset="0"/>
                        </a:rPr>
                      </a:br>
                      <a:r>
                        <a:rPr lang="en-US" sz="1600" dirty="0">
                          <a:effectLst/>
                          <a:latin typeface="Comic Sans MS" panose="030F0702030302020204" pitchFamily="66" charset="0"/>
                        </a:rPr>
                        <a:t>Poor rhyming skills.</a:t>
                      </a:r>
                      <a:br>
                        <a:rPr lang="en-US" sz="1600" dirty="0">
                          <a:effectLst/>
                          <a:latin typeface="Comic Sans MS" panose="030F0702030302020204" pitchFamily="66" charset="0"/>
                        </a:rPr>
                      </a:br>
                      <a:r>
                        <a:rPr lang="en-US" sz="1600" dirty="0">
                          <a:effectLst/>
                          <a:latin typeface="Comic Sans MS" panose="030F0702030302020204" pitchFamily="66" charset="0"/>
                        </a:rPr>
                        <a:t>Little interest/difficulty learning letters.</a:t>
                      </a:r>
                      <a:endParaRPr lang="en-US" sz="1600" dirty="0">
                        <a:effectLst/>
                        <a:latin typeface="Comic Sans MS" panose="030F0702030302020204" pitchFamily="66" charset="0"/>
                        <a:ea typeface="Calibri" panose="020F0502020204030204" pitchFamily="34" charset="0"/>
                        <a:cs typeface="Arial" panose="020B0604020202020204" pitchFamily="34" charset="0"/>
                      </a:endParaRPr>
                    </a:p>
                  </a:txBody>
                  <a:tcPr marL="68077" marR="68077" marT="0" marB="0" anchor="ctr"/>
                </a:tc>
                <a:extLst>
                  <a:ext uri="{0D108BD9-81ED-4DB2-BD59-A6C34878D82A}">
                    <a16:rowId xmlns:a16="http://schemas.microsoft.com/office/drawing/2014/main" xmlns="" val="2240481124"/>
                  </a:ext>
                </a:extLst>
              </a:tr>
              <a:tr h="1816865">
                <a:tc>
                  <a:txBody>
                    <a:bodyPr/>
                    <a:lstStyle/>
                    <a:p>
                      <a:pPr marL="0" marR="0" algn="justLow">
                        <a:lnSpc>
                          <a:spcPct val="115000"/>
                        </a:lnSpc>
                        <a:spcBef>
                          <a:spcPts val="0"/>
                        </a:spcBef>
                        <a:spcAft>
                          <a:spcPts val="0"/>
                        </a:spcAft>
                      </a:pPr>
                      <a:r>
                        <a:rPr lang="en-US" sz="1600">
                          <a:effectLst/>
                          <a:latin typeface="Comic Sans MS" panose="030F0702030302020204" pitchFamily="66" charset="0"/>
                        </a:rPr>
                        <a:t>Early school years </a:t>
                      </a:r>
                      <a:endParaRPr lang="en-US" sz="1600">
                        <a:effectLst/>
                        <a:latin typeface="Comic Sans MS" panose="030F0702030302020204" pitchFamily="66" charset="0"/>
                        <a:ea typeface="Calibri" panose="020F0502020204030204" pitchFamily="34" charset="0"/>
                        <a:cs typeface="Arial" panose="020B0604020202020204" pitchFamily="34" charset="0"/>
                      </a:endParaRPr>
                    </a:p>
                  </a:txBody>
                  <a:tcPr marL="68077" marR="68077" marT="0" marB="0" anchor="ctr"/>
                </a:tc>
                <a:tc>
                  <a:txBody>
                    <a:bodyPr/>
                    <a:lstStyle/>
                    <a:p>
                      <a:pPr marL="0" marR="0">
                        <a:lnSpc>
                          <a:spcPct val="115000"/>
                        </a:lnSpc>
                        <a:spcBef>
                          <a:spcPts val="0"/>
                        </a:spcBef>
                        <a:spcAft>
                          <a:spcPts val="0"/>
                        </a:spcAft>
                      </a:pPr>
                      <a:r>
                        <a:rPr lang="en-US" sz="1600" dirty="0">
                          <a:effectLst/>
                          <a:latin typeface="Comic Sans MS" panose="030F0702030302020204" pitchFamily="66" charset="0"/>
                        </a:rPr>
                        <a:t>Poor letter-sound knowledge.</a:t>
                      </a:r>
                      <a:br>
                        <a:rPr lang="en-US" sz="1600" dirty="0">
                          <a:effectLst/>
                          <a:latin typeface="Comic Sans MS" panose="030F0702030302020204" pitchFamily="66" charset="0"/>
                        </a:rPr>
                      </a:br>
                      <a:r>
                        <a:rPr lang="en-US" sz="1600" dirty="0">
                          <a:effectLst/>
                          <a:latin typeface="Comic Sans MS" panose="030F0702030302020204" pitchFamily="66" charset="0"/>
                        </a:rPr>
                        <a:t>Poor phoneme awareness.</a:t>
                      </a:r>
                      <a:br>
                        <a:rPr lang="en-US" sz="1600" dirty="0">
                          <a:effectLst/>
                          <a:latin typeface="Comic Sans MS" panose="030F0702030302020204" pitchFamily="66" charset="0"/>
                        </a:rPr>
                      </a:br>
                      <a:r>
                        <a:rPr lang="en-US" sz="1600" dirty="0">
                          <a:effectLst/>
                          <a:latin typeface="Comic Sans MS" panose="030F0702030302020204" pitchFamily="66" charset="0"/>
                        </a:rPr>
                        <a:t>Poor word attack skills.</a:t>
                      </a:r>
                      <a:br>
                        <a:rPr lang="en-US" sz="1600" dirty="0">
                          <a:effectLst/>
                          <a:latin typeface="Comic Sans MS" panose="030F0702030302020204" pitchFamily="66" charset="0"/>
                        </a:rPr>
                      </a:br>
                      <a:r>
                        <a:rPr lang="en-US" sz="1600" dirty="0">
                          <a:effectLst/>
                          <a:latin typeface="Comic Sans MS" panose="030F0702030302020204" pitchFamily="66" charset="0"/>
                        </a:rPr>
                        <a:t>Idiosyncratic spelling.</a:t>
                      </a:r>
                      <a:br>
                        <a:rPr lang="en-US" sz="1600" dirty="0">
                          <a:effectLst/>
                          <a:latin typeface="Comic Sans MS" panose="030F0702030302020204" pitchFamily="66" charset="0"/>
                        </a:rPr>
                      </a:br>
                      <a:r>
                        <a:rPr lang="en-US" sz="1600" dirty="0">
                          <a:effectLst/>
                          <a:latin typeface="Comic Sans MS" panose="030F0702030302020204" pitchFamily="66" charset="0"/>
                        </a:rPr>
                        <a:t>Problems copying.</a:t>
                      </a:r>
                      <a:endParaRPr lang="en-US" sz="1600" dirty="0">
                        <a:effectLst/>
                        <a:latin typeface="Comic Sans MS" panose="030F0702030302020204" pitchFamily="66" charset="0"/>
                        <a:ea typeface="Calibri" panose="020F0502020204030204" pitchFamily="34" charset="0"/>
                        <a:cs typeface="Arial" panose="020B0604020202020204" pitchFamily="34" charset="0"/>
                      </a:endParaRPr>
                    </a:p>
                  </a:txBody>
                  <a:tcPr marL="68077" marR="68077" marT="0" marB="0" anchor="ctr"/>
                </a:tc>
                <a:extLst>
                  <a:ext uri="{0D108BD9-81ED-4DB2-BD59-A6C34878D82A}">
                    <a16:rowId xmlns:a16="http://schemas.microsoft.com/office/drawing/2014/main" xmlns="" val="1046934739"/>
                  </a:ext>
                </a:extLst>
              </a:tr>
              <a:tr h="1090119">
                <a:tc>
                  <a:txBody>
                    <a:bodyPr/>
                    <a:lstStyle/>
                    <a:p>
                      <a:pPr marL="0" marR="0" algn="justLow">
                        <a:lnSpc>
                          <a:spcPct val="115000"/>
                        </a:lnSpc>
                        <a:spcBef>
                          <a:spcPts val="0"/>
                        </a:spcBef>
                        <a:spcAft>
                          <a:spcPts val="0"/>
                        </a:spcAft>
                      </a:pPr>
                      <a:r>
                        <a:rPr lang="en-US" sz="1600" dirty="0">
                          <a:effectLst/>
                          <a:latin typeface="Comic Sans MS" panose="030F0702030302020204" pitchFamily="66" charset="0"/>
                        </a:rPr>
                        <a:t>Middle school years </a:t>
                      </a:r>
                      <a:endParaRPr lang="en-US" sz="1600" dirty="0">
                        <a:effectLst/>
                        <a:latin typeface="Comic Sans MS" panose="030F0702030302020204" pitchFamily="66" charset="0"/>
                        <a:ea typeface="Calibri" panose="020F0502020204030204" pitchFamily="34" charset="0"/>
                        <a:cs typeface="Arial" panose="020B0604020202020204" pitchFamily="34" charset="0"/>
                      </a:endParaRPr>
                    </a:p>
                  </a:txBody>
                  <a:tcPr marL="68077" marR="68077" marT="0" marB="0" anchor="ctr"/>
                </a:tc>
                <a:tc>
                  <a:txBody>
                    <a:bodyPr/>
                    <a:lstStyle/>
                    <a:p>
                      <a:pPr marL="0" marR="0">
                        <a:lnSpc>
                          <a:spcPct val="115000"/>
                        </a:lnSpc>
                        <a:spcBef>
                          <a:spcPts val="0"/>
                        </a:spcBef>
                        <a:spcAft>
                          <a:spcPts val="0"/>
                        </a:spcAft>
                      </a:pPr>
                      <a:r>
                        <a:rPr lang="en-US" sz="1600">
                          <a:effectLst/>
                          <a:latin typeface="Comic Sans MS" panose="030F0702030302020204" pitchFamily="66" charset="0"/>
                        </a:rPr>
                        <a:t>Slow reading.</a:t>
                      </a:r>
                      <a:br>
                        <a:rPr lang="en-US" sz="1600">
                          <a:effectLst/>
                          <a:latin typeface="Comic Sans MS" panose="030F0702030302020204" pitchFamily="66" charset="0"/>
                        </a:rPr>
                      </a:br>
                      <a:r>
                        <a:rPr lang="en-US" sz="1600">
                          <a:effectLst/>
                          <a:latin typeface="Comic Sans MS" panose="030F0702030302020204" pitchFamily="66" charset="0"/>
                        </a:rPr>
                        <a:t>Poor decoding skills when faced with new words.</a:t>
                      </a:r>
                      <a:br>
                        <a:rPr lang="en-US" sz="1600">
                          <a:effectLst/>
                          <a:latin typeface="Comic Sans MS" panose="030F0702030302020204" pitchFamily="66" charset="0"/>
                        </a:rPr>
                      </a:br>
                      <a:r>
                        <a:rPr lang="en-US" sz="1600">
                          <a:effectLst/>
                          <a:latin typeface="Comic Sans MS" panose="030F0702030302020204" pitchFamily="66" charset="0"/>
                        </a:rPr>
                        <a:t>Phonetic or non-phonetic spelling.</a:t>
                      </a:r>
                      <a:endParaRPr lang="en-US" sz="1600">
                        <a:effectLst/>
                        <a:latin typeface="Comic Sans MS" panose="030F0702030302020204" pitchFamily="66" charset="0"/>
                        <a:ea typeface="Calibri" panose="020F0502020204030204" pitchFamily="34" charset="0"/>
                        <a:cs typeface="Arial" panose="020B0604020202020204" pitchFamily="34" charset="0"/>
                      </a:endParaRPr>
                    </a:p>
                  </a:txBody>
                  <a:tcPr marL="68077" marR="68077" marT="0" marB="0" anchor="ctr"/>
                </a:tc>
                <a:extLst>
                  <a:ext uri="{0D108BD9-81ED-4DB2-BD59-A6C34878D82A}">
                    <a16:rowId xmlns:a16="http://schemas.microsoft.com/office/drawing/2014/main" xmlns="" val="1136895039"/>
                  </a:ext>
                </a:extLst>
              </a:tr>
              <a:tr h="1090119">
                <a:tc>
                  <a:txBody>
                    <a:bodyPr/>
                    <a:lstStyle/>
                    <a:p>
                      <a:pPr marL="0" marR="0" algn="l">
                        <a:lnSpc>
                          <a:spcPct val="115000"/>
                        </a:lnSpc>
                        <a:spcBef>
                          <a:spcPts val="0"/>
                        </a:spcBef>
                        <a:spcAft>
                          <a:spcPts val="0"/>
                        </a:spcAft>
                      </a:pPr>
                      <a:r>
                        <a:rPr lang="en-US" sz="1600" dirty="0" smtClean="0">
                          <a:effectLst/>
                          <a:latin typeface="Comic Sans MS" panose="030F0702030302020204" pitchFamily="66" charset="0"/>
                        </a:rPr>
                        <a:t>Secondary school years</a:t>
                      </a:r>
                      <a:endParaRPr lang="en-US" sz="1600" dirty="0">
                        <a:effectLst/>
                        <a:latin typeface="Comic Sans MS" panose="030F0702030302020204" pitchFamily="66" charset="0"/>
                        <a:ea typeface="Calibri" panose="020F0502020204030204" pitchFamily="34" charset="0"/>
                        <a:cs typeface="Arial" panose="020B0604020202020204" pitchFamily="34" charset="0"/>
                      </a:endParaRPr>
                    </a:p>
                  </a:txBody>
                  <a:tcPr marL="68077" marR="68077" marT="0" marB="0" anchor="ctr"/>
                </a:tc>
                <a:tc>
                  <a:txBody>
                    <a:bodyPr/>
                    <a:lstStyle/>
                    <a:p>
                      <a:pPr marL="0" marR="0">
                        <a:lnSpc>
                          <a:spcPct val="115000"/>
                        </a:lnSpc>
                        <a:spcBef>
                          <a:spcPts val="0"/>
                        </a:spcBef>
                        <a:spcAft>
                          <a:spcPts val="0"/>
                        </a:spcAft>
                      </a:pPr>
                      <a:r>
                        <a:rPr lang="en-US" sz="1600" dirty="0">
                          <a:effectLst/>
                          <a:latin typeface="Comic Sans MS" panose="030F0702030302020204" pitchFamily="66" charset="0"/>
                        </a:rPr>
                        <a:t>Poor reading fluency.</a:t>
                      </a:r>
                      <a:br>
                        <a:rPr lang="en-US" sz="1600" dirty="0">
                          <a:effectLst/>
                          <a:latin typeface="Comic Sans MS" panose="030F0702030302020204" pitchFamily="66" charset="0"/>
                        </a:rPr>
                      </a:br>
                      <a:r>
                        <a:rPr lang="en-US" sz="1600" dirty="0">
                          <a:effectLst/>
                          <a:latin typeface="Comic Sans MS" panose="030F0702030302020204" pitchFamily="66" charset="0"/>
                        </a:rPr>
                        <a:t>Slow speed of writing.</a:t>
                      </a:r>
                      <a:br>
                        <a:rPr lang="en-US" sz="1600" dirty="0">
                          <a:effectLst/>
                          <a:latin typeface="Comic Sans MS" panose="030F0702030302020204" pitchFamily="66" charset="0"/>
                        </a:rPr>
                      </a:br>
                      <a:r>
                        <a:rPr lang="en-US" sz="1600" dirty="0">
                          <a:effectLst/>
                          <a:latin typeface="Comic Sans MS" panose="030F0702030302020204" pitchFamily="66" charset="0"/>
                        </a:rPr>
                        <a:t>Poor organization and expression in work.</a:t>
                      </a:r>
                      <a:endParaRPr lang="en-US" sz="1600" dirty="0">
                        <a:effectLst/>
                        <a:latin typeface="Comic Sans MS" panose="030F0702030302020204" pitchFamily="66" charset="0"/>
                        <a:ea typeface="Calibri" panose="020F0502020204030204" pitchFamily="34" charset="0"/>
                        <a:cs typeface="Arial" panose="020B0604020202020204" pitchFamily="34" charset="0"/>
                      </a:endParaRPr>
                    </a:p>
                  </a:txBody>
                  <a:tcPr marL="68077" marR="68077" marT="0" marB="0" anchor="ctr"/>
                </a:tc>
                <a:extLst>
                  <a:ext uri="{0D108BD9-81ED-4DB2-BD59-A6C34878D82A}">
                    <a16:rowId xmlns:a16="http://schemas.microsoft.com/office/drawing/2014/main" xmlns="" val="2405195837"/>
                  </a:ext>
                </a:extLst>
              </a:tr>
            </a:tbl>
          </a:graphicData>
        </a:graphic>
      </p:graphicFrame>
    </p:spTree>
    <p:extLst>
      <p:ext uri="{BB962C8B-B14F-4D97-AF65-F5344CB8AC3E}">
        <p14:creationId xmlns:p14="http://schemas.microsoft.com/office/powerpoint/2010/main" val="409117112"/>
      </p:ext>
    </p:extLst>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04122" y="521396"/>
            <a:ext cx="11513713" cy="484685"/>
          </a:xfrm>
        </p:spPr>
        <p:txBody>
          <a:bodyPr>
            <a:normAutofit/>
          </a:bodyPr>
          <a:lstStyle/>
          <a:p>
            <a:pPr algn="ctr"/>
            <a:r>
              <a:rPr lang="en-US" sz="28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Literacy &amp; literacy difficulties</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504122" y="1006081"/>
            <a:ext cx="11280510" cy="5542189"/>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100"/>
              </a:lnSpc>
              <a:buFont typeface="Wingdings" panose="05000000000000000000" pitchFamily="2" charset="2"/>
              <a:buChar char="v"/>
            </a:pPr>
            <a:r>
              <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Literacy</a:t>
            </a:r>
            <a:r>
              <a:rPr lang="en-US" sz="2000" b="1" dirty="0">
                <a:solidFill>
                  <a:srgbClr val="0070C0"/>
                </a:solidFill>
                <a:latin typeface="Comic Sans MS" panose="030F0702030302020204" pitchFamily="66" charset="0"/>
                <a:ea typeface="Tahoma" panose="020B0604030504040204" pitchFamily="34" charset="0"/>
                <a:cs typeface="Tahoma" panose="020B0604030504040204" pitchFamily="34" charset="0"/>
              </a:rPr>
              <a:t>: </a:t>
            </a:r>
            <a:r>
              <a:rPr lang="en-US" sz="2000" b="1" dirty="0" smtClean="0">
                <a:solidFill>
                  <a:srgbClr val="0070C0"/>
                </a:solidFill>
                <a:latin typeface="Comic Sans MS" panose="030F0702030302020204" pitchFamily="66" charset="0"/>
                <a:ea typeface="Tahoma" panose="020B0604030504040204" pitchFamily="34" charset="0"/>
                <a:cs typeface="Tahoma" panose="020B0604030504040204" pitchFamily="34" charset="0"/>
              </a:rPr>
              <a:t>is </a:t>
            </a:r>
            <a:r>
              <a:rPr lang="en-US" sz="2000" b="1" dirty="0">
                <a:solidFill>
                  <a:srgbClr val="0070C0"/>
                </a:solidFill>
                <a:latin typeface="Comic Sans MS" panose="030F0702030302020204" pitchFamily="66" charset="0"/>
                <a:ea typeface="Tahoma" panose="020B0604030504040204" pitchFamily="34" charset="0"/>
                <a:cs typeface="Tahoma" panose="020B0604030504040204" pitchFamily="34" charset="0"/>
              </a:rPr>
              <a:t>believed to be associated with acquiring a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level of reading, writing, and communication </a:t>
            </a:r>
            <a:r>
              <a:rPr lang="en-US" sz="2000" b="1" dirty="0">
                <a:solidFill>
                  <a:srgbClr val="0070C0"/>
                </a:solidFill>
                <a:latin typeface="Comic Sans MS" panose="030F0702030302020204" pitchFamily="66" charset="0"/>
                <a:ea typeface="Tahoma" panose="020B0604030504040204" pitchFamily="34" charset="0"/>
                <a:cs typeface="Tahoma" panose="020B0604030504040204" pitchFamily="34" charset="0"/>
              </a:rPr>
              <a:t>that allows individuals to attain competency in achieving personal goals, in developing to one’s full potential, and in functioning successfully in a job and within the global society</a:t>
            </a:r>
            <a:r>
              <a:rPr lang="en-US" sz="2000" b="1" dirty="0" smtClean="0">
                <a:solidFill>
                  <a:srgbClr val="0070C0"/>
                </a:solidFill>
                <a:latin typeface="Comic Sans MS" panose="030F0702030302020204" pitchFamily="66" charset="0"/>
                <a:ea typeface="Tahoma" panose="020B0604030504040204" pitchFamily="34" charset="0"/>
                <a:cs typeface="Tahoma" panose="020B0604030504040204" pitchFamily="34" charset="0"/>
              </a:rPr>
              <a:t>.</a:t>
            </a:r>
          </a:p>
          <a:p>
            <a:pPr marL="457200" indent="-457200">
              <a:lnSpc>
                <a:spcPts val="3100"/>
              </a:lnSpc>
              <a:buFont typeface="Wingdings" panose="05000000000000000000" pitchFamily="2" charset="2"/>
              <a:buChar char="v"/>
            </a:pPr>
            <a:r>
              <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Literacy difficulties</a:t>
            </a:r>
            <a:r>
              <a:rPr lang="en-US" sz="2000" b="1" dirty="0">
                <a:solidFill>
                  <a:srgbClr val="0070C0"/>
                </a:solidFill>
                <a:latin typeface="Comic Sans MS" panose="030F0702030302020204" pitchFamily="66" charset="0"/>
                <a:ea typeface="Tahoma" panose="020B0604030504040204" pitchFamily="34" charset="0"/>
                <a:cs typeface="Tahoma" panose="020B0604030504040204" pitchFamily="34" charset="0"/>
              </a:rPr>
              <a:t>: A child with a reading problem shows difficulties in reading skills which are </a:t>
            </a: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unexpected according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to age, cognitive ability, intervention and quality and quantity of instruction.</a:t>
            </a:r>
            <a:r>
              <a:rPr lang="en-US" sz="2000" b="1" dirty="0">
                <a:solidFill>
                  <a:srgbClr val="0070C0"/>
                </a:solidFill>
                <a:latin typeface="Comic Sans MS" panose="030F0702030302020204" pitchFamily="66" charset="0"/>
                <a:ea typeface="Tahoma" panose="020B0604030504040204" pitchFamily="34" charset="0"/>
                <a:cs typeface="Tahoma" panose="020B0604030504040204" pitchFamily="34" charset="0"/>
              </a:rPr>
              <a:t> </a:t>
            </a:r>
            <a:r>
              <a:rPr lang="en-US" sz="2000" b="1" dirty="0" smtClean="0">
                <a:solidFill>
                  <a:srgbClr val="0070C0"/>
                </a:solidFill>
                <a:latin typeface="Comic Sans MS" panose="030F0702030302020204" pitchFamily="66" charset="0"/>
                <a:ea typeface="Tahoma" panose="020B0604030504040204" pitchFamily="34" charset="0"/>
                <a:cs typeface="Tahoma" panose="020B0604030504040204" pitchFamily="34" charset="0"/>
              </a:rPr>
              <a:t>The problem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is not </a:t>
            </a:r>
            <a:r>
              <a:rPr lang="en-US" sz="2000" b="1" dirty="0">
                <a:solidFill>
                  <a:srgbClr val="0070C0"/>
                </a:solidFill>
                <a:latin typeface="Comic Sans MS" panose="030F0702030302020204" pitchFamily="66" charset="0"/>
                <a:ea typeface="Tahoma" panose="020B0604030504040204" pitchFamily="34" charset="0"/>
                <a:cs typeface="Tahoma" panose="020B0604030504040204" pitchFamily="34" charset="0"/>
              </a:rPr>
              <a:t>as a result of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developmental delay or sensory impairment. </a:t>
            </a:r>
            <a:endPar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100"/>
              </a:lnSpc>
              <a:buFont typeface="Wingdings" panose="05000000000000000000" pitchFamily="2" charset="2"/>
              <a:buChar char="v"/>
            </a:pPr>
            <a:r>
              <a:rPr lang="en-US" sz="2000" b="1" dirty="0" smtClean="0">
                <a:solidFill>
                  <a:srgbClr val="0070C0"/>
                </a:solidFill>
                <a:latin typeface="Comic Sans MS" panose="030F0702030302020204" pitchFamily="66" charset="0"/>
                <a:ea typeface="Tahoma" panose="020B0604030504040204" pitchFamily="34" charset="0"/>
                <a:cs typeface="Tahoma" panose="020B0604030504040204" pitchFamily="34" charset="0"/>
              </a:rPr>
              <a:t>It </a:t>
            </a:r>
            <a:r>
              <a:rPr lang="en-US" sz="2000" b="1" dirty="0">
                <a:solidFill>
                  <a:srgbClr val="0070C0"/>
                </a:solidFill>
                <a:latin typeface="Comic Sans MS" panose="030F0702030302020204" pitchFamily="66" charset="0"/>
                <a:ea typeface="Tahoma" panose="020B0604030504040204" pitchFamily="34" charset="0"/>
                <a:cs typeface="Tahoma" panose="020B0604030504040204" pitchFamily="34" charset="0"/>
              </a:rPr>
              <a:t>may be described by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difficulties in single word reading</a:t>
            </a:r>
            <a:r>
              <a:rPr lang="en-US" sz="2000" b="1" dirty="0">
                <a:solidFill>
                  <a:srgbClr val="0070C0"/>
                </a:solidFill>
                <a:latin typeface="Comic Sans MS" panose="030F0702030302020204" pitchFamily="66" charset="0"/>
                <a:ea typeface="Tahoma" panose="020B0604030504040204" pitchFamily="34" charset="0"/>
                <a:cs typeface="Tahoma" panose="020B0604030504040204" pitchFamily="34" charset="0"/>
              </a:rPr>
              <a:t>,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sounding out words/letters</a:t>
            </a:r>
            <a:r>
              <a:rPr lang="en-US" sz="2000" b="1" dirty="0">
                <a:solidFill>
                  <a:srgbClr val="0070C0"/>
                </a:solidFill>
                <a:latin typeface="Comic Sans MS" panose="030F0702030302020204" pitchFamily="66" charset="0"/>
                <a:ea typeface="Tahoma" panose="020B0604030504040204" pitchFamily="34" charset="0"/>
                <a:cs typeface="Tahoma" panose="020B0604030504040204" pitchFamily="34" charset="0"/>
              </a:rPr>
              <a:t>,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reading sight words</a:t>
            </a:r>
            <a:r>
              <a:rPr lang="en-US" sz="2000" b="1" dirty="0">
                <a:solidFill>
                  <a:srgbClr val="0070C0"/>
                </a:solidFill>
                <a:latin typeface="Comic Sans MS" panose="030F0702030302020204" pitchFamily="66" charset="0"/>
                <a:ea typeface="Tahoma" panose="020B0604030504040204" pitchFamily="34" charset="0"/>
                <a:cs typeface="Tahoma" panose="020B0604030504040204" pitchFamily="34" charset="0"/>
              </a:rPr>
              <a:t>, comprehension,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inadequate phonological processing</a:t>
            </a:r>
            <a:r>
              <a:rPr lang="en-US" sz="2000" b="1" dirty="0">
                <a:solidFill>
                  <a:srgbClr val="0070C0"/>
                </a:solidFill>
                <a:latin typeface="Comic Sans MS" panose="030F0702030302020204" pitchFamily="66" charset="0"/>
                <a:ea typeface="Tahoma" panose="020B0604030504040204" pitchFamily="34" charset="0"/>
                <a:cs typeface="Tahoma" panose="020B0604030504040204" pitchFamily="34" charset="0"/>
              </a:rPr>
              <a:t>, for instance, they cannot understand that sentences consist of words, words are comprised of syllables which are also made up of single sounds or phonemes.</a:t>
            </a:r>
          </a:p>
          <a:p>
            <a:pPr marL="457200" indent="-457200">
              <a:lnSpc>
                <a:spcPts val="3100"/>
              </a:lnSpc>
              <a:buFont typeface="Wingdings" panose="05000000000000000000" pitchFamily="2" charset="2"/>
              <a:buChar char="v"/>
            </a:pPr>
            <a:endParaRPr lang="en-US" sz="2000" dirty="0">
              <a:solidFill>
                <a:srgbClr val="0070C0"/>
              </a:solidFill>
              <a:latin typeface="Comic Sans MS" panose="030F0702030302020204" pitchFamily="66" charset="0"/>
            </a:endParaRPr>
          </a:p>
        </p:txBody>
      </p:sp>
    </p:spTree>
    <p:extLst>
      <p:ext uri="{BB962C8B-B14F-4D97-AF65-F5344CB8AC3E}">
        <p14:creationId xmlns:p14="http://schemas.microsoft.com/office/powerpoint/2010/main" val="31749411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04122" y="521396"/>
            <a:ext cx="11513713" cy="484685"/>
          </a:xfrm>
        </p:spPr>
        <p:txBody>
          <a:bodyPr>
            <a:normAutofit/>
          </a:bodyPr>
          <a:lstStyle/>
          <a:p>
            <a:pPr algn="ctr"/>
            <a:r>
              <a:rPr lang="en-US" sz="28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Literacy &amp; literacy difficulties/2</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504122" y="1006081"/>
            <a:ext cx="11280510" cy="5542189"/>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700"/>
              </a:lnSpc>
              <a:buFont typeface="Wingdings" panose="05000000000000000000" pitchFamily="2" charset="2"/>
              <a:buChar char="v"/>
            </a:pP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The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processing problem </a:t>
            </a: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can also be seen in spelling and writing which are usually common with reading problem. </a:t>
            </a:r>
            <a:endPar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700"/>
              </a:lnSpc>
              <a:buFont typeface="Wingdings" panose="05000000000000000000" pitchFamily="2" charset="2"/>
              <a:buChar char="v"/>
            </a:pP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Pupils with writing problem have difficulties in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writing to communicate their ideas</a:t>
            </a: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 They may present difficulties in making sentences, using punctuation in sentences and using grammatically accepted vocabulary and paragraph organization</a:t>
            </a:r>
            <a:r>
              <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a:t>
            </a:r>
          </a:p>
          <a:p>
            <a:pPr marL="457200" indent="-457200">
              <a:lnSpc>
                <a:spcPts val="3700"/>
              </a:lnSpc>
              <a:buFont typeface="Wingdings" panose="05000000000000000000" pitchFamily="2" charset="2"/>
              <a:buChar char="v"/>
            </a:pPr>
            <a:r>
              <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 </a:t>
            </a: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It may be difficult for someone to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read their handwriting </a:t>
            </a: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as some of them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write letters upside down or mirror writing.</a:t>
            </a: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 Most of them have many </a:t>
            </a:r>
            <a:r>
              <a:rPr lang="en-US" sz="2000" b="1" dirty="0">
                <a:solidFill>
                  <a:srgbClr val="FF0000"/>
                </a:solidFill>
                <a:latin typeface="Comic Sans MS" panose="030F0702030302020204" pitchFamily="66" charset="0"/>
                <a:ea typeface="Tahoma" panose="020B0604030504040204" pitchFamily="34" charset="0"/>
                <a:cs typeface="Tahoma" panose="020B0604030504040204" pitchFamily="34" charset="0"/>
              </a:rPr>
              <a:t>spelling mistakes </a:t>
            </a: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in their writing. With these problems, they are always faced with poor academic achievement </a:t>
            </a:r>
          </a:p>
        </p:txBody>
      </p:sp>
    </p:spTree>
    <p:extLst>
      <p:ext uri="{BB962C8B-B14F-4D97-AF65-F5344CB8AC3E}">
        <p14:creationId xmlns:p14="http://schemas.microsoft.com/office/powerpoint/2010/main" val="207068864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387520" y="674233"/>
            <a:ext cx="11513713" cy="484685"/>
          </a:xfrm>
        </p:spPr>
        <p:txBody>
          <a:bodyPr>
            <a:normAutofit/>
          </a:bodyPr>
          <a:lstStyle/>
          <a:p>
            <a:pPr algn="ctr"/>
            <a:r>
              <a:rPr lang="en-US" sz="28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Causes of literacy difficulties/3</a:t>
            </a:r>
            <a:endParaRPr lang="en-US" sz="2800" dirty="0">
              <a:solidFill>
                <a:srgbClr val="FF0000"/>
              </a:solidFill>
              <a:latin typeface="Comic Sans MS" panose="030F0702030302020204" pitchFamily="66" charset="0"/>
            </a:endParaRPr>
          </a:p>
        </p:txBody>
      </p:sp>
      <p:sp>
        <p:nvSpPr>
          <p:cNvPr id="8" name="Text Placeholder 7">
            <a:extLst>
              <a:ext uri="{FF2B5EF4-FFF2-40B4-BE49-F238E27FC236}">
                <a16:creationId xmlns:a16="http://schemas.microsoft.com/office/drawing/2014/main" xmlns="" id="{CE7DC52B-CC70-4061-93ED-F4C2DD548EB5}"/>
              </a:ext>
            </a:extLst>
          </p:cNvPr>
          <p:cNvSpPr>
            <a:spLocks noGrp="1"/>
          </p:cNvSpPr>
          <p:nvPr>
            <p:ph type="body" idx="13"/>
          </p:nvPr>
        </p:nvSpPr>
        <p:spPr>
          <a:xfrm>
            <a:off x="620723" y="1873356"/>
            <a:ext cx="11280510" cy="3359825"/>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700"/>
              </a:lnSpc>
              <a:buFont typeface="Wingdings" panose="05000000000000000000" pitchFamily="2" charset="2"/>
              <a:buChar char="v"/>
            </a:pP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Phonological skills</a:t>
            </a:r>
            <a:r>
              <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 Poor </a:t>
            </a: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phonemic awareness and phonics skills</a:t>
            </a:r>
          </a:p>
          <a:p>
            <a:pPr marL="457200" indent="-457200">
              <a:lnSpc>
                <a:spcPts val="3700"/>
              </a:lnSpc>
              <a:buFont typeface="Wingdings" panose="05000000000000000000" pitchFamily="2" charset="2"/>
              <a:buChar char="v"/>
            </a:pP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Teaching methodology</a:t>
            </a: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 </a:t>
            </a:r>
            <a:r>
              <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The effect of teacher’s method on reading and writing is very important.</a:t>
            </a:r>
            <a:endPar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700"/>
              </a:lnSpc>
              <a:buFont typeface="Wingdings" panose="05000000000000000000" pitchFamily="2" charset="2"/>
              <a:buChar char="v"/>
            </a:pPr>
            <a:r>
              <a:rPr lang="en-US" sz="2000" b="1" dirty="0" smtClean="0">
                <a:solidFill>
                  <a:srgbClr val="FF0000"/>
                </a:solidFill>
                <a:latin typeface="Comic Sans MS" panose="030F0702030302020204" pitchFamily="66" charset="0"/>
                <a:ea typeface="Tahoma" panose="020B0604030504040204" pitchFamily="34" charset="0"/>
                <a:cs typeface="Tahoma" panose="020B0604030504040204" pitchFamily="34" charset="0"/>
              </a:rPr>
              <a:t>Students’ learning skills</a:t>
            </a:r>
            <a:r>
              <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 Reading </a:t>
            </a: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slowly in the mother </a:t>
            </a:r>
            <a:r>
              <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tongue; Poor </a:t>
            </a: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working </a:t>
            </a:r>
            <a:r>
              <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memory; Lack of effective </a:t>
            </a:r>
            <a:r>
              <a:rPr lang="en-US" sz="2000" b="1" dirty="0">
                <a:solidFill>
                  <a:srgbClr val="204474"/>
                </a:solidFill>
                <a:latin typeface="Comic Sans MS" panose="030F0702030302020204" pitchFamily="66" charset="0"/>
                <a:ea typeface="Tahoma" panose="020B0604030504040204" pitchFamily="34" charset="0"/>
                <a:cs typeface="Tahoma" panose="020B0604030504040204" pitchFamily="34" charset="0"/>
              </a:rPr>
              <a:t>learning </a:t>
            </a:r>
            <a:r>
              <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rPr>
              <a:t>strategies and motivation.</a:t>
            </a:r>
          </a:p>
          <a:p>
            <a:pPr marL="457200" indent="-457200">
              <a:lnSpc>
                <a:spcPts val="3700"/>
              </a:lnSpc>
              <a:buFont typeface="Wingdings" panose="05000000000000000000" pitchFamily="2" charset="2"/>
              <a:buChar char="v"/>
            </a:pPr>
            <a:endParaRPr lang="en-US" sz="2000" b="1" dirty="0" smtClean="0">
              <a:solidFill>
                <a:srgbClr val="204474"/>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386650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1160227" y="2588455"/>
            <a:ext cx="9875520" cy="769034"/>
          </a:xfrm>
        </p:spPr>
        <p:txBody>
          <a:bodyPr>
            <a:normAutofit/>
          </a:bodyPr>
          <a:lstStyle/>
          <a:p>
            <a:pPr algn="ctr"/>
            <a:r>
              <a:rPr lang="en-US" sz="3600" dirty="0">
                <a:solidFill>
                  <a:srgbClr val="FF0000"/>
                </a:solidFill>
                <a:latin typeface="Comic Sans MS" panose="030F0702030302020204" pitchFamily="66" charset="0"/>
                <a:ea typeface="+mn-ea"/>
                <a:cs typeface="+mn-cs"/>
              </a:rPr>
              <a:t>Identification and diagnosis of dyslexia</a:t>
            </a:r>
          </a:p>
        </p:txBody>
      </p:sp>
      <p:sp>
        <p:nvSpPr>
          <p:cNvPr id="4" name="Slide Number Placeholder 3"/>
          <p:cNvSpPr>
            <a:spLocks noGrp="1"/>
          </p:cNvSpPr>
          <p:nvPr>
            <p:ph type="sldNum" sz="quarter" idx="12"/>
          </p:nvPr>
        </p:nvSpPr>
        <p:spPr/>
        <p:txBody>
          <a:bodyPr/>
          <a:lstStyle/>
          <a:p>
            <a:fld id="{3CE5352E-9B9F-4EDC-8769-7FA3D3F814C7}" type="slidenum">
              <a:rPr lang="en-US" noProof="0" smtClean="0"/>
              <a:t>37</a:t>
            </a:fld>
            <a:endParaRPr lang="en-US" noProof="0" dirty="0"/>
          </a:p>
        </p:txBody>
      </p:sp>
      <p:sp>
        <p:nvSpPr>
          <p:cNvPr id="7" name="Title 5"/>
          <p:cNvSpPr txBox="1">
            <a:spLocks/>
          </p:cNvSpPr>
          <p:nvPr/>
        </p:nvSpPr>
        <p:spPr>
          <a:xfrm>
            <a:off x="1160227" y="1851002"/>
            <a:ext cx="9875520" cy="73745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endParaRPr lang="en-US" sz="3000" dirty="0">
              <a:solidFill>
                <a:srgbClr val="3E72A2"/>
              </a:solidFill>
              <a:latin typeface="Comic Sans MS" panose="030F0702030302020204" pitchFamily="66" charset="0"/>
              <a:ea typeface="+mn-ea"/>
              <a:cs typeface="+mn-cs"/>
            </a:endParaRPr>
          </a:p>
        </p:txBody>
      </p:sp>
    </p:spTree>
    <p:extLst>
      <p:ext uri="{BB962C8B-B14F-4D97-AF65-F5344CB8AC3E}">
        <p14:creationId xmlns:p14="http://schemas.microsoft.com/office/powerpoint/2010/main" val="5451334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1160227" y="768597"/>
            <a:ext cx="9875520" cy="769034"/>
          </a:xfrm>
        </p:spPr>
        <p:txBody>
          <a:bodyPr>
            <a:normAutofit/>
          </a:bodyPr>
          <a:lstStyle/>
          <a:p>
            <a:pPr algn="ctr">
              <a:lnSpc>
                <a:spcPts val="3500"/>
              </a:lnSpc>
            </a:pPr>
            <a:r>
              <a:rPr lang="en-US" sz="3200" dirty="0">
                <a:solidFill>
                  <a:srgbClr val="FF0000"/>
                </a:solidFill>
                <a:latin typeface="Comic Sans MS" panose="030F0702030302020204" pitchFamily="66" charset="0"/>
              </a:rPr>
              <a:t>There are three levels of assessment</a:t>
            </a:r>
          </a:p>
        </p:txBody>
      </p:sp>
      <p:sp>
        <p:nvSpPr>
          <p:cNvPr id="4" name="Slide Number Placeholder 3"/>
          <p:cNvSpPr>
            <a:spLocks noGrp="1"/>
          </p:cNvSpPr>
          <p:nvPr>
            <p:ph type="sldNum" sz="quarter" idx="12"/>
          </p:nvPr>
        </p:nvSpPr>
        <p:spPr/>
        <p:txBody>
          <a:bodyPr/>
          <a:lstStyle/>
          <a:p>
            <a:fld id="{3CE5352E-9B9F-4EDC-8769-7FA3D3F814C7}" type="slidenum">
              <a:rPr lang="en-US" noProof="0" smtClean="0"/>
              <a:t>38</a:t>
            </a:fld>
            <a:endParaRPr lang="en-US" noProof="0" dirty="0"/>
          </a:p>
        </p:txBody>
      </p:sp>
      <p:sp>
        <p:nvSpPr>
          <p:cNvPr id="5" name="Content Placeholder 4"/>
          <p:cNvSpPr>
            <a:spLocks noGrp="1"/>
          </p:cNvSpPr>
          <p:nvPr>
            <p:ph idx="4294967295"/>
          </p:nvPr>
        </p:nvSpPr>
        <p:spPr>
          <a:xfrm>
            <a:off x="470373" y="2588455"/>
            <a:ext cx="10804525" cy="2039033"/>
          </a:xfrm>
        </p:spPr>
        <p:txBody>
          <a:bodyPr>
            <a:noAutofit/>
          </a:bodyPr>
          <a:lstStyle/>
          <a:p>
            <a:pPr>
              <a:lnSpc>
                <a:spcPts val="3500"/>
              </a:lnSpc>
            </a:pPr>
            <a:r>
              <a:rPr lang="en-US" sz="3000" dirty="0" smtClean="0">
                <a:solidFill>
                  <a:srgbClr val="FF0000"/>
                </a:solidFill>
                <a:latin typeface="Comic Sans MS" panose="030F0702030302020204" pitchFamily="66" charset="0"/>
              </a:rPr>
              <a:t>1. </a:t>
            </a:r>
            <a:r>
              <a:rPr lang="en-US" sz="3000" dirty="0">
                <a:solidFill>
                  <a:srgbClr val="FF0000"/>
                </a:solidFill>
                <a:latin typeface="Comic Sans MS" panose="030F0702030302020204" pitchFamily="66" charset="0"/>
              </a:rPr>
              <a:t>Monitoring of progress</a:t>
            </a:r>
          </a:p>
          <a:p>
            <a:pPr>
              <a:lnSpc>
                <a:spcPts val="3500"/>
              </a:lnSpc>
            </a:pPr>
            <a:r>
              <a:rPr lang="en-US" sz="3000" dirty="0" smtClean="0">
                <a:solidFill>
                  <a:srgbClr val="FF0000"/>
                </a:solidFill>
                <a:latin typeface="Comic Sans MS" panose="030F0702030302020204" pitchFamily="66" charset="0"/>
              </a:rPr>
              <a:t>2. </a:t>
            </a:r>
            <a:r>
              <a:rPr lang="en-US" sz="3000" dirty="0">
                <a:solidFill>
                  <a:srgbClr val="FF0000"/>
                </a:solidFill>
                <a:latin typeface="Comic Sans MS" panose="030F0702030302020204" pitchFamily="66" charset="0"/>
              </a:rPr>
              <a:t>Skills assessment</a:t>
            </a:r>
          </a:p>
          <a:p>
            <a:pPr>
              <a:lnSpc>
                <a:spcPts val="3500"/>
              </a:lnSpc>
            </a:pPr>
            <a:r>
              <a:rPr lang="en-US" sz="3000" dirty="0" smtClean="0">
                <a:solidFill>
                  <a:srgbClr val="FF0000"/>
                </a:solidFill>
                <a:latin typeface="Comic Sans MS" panose="030F0702030302020204" pitchFamily="66" charset="0"/>
              </a:rPr>
              <a:t>3. </a:t>
            </a:r>
            <a:r>
              <a:rPr lang="en-US" sz="3000" dirty="0">
                <a:solidFill>
                  <a:srgbClr val="FF0000"/>
                </a:solidFill>
                <a:latin typeface="Comic Sans MS" panose="030F0702030302020204" pitchFamily="66" charset="0"/>
              </a:rPr>
              <a:t>Comprehensive </a:t>
            </a:r>
            <a:r>
              <a:rPr lang="en-US" sz="3000" dirty="0" smtClean="0">
                <a:solidFill>
                  <a:srgbClr val="FF0000"/>
                </a:solidFill>
                <a:latin typeface="Comic Sans MS" panose="030F0702030302020204" pitchFamily="66" charset="0"/>
              </a:rPr>
              <a:t>assessment</a:t>
            </a:r>
            <a:endParaRPr lang="en-US" sz="3000" dirty="0">
              <a:solidFill>
                <a:srgbClr val="FF0000"/>
              </a:solidFill>
              <a:latin typeface="Comic Sans MS" panose="030F0702030302020204" pitchFamily="66" charset="0"/>
            </a:endParaRPr>
          </a:p>
          <a:p>
            <a:pPr>
              <a:lnSpc>
                <a:spcPts val="3500"/>
              </a:lnSpc>
            </a:pPr>
            <a:endParaRPr lang="en-US" sz="3000" dirty="0">
              <a:solidFill>
                <a:srgbClr val="FF0000"/>
              </a:solidFill>
              <a:latin typeface="Comic Sans MS" panose="030F0702030302020204" pitchFamily="66" charset="0"/>
            </a:endParaRPr>
          </a:p>
        </p:txBody>
      </p:sp>
      <p:sp>
        <p:nvSpPr>
          <p:cNvPr id="7" name="Title 5"/>
          <p:cNvSpPr txBox="1">
            <a:spLocks/>
          </p:cNvSpPr>
          <p:nvPr/>
        </p:nvSpPr>
        <p:spPr>
          <a:xfrm>
            <a:off x="1160227" y="1851002"/>
            <a:ext cx="9875520" cy="73745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endParaRPr lang="en-US" sz="3000" dirty="0">
              <a:solidFill>
                <a:srgbClr val="3E72A2"/>
              </a:solidFill>
              <a:latin typeface="Comic Sans MS" panose="030F0702030302020204" pitchFamily="66" charset="0"/>
              <a:ea typeface="+mn-ea"/>
              <a:cs typeface="+mn-cs"/>
            </a:endParaRPr>
          </a:p>
        </p:txBody>
      </p:sp>
    </p:spTree>
    <p:extLst>
      <p:ext uri="{BB962C8B-B14F-4D97-AF65-F5344CB8AC3E}">
        <p14:creationId xmlns:p14="http://schemas.microsoft.com/office/powerpoint/2010/main" val="30684426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build="p"/>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977347" y="370449"/>
            <a:ext cx="9875520" cy="769034"/>
          </a:xfrm>
        </p:spPr>
        <p:txBody>
          <a:bodyPr>
            <a:normAutofit fontScale="90000"/>
          </a:bodyPr>
          <a:lstStyle/>
          <a:p>
            <a:pPr algn="ctr">
              <a:lnSpc>
                <a:spcPts val="3900"/>
              </a:lnSpc>
            </a:pPr>
            <a:r>
              <a:rPr lang="en-US" sz="3000" dirty="0" smtClean="0">
                <a:solidFill>
                  <a:srgbClr val="FF0000"/>
                </a:solidFill>
                <a:latin typeface="Comic Sans MS" panose="030F0702030302020204" pitchFamily="66" charset="0"/>
                <a:ea typeface="+mn-ea"/>
                <a:cs typeface="+mn-cs"/>
              </a:rPr>
              <a:t>Who is qualified to diagnose dyslexia? What is the role of the teacher?</a:t>
            </a:r>
            <a:endParaRPr lang="en-US" sz="3000" dirty="0">
              <a:solidFill>
                <a:srgbClr val="FF0000"/>
              </a:solidFill>
              <a:latin typeface="Comic Sans MS" panose="030F0702030302020204" pitchFamily="66" charset="0"/>
              <a:ea typeface="+mn-ea"/>
              <a:cs typeface="+mn-cs"/>
            </a:endParaRPr>
          </a:p>
        </p:txBody>
      </p:sp>
      <p:sp>
        <p:nvSpPr>
          <p:cNvPr id="4" name="Slide Number Placeholder 3"/>
          <p:cNvSpPr>
            <a:spLocks noGrp="1"/>
          </p:cNvSpPr>
          <p:nvPr>
            <p:ph type="sldNum" sz="quarter" idx="12"/>
          </p:nvPr>
        </p:nvSpPr>
        <p:spPr/>
        <p:txBody>
          <a:bodyPr/>
          <a:lstStyle/>
          <a:p>
            <a:fld id="{3CE5352E-9B9F-4EDC-8769-7FA3D3F814C7}" type="slidenum">
              <a:rPr lang="en-US" noProof="0" smtClean="0"/>
              <a:t>39</a:t>
            </a:fld>
            <a:endParaRPr lang="en-US" noProof="0" dirty="0"/>
          </a:p>
        </p:txBody>
      </p:sp>
      <p:pic>
        <p:nvPicPr>
          <p:cNvPr id="2" name="FM5Qld2tCFI"/>
          <p:cNvPicPr>
            <a:picLocks noRot="1" noChangeAspect="1"/>
          </p:cNvPicPr>
          <p:nvPr>
            <a:videoFile r:link="rId1"/>
          </p:nvPr>
        </p:nvPicPr>
        <p:blipFill>
          <a:blip r:embed="rId3"/>
          <a:stretch>
            <a:fillRect/>
          </a:stretch>
        </p:blipFill>
        <p:spPr>
          <a:xfrm>
            <a:off x="1525987" y="1868117"/>
            <a:ext cx="9326880" cy="4355711"/>
          </a:xfrm>
          <a:prstGeom prst="rect">
            <a:avLst/>
          </a:prstGeom>
        </p:spPr>
      </p:pic>
    </p:spTree>
    <p:extLst>
      <p:ext uri="{BB962C8B-B14F-4D97-AF65-F5344CB8AC3E}">
        <p14:creationId xmlns:p14="http://schemas.microsoft.com/office/powerpoint/2010/main" val="167184943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91414" y="296879"/>
            <a:ext cx="9875520" cy="558017"/>
          </a:xfrm>
        </p:spPr>
        <p:txBody>
          <a:bodyPr>
            <a:normAutofit/>
          </a:bodyPr>
          <a:lstStyle/>
          <a:p>
            <a:pPr algn="ctr"/>
            <a:r>
              <a:rPr lang="en-US" sz="2800" dirty="0" smtClean="0">
                <a:solidFill>
                  <a:srgbClr val="FF0000"/>
                </a:solidFill>
                <a:latin typeface="Comic Sans MS" panose="030F0702030302020204" pitchFamily="66" charset="0"/>
              </a:rPr>
              <a:t>1.Monitoring </a:t>
            </a:r>
            <a:r>
              <a:rPr lang="en-US" sz="2800" dirty="0">
                <a:solidFill>
                  <a:srgbClr val="FF0000"/>
                </a:solidFill>
                <a:latin typeface="Comic Sans MS" panose="030F0702030302020204" pitchFamily="66" charset="0"/>
              </a:rPr>
              <a:t>of progress</a:t>
            </a:r>
            <a:endParaRPr lang="en-US" sz="2800" b="1" dirty="0">
              <a:solidFill>
                <a:srgbClr val="FF0000"/>
              </a:solidFill>
            </a:endParaRPr>
          </a:p>
        </p:txBody>
      </p:sp>
      <p:sp>
        <p:nvSpPr>
          <p:cNvPr id="5" name="Content Placeholder 4"/>
          <p:cNvSpPr>
            <a:spLocks noGrp="1"/>
          </p:cNvSpPr>
          <p:nvPr>
            <p:ph idx="1"/>
          </p:nvPr>
        </p:nvSpPr>
        <p:spPr>
          <a:xfrm>
            <a:off x="527179" y="1028981"/>
            <a:ext cx="11219343" cy="5385887"/>
          </a:xfrm>
        </p:spPr>
        <p:txBody>
          <a:bodyPr>
            <a:normAutofit/>
          </a:bodyPr>
          <a:lstStyle/>
          <a:p>
            <a:pPr>
              <a:lnSpc>
                <a:spcPts val="3800"/>
              </a:lnSpc>
            </a:pPr>
            <a:r>
              <a:rPr lang="en-US" sz="2400" dirty="0">
                <a:solidFill>
                  <a:srgbClr val="204474"/>
                </a:solidFill>
                <a:latin typeface="Comic Sans MS" panose="030F0702030302020204" pitchFamily="66" charset="0"/>
              </a:rPr>
              <a:t>The first step in identifying that children may have language learning difficulties, including dyslexia, is to </a:t>
            </a:r>
            <a:r>
              <a:rPr lang="en-US" sz="2400" dirty="0">
                <a:solidFill>
                  <a:srgbClr val="FF0000"/>
                </a:solidFill>
                <a:latin typeface="Comic Sans MS" panose="030F0702030302020204" pitchFamily="66" charset="0"/>
              </a:rPr>
              <a:t>notice those making poor progress </a:t>
            </a:r>
            <a:r>
              <a:rPr lang="en-US" sz="2400" dirty="0">
                <a:solidFill>
                  <a:srgbClr val="204474"/>
                </a:solidFill>
                <a:latin typeface="Comic Sans MS" panose="030F0702030302020204" pitchFamily="66" charset="0"/>
              </a:rPr>
              <a:t>in comparison with their </a:t>
            </a:r>
            <a:r>
              <a:rPr lang="en-US" sz="2400" dirty="0">
                <a:solidFill>
                  <a:srgbClr val="FF0000"/>
                </a:solidFill>
                <a:latin typeface="Comic Sans MS" panose="030F0702030302020204" pitchFamily="66" charset="0"/>
              </a:rPr>
              <a:t>typically developing peers</a:t>
            </a:r>
            <a:r>
              <a:rPr lang="en-US" sz="2400" dirty="0">
                <a:solidFill>
                  <a:srgbClr val="204474"/>
                </a:solidFill>
                <a:latin typeface="Comic Sans MS" panose="030F0702030302020204" pitchFamily="66" charset="0"/>
              </a:rPr>
              <a:t>, despite receiving high quality literacy teaching.</a:t>
            </a:r>
          </a:p>
          <a:p>
            <a:pPr>
              <a:lnSpc>
                <a:spcPts val="3800"/>
              </a:lnSpc>
            </a:pPr>
            <a:r>
              <a:rPr lang="en-US" sz="2400" dirty="0">
                <a:solidFill>
                  <a:srgbClr val="204474"/>
                </a:solidFill>
                <a:latin typeface="Comic Sans MS" panose="030F0702030302020204" pitchFamily="66" charset="0"/>
              </a:rPr>
              <a:t>Where literacy difficulties are identified, responses should always take into account </a:t>
            </a:r>
            <a:r>
              <a:rPr lang="en-US" sz="2400" dirty="0">
                <a:solidFill>
                  <a:srgbClr val="FF0000"/>
                </a:solidFill>
                <a:latin typeface="Comic Sans MS" panose="030F0702030302020204" pitchFamily="66" charset="0"/>
              </a:rPr>
              <a:t>the quality of the teaching </a:t>
            </a:r>
            <a:r>
              <a:rPr lang="en-US" sz="2400" dirty="0">
                <a:solidFill>
                  <a:srgbClr val="204474"/>
                </a:solidFill>
                <a:latin typeface="Comic Sans MS" panose="030F0702030302020204" pitchFamily="66" charset="0"/>
              </a:rPr>
              <a:t>received by the child. </a:t>
            </a:r>
          </a:p>
          <a:p>
            <a:pPr>
              <a:lnSpc>
                <a:spcPts val="3800"/>
              </a:lnSpc>
            </a:pPr>
            <a:r>
              <a:rPr lang="en-US" sz="2400" dirty="0">
                <a:solidFill>
                  <a:srgbClr val="204474"/>
                </a:solidFill>
                <a:latin typeface="Comic Sans MS" panose="030F0702030302020204" pitchFamily="66" charset="0"/>
              </a:rPr>
              <a:t>This is because children’s reading difficulties may result from the </a:t>
            </a:r>
            <a:r>
              <a:rPr lang="en-US" sz="2400" dirty="0">
                <a:solidFill>
                  <a:srgbClr val="FF0000"/>
                </a:solidFill>
                <a:latin typeface="Comic Sans MS" panose="030F0702030302020204" pitchFamily="66" charset="0"/>
              </a:rPr>
              <a:t>nature of the teaching rather than from inherent learning difficulties</a:t>
            </a:r>
            <a:r>
              <a:rPr lang="en-US" sz="2400" dirty="0">
                <a:solidFill>
                  <a:srgbClr val="204474"/>
                </a:solidFill>
                <a:latin typeface="Comic Sans MS" panose="030F0702030302020204" pitchFamily="66" charset="0"/>
              </a:rPr>
              <a:t>, though some children will have difficulties arising from both. </a:t>
            </a:r>
          </a:p>
          <a:p>
            <a:pPr>
              <a:lnSpc>
                <a:spcPts val="3800"/>
              </a:lnSpc>
            </a:pPr>
            <a:endParaRPr lang="en-US" sz="2400" dirty="0">
              <a:solidFill>
                <a:srgbClr val="204474"/>
              </a:solidFill>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3CE5352E-9B9F-4EDC-8769-7FA3D3F814C7}" type="slidenum">
              <a:rPr lang="en-US" noProof="0" smtClean="0"/>
              <a:t>40</a:t>
            </a:fld>
            <a:endParaRPr lang="en-US" noProof="0" dirty="0"/>
          </a:p>
        </p:txBody>
      </p:sp>
    </p:spTree>
    <p:extLst>
      <p:ext uri="{BB962C8B-B14F-4D97-AF65-F5344CB8AC3E}">
        <p14:creationId xmlns:p14="http://schemas.microsoft.com/office/powerpoint/2010/main" val="41403407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63278" y="300089"/>
            <a:ext cx="9875520" cy="579817"/>
          </a:xfrm>
        </p:spPr>
        <p:txBody>
          <a:bodyPr>
            <a:normAutofit/>
          </a:bodyPr>
          <a:lstStyle/>
          <a:p>
            <a:pPr algn="ctr"/>
            <a:r>
              <a:rPr lang="en-US" sz="2800" dirty="0" smtClean="0">
                <a:solidFill>
                  <a:srgbClr val="FF0000"/>
                </a:solidFill>
                <a:latin typeface="Comic Sans MS" panose="030F0702030302020204" pitchFamily="66" charset="0"/>
              </a:rPr>
              <a:t>1.Monitoring </a:t>
            </a:r>
            <a:r>
              <a:rPr lang="en-US" sz="2800" dirty="0">
                <a:solidFill>
                  <a:srgbClr val="FF0000"/>
                </a:solidFill>
                <a:latin typeface="Comic Sans MS" panose="030F0702030302020204" pitchFamily="66" charset="0"/>
              </a:rPr>
              <a:t>of </a:t>
            </a:r>
            <a:r>
              <a:rPr lang="en-US" sz="2800" dirty="0" smtClean="0">
                <a:solidFill>
                  <a:srgbClr val="FF0000"/>
                </a:solidFill>
                <a:latin typeface="Comic Sans MS" panose="030F0702030302020204" pitchFamily="66" charset="0"/>
              </a:rPr>
              <a:t>progress/2</a:t>
            </a:r>
            <a:endParaRPr lang="en-US" sz="2800" b="1" dirty="0">
              <a:solidFill>
                <a:srgbClr val="FF0000"/>
              </a:solidFill>
            </a:endParaRPr>
          </a:p>
        </p:txBody>
      </p:sp>
      <p:sp>
        <p:nvSpPr>
          <p:cNvPr id="5" name="Content Placeholder 4"/>
          <p:cNvSpPr>
            <a:spLocks noGrp="1"/>
          </p:cNvSpPr>
          <p:nvPr>
            <p:ph idx="1"/>
          </p:nvPr>
        </p:nvSpPr>
        <p:spPr>
          <a:xfrm>
            <a:off x="456840" y="997721"/>
            <a:ext cx="11219343" cy="5473417"/>
          </a:xfrm>
        </p:spPr>
        <p:txBody>
          <a:bodyPr>
            <a:normAutofit fontScale="77500" lnSpcReduction="20000"/>
          </a:bodyPr>
          <a:lstStyle/>
          <a:p>
            <a:pPr>
              <a:lnSpc>
                <a:spcPts val="3800"/>
              </a:lnSpc>
            </a:pPr>
            <a:r>
              <a:rPr lang="en-US" sz="2800" dirty="0">
                <a:solidFill>
                  <a:srgbClr val="FF0000"/>
                </a:solidFill>
                <a:latin typeface="Comic Sans MS" panose="030F0702030302020204" pitchFamily="66" charset="0"/>
              </a:rPr>
              <a:t>Phonological awareness and rapid naming </a:t>
            </a:r>
            <a:r>
              <a:rPr lang="en-US" sz="2800" dirty="0">
                <a:solidFill>
                  <a:srgbClr val="204474"/>
                </a:solidFill>
                <a:latin typeface="Comic Sans MS" panose="030F0702030302020204" pitchFamily="66" charset="0"/>
              </a:rPr>
              <a:t>are the most implicated factors in the </a:t>
            </a:r>
            <a:r>
              <a:rPr lang="en-US" sz="2800" dirty="0" smtClean="0">
                <a:solidFill>
                  <a:srgbClr val="204474"/>
                </a:solidFill>
                <a:latin typeface="Comic Sans MS" panose="030F0702030302020204" pitchFamily="66" charset="0"/>
              </a:rPr>
              <a:t>significant differences </a:t>
            </a:r>
            <a:r>
              <a:rPr lang="en-US" sz="2800" dirty="0">
                <a:solidFill>
                  <a:srgbClr val="204474"/>
                </a:solidFill>
                <a:latin typeface="Comic Sans MS" panose="030F0702030302020204" pitchFamily="66" charset="0"/>
              </a:rPr>
              <a:t>of reading skills. </a:t>
            </a:r>
            <a:endParaRPr lang="en-US" sz="2800" dirty="0" smtClean="0">
              <a:solidFill>
                <a:srgbClr val="204474"/>
              </a:solidFill>
              <a:latin typeface="Comic Sans MS" panose="030F0702030302020204" pitchFamily="66" charset="0"/>
            </a:endParaRPr>
          </a:p>
          <a:p>
            <a:pPr>
              <a:lnSpc>
                <a:spcPts val="3800"/>
              </a:lnSpc>
            </a:pPr>
            <a:r>
              <a:rPr lang="en-US" sz="2800" dirty="0">
                <a:solidFill>
                  <a:srgbClr val="204474"/>
                </a:solidFill>
                <a:latin typeface="Comic Sans MS" panose="030F0702030302020204" pitchFamily="66" charset="0"/>
              </a:rPr>
              <a:t>Teachers </a:t>
            </a:r>
            <a:r>
              <a:rPr lang="en-US" sz="2800" dirty="0">
                <a:solidFill>
                  <a:srgbClr val="FF0000"/>
                </a:solidFill>
                <a:latin typeface="Comic Sans MS" panose="030F0702030302020204" pitchFamily="66" charset="0"/>
              </a:rPr>
              <a:t>notice</a:t>
            </a:r>
            <a:r>
              <a:rPr lang="en-US" sz="2800" dirty="0">
                <a:solidFill>
                  <a:srgbClr val="204474"/>
                </a:solidFill>
                <a:latin typeface="Comic Sans MS" panose="030F0702030302020204" pitchFamily="66" charset="0"/>
              </a:rPr>
              <a:t> individual differences and adjust their teaching. In Early Years, this can entail monitoring of children’s responses to </a:t>
            </a:r>
            <a:r>
              <a:rPr lang="en-US" sz="2800" dirty="0">
                <a:solidFill>
                  <a:srgbClr val="FF0000"/>
                </a:solidFill>
                <a:latin typeface="Comic Sans MS" panose="030F0702030302020204" pitchFamily="66" charset="0"/>
              </a:rPr>
              <a:t>the content in Letters and Sounds </a:t>
            </a:r>
            <a:r>
              <a:rPr lang="en-US" sz="2800" dirty="0">
                <a:solidFill>
                  <a:srgbClr val="204474"/>
                </a:solidFill>
                <a:latin typeface="Comic Sans MS" panose="030F0702030302020204" pitchFamily="66" charset="0"/>
              </a:rPr>
              <a:t>(sound discrimination, rhythm and rhyme, alliteration, oral blending and segmenting) for example. </a:t>
            </a:r>
            <a:endParaRPr lang="en-US" sz="2800" dirty="0" smtClean="0">
              <a:solidFill>
                <a:srgbClr val="204474"/>
              </a:solidFill>
              <a:latin typeface="Comic Sans MS" panose="030F0702030302020204" pitchFamily="66" charset="0"/>
            </a:endParaRPr>
          </a:p>
          <a:p>
            <a:pPr>
              <a:lnSpc>
                <a:spcPts val="3800"/>
              </a:lnSpc>
            </a:pPr>
            <a:r>
              <a:rPr lang="en-US" sz="2800" dirty="0">
                <a:solidFill>
                  <a:srgbClr val="204474"/>
                </a:solidFill>
                <a:latin typeface="Comic Sans MS" panose="030F0702030302020204" pitchFamily="66" charset="0"/>
              </a:rPr>
              <a:t>It is important to ensure that a child’s </a:t>
            </a:r>
            <a:r>
              <a:rPr lang="en-US" sz="2800" dirty="0">
                <a:solidFill>
                  <a:srgbClr val="FF0000"/>
                </a:solidFill>
                <a:latin typeface="Comic Sans MS" panose="030F0702030302020204" pitchFamily="66" charset="0"/>
              </a:rPr>
              <a:t>hearing and vision </a:t>
            </a:r>
            <a:r>
              <a:rPr lang="en-US" sz="2800" dirty="0">
                <a:solidFill>
                  <a:srgbClr val="204474"/>
                </a:solidFill>
                <a:latin typeface="Comic Sans MS" panose="030F0702030302020204" pitchFamily="66" charset="0"/>
              </a:rPr>
              <a:t>have been </a:t>
            </a:r>
            <a:r>
              <a:rPr lang="en-US" sz="2800" dirty="0">
                <a:solidFill>
                  <a:srgbClr val="FF0000"/>
                </a:solidFill>
                <a:latin typeface="Comic Sans MS" panose="030F0702030302020204" pitchFamily="66" charset="0"/>
              </a:rPr>
              <a:t>checked</a:t>
            </a:r>
            <a:r>
              <a:rPr lang="en-US" sz="2800" dirty="0">
                <a:solidFill>
                  <a:srgbClr val="204474"/>
                </a:solidFill>
                <a:latin typeface="Comic Sans MS" panose="030F0702030302020204" pitchFamily="66" charset="0"/>
              </a:rPr>
              <a:t>, and that the possibility of any unidentified learning disability is considered. </a:t>
            </a:r>
          </a:p>
          <a:p>
            <a:pPr>
              <a:lnSpc>
                <a:spcPts val="3800"/>
              </a:lnSpc>
            </a:pPr>
            <a:r>
              <a:rPr lang="en-US" sz="2800" dirty="0">
                <a:solidFill>
                  <a:srgbClr val="204474"/>
                </a:solidFill>
                <a:latin typeface="Comic Sans MS" panose="030F0702030302020204" pitchFamily="66" charset="0"/>
              </a:rPr>
              <a:t>Classes/age groups can be screened through </a:t>
            </a:r>
            <a:r>
              <a:rPr lang="en-US" sz="2800" dirty="0" smtClean="0">
                <a:solidFill>
                  <a:srgbClr val="FF0000"/>
                </a:solidFill>
                <a:latin typeface="Comic Sans MS" panose="030F0702030302020204" pitchFamily="66" charset="0"/>
              </a:rPr>
              <a:t>standardized</a:t>
            </a:r>
            <a:r>
              <a:rPr lang="en-US" sz="2800" dirty="0" smtClean="0">
                <a:solidFill>
                  <a:srgbClr val="204474"/>
                </a:solidFill>
                <a:latin typeface="Comic Sans MS" panose="030F0702030302020204" pitchFamily="66" charset="0"/>
              </a:rPr>
              <a:t> </a:t>
            </a:r>
            <a:r>
              <a:rPr lang="en-US" sz="2800" dirty="0">
                <a:solidFill>
                  <a:srgbClr val="FF0000"/>
                </a:solidFill>
                <a:latin typeface="Comic Sans MS" panose="030F0702030302020204" pitchFamily="66" charset="0"/>
              </a:rPr>
              <a:t>reading and spelling </a:t>
            </a:r>
            <a:r>
              <a:rPr lang="en-US" sz="2800" dirty="0">
                <a:solidFill>
                  <a:srgbClr val="204474"/>
                </a:solidFill>
                <a:latin typeface="Comic Sans MS" panose="030F0702030302020204" pitchFamily="66" charset="0"/>
              </a:rPr>
              <a:t>tests to identify those who struggle with literacy. </a:t>
            </a:r>
          </a:p>
        </p:txBody>
      </p:sp>
      <p:sp>
        <p:nvSpPr>
          <p:cNvPr id="4" name="Slide Number Placeholder 3"/>
          <p:cNvSpPr>
            <a:spLocks noGrp="1"/>
          </p:cNvSpPr>
          <p:nvPr>
            <p:ph type="sldNum" sz="quarter" idx="12"/>
          </p:nvPr>
        </p:nvSpPr>
        <p:spPr/>
        <p:txBody>
          <a:bodyPr/>
          <a:lstStyle/>
          <a:p>
            <a:fld id="{3CE5352E-9B9F-4EDC-8769-7FA3D3F814C7}" type="slidenum">
              <a:rPr lang="en-US" noProof="0" smtClean="0"/>
              <a:t>41</a:t>
            </a:fld>
            <a:endParaRPr lang="en-US" noProof="0" dirty="0"/>
          </a:p>
        </p:txBody>
      </p:sp>
    </p:spTree>
    <p:extLst>
      <p:ext uri="{BB962C8B-B14F-4D97-AF65-F5344CB8AC3E}">
        <p14:creationId xmlns:p14="http://schemas.microsoft.com/office/powerpoint/2010/main" val="21788343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49211" y="417904"/>
            <a:ext cx="9875520" cy="579817"/>
          </a:xfrm>
        </p:spPr>
        <p:txBody>
          <a:bodyPr>
            <a:normAutofit/>
          </a:bodyPr>
          <a:lstStyle/>
          <a:p>
            <a:pPr algn="ctr"/>
            <a:r>
              <a:rPr lang="en-US" sz="2800" dirty="0" smtClean="0">
                <a:solidFill>
                  <a:srgbClr val="FF0000"/>
                </a:solidFill>
                <a:latin typeface="Comic Sans MS" panose="030F0702030302020204" pitchFamily="66" charset="0"/>
              </a:rPr>
              <a:t>2-Skills </a:t>
            </a:r>
            <a:r>
              <a:rPr lang="en-US" sz="2800" dirty="0">
                <a:solidFill>
                  <a:srgbClr val="FF0000"/>
                </a:solidFill>
                <a:latin typeface="Comic Sans MS" panose="030F0702030302020204" pitchFamily="66" charset="0"/>
              </a:rPr>
              <a:t>assessment</a:t>
            </a:r>
            <a:endParaRPr lang="en-US" sz="2800" b="1" dirty="0">
              <a:solidFill>
                <a:srgbClr val="FF0000"/>
              </a:solidFill>
            </a:endParaRPr>
          </a:p>
        </p:txBody>
      </p:sp>
      <p:sp>
        <p:nvSpPr>
          <p:cNvPr id="5" name="Content Placeholder 4"/>
          <p:cNvSpPr>
            <a:spLocks noGrp="1"/>
          </p:cNvSpPr>
          <p:nvPr>
            <p:ph idx="1"/>
          </p:nvPr>
        </p:nvSpPr>
        <p:spPr>
          <a:xfrm>
            <a:off x="456840" y="997721"/>
            <a:ext cx="11219343" cy="5389011"/>
          </a:xfrm>
        </p:spPr>
        <p:txBody>
          <a:bodyPr>
            <a:normAutofit fontScale="92500"/>
          </a:bodyPr>
          <a:lstStyle/>
          <a:p>
            <a:pPr>
              <a:lnSpc>
                <a:spcPts val="3800"/>
              </a:lnSpc>
            </a:pPr>
            <a:r>
              <a:rPr lang="en-US" sz="2800" dirty="0">
                <a:solidFill>
                  <a:srgbClr val="FF0000"/>
                </a:solidFill>
                <a:latin typeface="Comic Sans MS" panose="030F0702030302020204" pitchFamily="66" charset="0"/>
              </a:rPr>
              <a:t>Curriculum-based assessment </a:t>
            </a:r>
            <a:r>
              <a:rPr lang="en-US" sz="2800" dirty="0">
                <a:solidFill>
                  <a:srgbClr val="204474"/>
                </a:solidFill>
                <a:latin typeface="Comic Sans MS" panose="030F0702030302020204" pitchFamily="66" charset="0"/>
              </a:rPr>
              <a:t>establishes a clear starting point for a teaching approach that is systematic and repetitive (particularly in relation to phonics) and also takes account of language comprehension processes in literacy learning. </a:t>
            </a:r>
            <a:endParaRPr lang="en-US" sz="2800" dirty="0" smtClean="0">
              <a:solidFill>
                <a:srgbClr val="204474"/>
              </a:solidFill>
              <a:latin typeface="Comic Sans MS" panose="030F0702030302020204" pitchFamily="66" charset="0"/>
            </a:endParaRPr>
          </a:p>
          <a:p>
            <a:pPr>
              <a:lnSpc>
                <a:spcPts val="3800"/>
              </a:lnSpc>
            </a:pPr>
            <a:r>
              <a:rPr lang="en-US" sz="2800" dirty="0" smtClean="0">
                <a:solidFill>
                  <a:srgbClr val="204474"/>
                </a:solidFill>
                <a:latin typeface="Comic Sans MS" panose="030F0702030302020204" pitchFamily="66" charset="0"/>
              </a:rPr>
              <a:t>Skills </a:t>
            </a:r>
            <a:r>
              <a:rPr lang="en-US" sz="2800" dirty="0">
                <a:solidFill>
                  <a:srgbClr val="204474"/>
                </a:solidFill>
                <a:latin typeface="Comic Sans MS" panose="030F0702030302020204" pitchFamily="66" charset="0"/>
              </a:rPr>
              <a:t>assessment examines the child’s approaches to learning, e.g. </a:t>
            </a:r>
            <a:r>
              <a:rPr lang="en-US" sz="2800" dirty="0">
                <a:solidFill>
                  <a:srgbClr val="FF0000"/>
                </a:solidFill>
                <a:latin typeface="Comic Sans MS" panose="030F0702030302020204" pitchFamily="66" charset="0"/>
              </a:rPr>
              <a:t>how fluent/effortful it is to recall letters and words</a:t>
            </a:r>
            <a:r>
              <a:rPr lang="en-US" sz="2800" dirty="0">
                <a:solidFill>
                  <a:srgbClr val="204474"/>
                </a:solidFill>
                <a:latin typeface="Comic Sans MS" panose="030F0702030302020204" pitchFamily="66" charset="0"/>
              </a:rPr>
              <a:t>, how many repetitions seem to be required before new learning is retained. </a:t>
            </a:r>
            <a:endParaRPr lang="en-US" sz="2800" dirty="0" smtClean="0">
              <a:solidFill>
                <a:srgbClr val="204474"/>
              </a:solidFill>
              <a:latin typeface="Comic Sans MS" panose="030F0702030302020204" pitchFamily="66" charset="0"/>
            </a:endParaRPr>
          </a:p>
          <a:p>
            <a:pPr>
              <a:lnSpc>
                <a:spcPts val="3800"/>
              </a:lnSpc>
            </a:pPr>
            <a:r>
              <a:rPr lang="en-US" sz="2800" dirty="0" smtClean="0">
                <a:solidFill>
                  <a:srgbClr val="FF0000"/>
                </a:solidFill>
                <a:latin typeface="Comic Sans MS" panose="030F0702030302020204" pitchFamily="66" charset="0"/>
              </a:rPr>
              <a:t>Weaknesses </a:t>
            </a:r>
            <a:r>
              <a:rPr lang="en-US" sz="2800" dirty="0">
                <a:solidFill>
                  <a:srgbClr val="FF0000"/>
                </a:solidFill>
                <a:latin typeface="Comic Sans MS" panose="030F0702030302020204" pitchFamily="66" charset="0"/>
              </a:rPr>
              <a:t>in phonological processing and memory </a:t>
            </a:r>
            <a:r>
              <a:rPr lang="en-US" sz="2800" dirty="0">
                <a:solidFill>
                  <a:srgbClr val="204474"/>
                </a:solidFill>
                <a:latin typeface="Comic Sans MS" panose="030F0702030302020204" pitchFamily="66" charset="0"/>
              </a:rPr>
              <a:t>can be assessed or inferred from these observations and supplementary tests of these skills.</a:t>
            </a:r>
          </a:p>
        </p:txBody>
      </p:sp>
      <p:sp>
        <p:nvSpPr>
          <p:cNvPr id="4" name="Slide Number Placeholder 3"/>
          <p:cNvSpPr>
            <a:spLocks noGrp="1"/>
          </p:cNvSpPr>
          <p:nvPr>
            <p:ph type="sldNum" sz="quarter" idx="12"/>
          </p:nvPr>
        </p:nvSpPr>
        <p:spPr/>
        <p:txBody>
          <a:bodyPr/>
          <a:lstStyle/>
          <a:p>
            <a:fld id="{3CE5352E-9B9F-4EDC-8769-7FA3D3F814C7}" type="slidenum">
              <a:rPr lang="en-US" noProof="0" smtClean="0"/>
              <a:t>42</a:t>
            </a:fld>
            <a:endParaRPr lang="en-US" noProof="0" dirty="0"/>
          </a:p>
        </p:txBody>
      </p:sp>
    </p:spTree>
    <p:extLst>
      <p:ext uri="{BB962C8B-B14F-4D97-AF65-F5344CB8AC3E}">
        <p14:creationId xmlns:p14="http://schemas.microsoft.com/office/powerpoint/2010/main" val="13407800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49211" y="186462"/>
            <a:ext cx="9875520" cy="609038"/>
          </a:xfrm>
        </p:spPr>
        <p:txBody>
          <a:bodyPr>
            <a:normAutofit/>
          </a:bodyPr>
          <a:lstStyle/>
          <a:p>
            <a:pPr algn="ctr"/>
            <a:r>
              <a:rPr lang="en-US" sz="2800" dirty="0" smtClean="0">
                <a:solidFill>
                  <a:srgbClr val="FF0000"/>
                </a:solidFill>
                <a:latin typeface="Comic Sans MS" panose="030F0702030302020204" pitchFamily="66" charset="0"/>
              </a:rPr>
              <a:t>3.Comprehensive assessment</a:t>
            </a:r>
            <a:endParaRPr lang="en-US" sz="2800" b="1" dirty="0">
              <a:solidFill>
                <a:srgbClr val="FF0000"/>
              </a:solidFill>
            </a:endParaRPr>
          </a:p>
        </p:txBody>
      </p:sp>
      <p:sp>
        <p:nvSpPr>
          <p:cNvPr id="5" name="Content Placeholder 4"/>
          <p:cNvSpPr>
            <a:spLocks noGrp="1"/>
          </p:cNvSpPr>
          <p:nvPr>
            <p:ph idx="1"/>
          </p:nvPr>
        </p:nvSpPr>
        <p:spPr>
          <a:xfrm>
            <a:off x="456840" y="997721"/>
            <a:ext cx="11219343" cy="5389011"/>
          </a:xfrm>
        </p:spPr>
        <p:txBody>
          <a:bodyPr>
            <a:normAutofit/>
          </a:bodyPr>
          <a:lstStyle/>
          <a:p>
            <a:pPr>
              <a:lnSpc>
                <a:spcPts val="3800"/>
              </a:lnSpc>
            </a:pPr>
            <a:r>
              <a:rPr lang="en-US" sz="2400" dirty="0">
                <a:solidFill>
                  <a:srgbClr val="204474"/>
                </a:solidFill>
                <a:latin typeface="Comic Sans MS" panose="030F0702030302020204" pitchFamily="66" charset="0"/>
              </a:rPr>
              <a:t>The school decides to seek outside advice and help from </a:t>
            </a:r>
            <a:r>
              <a:rPr lang="en-US" sz="2400" dirty="0">
                <a:solidFill>
                  <a:srgbClr val="FF0000"/>
                </a:solidFill>
                <a:latin typeface="Comic Sans MS" panose="030F0702030302020204" pitchFamily="66" charset="0"/>
              </a:rPr>
              <a:t>specialist teachers and </a:t>
            </a:r>
            <a:r>
              <a:rPr lang="en-US" sz="2400" dirty="0" smtClean="0">
                <a:solidFill>
                  <a:srgbClr val="FF0000"/>
                </a:solidFill>
                <a:latin typeface="Comic Sans MS" panose="030F0702030302020204" pitchFamily="66" charset="0"/>
              </a:rPr>
              <a:t>educational psychologists</a:t>
            </a:r>
            <a:r>
              <a:rPr lang="en-US" sz="2400" dirty="0" smtClean="0">
                <a:solidFill>
                  <a:srgbClr val="204474"/>
                </a:solidFill>
                <a:latin typeface="Comic Sans MS" panose="030F0702030302020204" pitchFamily="66" charset="0"/>
              </a:rPr>
              <a:t> </a:t>
            </a:r>
            <a:r>
              <a:rPr lang="en-US" sz="2400" dirty="0">
                <a:solidFill>
                  <a:srgbClr val="204474"/>
                </a:solidFill>
                <a:latin typeface="Comic Sans MS" panose="030F0702030302020204" pitchFamily="66" charset="0"/>
              </a:rPr>
              <a:t>and from other professionals as necessary, such as speech and </a:t>
            </a:r>
            <a:r>
              <a:rPr lang="en-US" sz="2400" dirty="0" smtClean="0">
                <a:solidFill>
                  <a:srgbClr val="204474"/>
                </a:solidFill>
                <a:latin typeface="Comic Sans MS" panose="030F0702030302020204" pitchFamily="66" charset="0"/>
              </a:rPr>
              <a:t>occupational therapists</a:t>
            </a:r>
            <a:r>
              <a:rPr lang="en-US" sz="2400" dirty="0">
                <a:solidFill>
                  <a:srgbClr val="204474"/>
                </a:solidFill>
                <a:latin typeface="Comic Sans MS" panose="030F0702030302020204" pitchFamily="66" charset="0"/>
              </a:rPr>
              <a:t>. </a:t>
            </a:r>
            <a:endParaRPr lang="en-US" sz="2400" dirty="0" smtClean="0">
              <a:solidFill>
                <a:srgbClr val="204474"/>
              </a:solidFill>
              <a:latin typeface="Comic Sans MS" panose="030F0702030302020204" pitchFamily="66" charset="0"/>
            </a:endParaRPr>
          </a:p>
          <a:p>
            <a:pPr>
              <a:lnSpc>
                <a:spcPts val="3800"/>
              </a:lnSpc>
            </a:pPr>
            <a:r>
              <a:rPr lang="en-US" sz="2400" dirty="0" smtClean="0">
                <a:solidFill>
                  <a:srgbClr val="204474"/>
                </a:solidFill>
                <a:latin typeface="Comic Sans MS" panose="030F0702030302020204" pitchFamily="66" charset="0"/>
              </a:rPr>
              <a:t> </a:t>
            </a:r>
            <a:r>
              <a:rPr lang="en-US" sz="2400" dirty="0">
                <a:solidFill>
                  <a:srgbClr val="FF0000"/>
                </a:solidFill>
                <a:latin typeface="Comic Sans MS" panose="030F0702030302020204" pitchFamily="66" charset="0"/>
              </a:rPr>
              <a:t>Parents’ views </a:t>
            </a:r>
            <a:r>
              <a:rPr lang="en-US" sz="2400" dirty="0">
                <a:solidFill>
                  <a:srgbClr val="204474"/>
                </a:solidFill>
                <a:latin typeface="Comic Sans MS" panose="030F0702030302020204" pitchFamily="66" charset="0"/>
              </a:rPr>
              <a:t>are sought and they are </a:t>
            </a:r>
            <a:r>
              <a:rPr lang="en-US" sz="2400" dirty="0">
                <a:solidFill>
                  <a:srgbClr val="FF0000"/>
                </a:solidFill>
                <a:latin typeface="Comic Sans MS" panose="030F0702030302020204" pitchFamily="66" charset="0"/>
              </a:rPr>
              <a:t>kept fully informed </a:t>
            </a:r>
            <a:r>
              <a:rPr lang="en-US" sz="2400" dirty="0">
                <a:solidFill>
                  <a:srgbClr val="204474"/>
                </a:solidFill>
                <a:latin typeface="Comic Sans MS" panose="030F0702030302020204" pitchFamily="66" charset="0"/>
              </a:rPr>
              <a:t>throughout the process. All the information gathered so far forms part of a comprehensive appraisal of the nature and extent of the child’s difficulties</a:t>
            </a:r>
            <a:r>
              <a:rPr lang="en-US" sz="2400" dirty="0" smtClean="0">
                <a:solidFill>
                  <a:srgbClr val="204474"/>
                </a:solidFill>
                <a:latin typeface="Comic Sans MS" panose="030F0702030302020204" pitchFamily="66" charset="0"/>
              </a:rPr>
              <a:t>.</a:t>
            </a:r>
          </a:p>
          <a:p>
            <a:pPr>
              <a:lnSpc>
                <a:spcPts val="3800"/>
              </a:lnSpc>
            </a:pPr>
            <a:r>
              <a:rPr lang="en-US" sz="2400" dirty="0" smtClean="0">
                <a:solidFill>
                  <a:srgbClr val="204474"/>
                </a:solidFill>
                <a:latin typeface="Comic Sans MS" panose="030F0702030302020204" pitchFamily="66" charset="0"/>
              </a:rPr>
              <a:t>The </a:t>
            </a:r>
            <a:r>
              <a:rPr lang="en-US" sz="2400" dirty="0">
                <a:solidFill>
                  <a:srgbClr val="FF0000"/>
                </a:solidFill>
                <a:latin typeface="Comic Sans MS" panose="030F0702030302020204" pitchFamily="66" charset="0"/>
              </a:rPr>
              <a:t>earlier</a:t>
            </a:r>
            <a:r>
              <a:rPr lang="en-US" sz="2400" dirty="0">
                <a:solidFill>
                  <a:srgbClr val="204474"/>
                </a:solidFill>
                <a:latin typeface="Comic Sans MS" panose="030F0702030302020204" pitchFamily="66" charset="0"/>
              </a:rPr>
              <a:t> dyslexic difficulties are identified, </a:t>
            </a:r>
            <a:r>
              <a:rPr lang="en-US" sz="2400" dirty="0">
                <a:solidFill>
                  <a:srgbClr val="FF0000"/>
                </a:solidFill>
                <a:latin typeface="Comic Sans MS" panose="030F0702030302020204" pitchFamily="66" charset="0"/>
              </a:rPr>
              <a:t>the better </a:t>
            </a:r>
            <a:r>
              <a:rPr lang="en-US" sz="2400" dirty="0">
                <a:solidFill>
                  <a:srgbClr val="204474"/>
                </a:solidFill>
                <a:latin typeface="Comic Sans MS" panose="030F0702030302020204" pitchFamily="66" charset="0"/>
              </a:rPr>
              <a:t>are the chances of putting children on the road to success.</a:t>
            </a:r>
          </a:p>
        </p:txBody>
      </p:sp>
      <p:sp>
        <p:nvSpPr>
          <p:cNvPr id="4" name="Slide Number Placeholder 3"/>
          <p:cNvSpPr>
            <a:spLocks noGrp="1"/>
          </p:cNvSpPr>
          <p:nvPr>
            <p:ph type="sldNum" sz="quarter" idx="12"/>
          </p:nvPr>
        </p:nvSpPr>
        <p:spPr/>
        <p:txBody>
          <a:bodyPr/>
          <a:lstStyle/>
          <a:p>
            <a:fld id="{3CE5352E-9B9F-4EDC-8769-7FA3D3F814C7}" type="slidenum">
              <a:rPr lang="en-US" noProof="0" smtClean="0"/>
              <a:t>43</a:t>
            </a:fld>
            <a:endParaRPr lang="en-US" noProof="0" dirty="0"/>
          </a:p>
        </p:txBody>
      </p:sp>
    </p:spTree>
    <p:extLst>
      <p:ext uri="{BB962C8B-B14F-4D97-AF65-F5344CB8AC3E}">
        <p14:creationId xmlns:p14="http://schemas.microsoft.com/office/powerpoint/2010/main" val="22675263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600819" y="3717163"/>
            <a:ext cx="10653336" cy="925176"/>
          </a:xfrm>
        </p:spPr>
        <p:txBody>
          <a:bodyPr>
            <a:normAutofit/>
          </a:bodyPr>
          <a:lstStyle/>
          <a:p>
            <a:pPr algn="ctr">
              <a:lnSpc>
                <a:spcPts val="3800"/>
              </a:lnSpc>
            </a:pPr>
            <a:r>
              <a:rPr lang="en-US" sz="2800" dirty="0" smtClean="0">
                <a:solidFill>
                  <a:srgbClr val="204474"/>
                </a:solidFill>
                <a:latin typeface="Comic Sans MS" panose="030F0702030302020204" pitchFamily="66" charset="0"/>
              </a:rPr>
              <a:t>Read the following statements and choose the correct answer:</a:t>
            </a:r>
            <a:endParaRPr lang="en-US" sz="2800" dirty="0">
              <a:solidFill>
                <a:srgbClr val="204474"/>
              </a:solidFill>
              <a:latin typeface="Comic Sans MS" panose="030F0702030302020204" pitchFamily="66" charset="0"/>
            </a:endParaRP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1026935" y="1271595"/>
            <a:ext cx="9805185" cy="1260590"/>
          </a:xfrm>
        </p:spPr>
        <p:txBody>
          <a:bodyPr>
            <a:noAutofit/>
          </a:bodyPr>
          <a:lstStyle/>
          <a:p>
            <a:pPr algn="ctr">
              <a:lnSpc>
                <a:spcPts val="3800"/>
              </a:lnSpc>
            </a:pPr>
            <a:r>
              <a:rPr lang="en-US" sz="2800" dirty="0" smtClean="0">
                <a:solidFill>
                  <a:srgbClr val="FF0000"/>
                </a:solidFill>
                <a:latin typeface="Comic Sans MS" panose="030F0702030302020204" pitchFamily="66" charset="0"/>
              </a:rPr>
              <a:t>Task 6</a:t>
            </a:r>
          </a:p>
          <a:p>
            <a:pPr algn="ctr">
              <a:lnSpc>
                <a:spcPts val="3800"/>
              </a:lnSpc>
            </a:pPr>
            <a:r>
              <a:rPr lang="en-US" sz="2800" dirty="0" smtClean="0">
                <a:solidFill>
                  <a:srgbClr val="FF0000"/>
                </a:solidFill>
                <a:latin typeface="Comic Sans MS" panose="030F0702030302020204" pitchFamily="66" charset="0"/>
              </a:rPr>
              <a:t>Check your information/day 1 </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647660232"/>
      </p:ext>
    </p:extLst>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48639" y="1253759"/>
            <a:ext cx="11155679" cy="5006364"/>
          </a:xfrm>
        </p:spPr>
        <p:txBody>
          <a:bodyPr>
            <a:noAutofit/>
          </a:bodyPr>
          <a:lstStyle/>
          <a:p>
            <a:pPr marL="457200" indent="-457200">
              <a:lnSpc>
                <a:spcPct val="150000"/>
              </a:lnSpc>
              <a:buFont typeface="Wingdings" panose="05000000000000000000" pitchFamily="2" charset="2"/>
              <a:buChar char="v"/>
            </a:pPr>
            <a:r>
              <a:rPr lang="en-US" sz="2000" dirty="0">
                <a:solidFill>
                  <a:srgbClr val="FF0000"/>
                </a:solidFill>
                <a:effectLst>
                  <a:outerShdw blurRad="38100" dist="38100" dir="2700000" algn="tl">
                    <a:srgbClr val="000000">
                      <a:alpha val="43137"/>
                    </a:srgbClr>
                  </a:outerShdw>
                </a:effectLst>
                <a:latin typeface="Comic Sans MS" panose="030F0702030302020204" pitchFamily="66" charset="0"/>
              </a:rPr>
              <a:t>Choose the correct answer.</a:t>
            </a:r>
          </a:p>
          <a:p>
            <a:pPr marL="457200" indent="-457200">
              <a:lnSpc>
                <a:spcPct val="150000"/>
              </a:lnSpc>
              <a:buFont typeface="Wingdings" panose="05000000000000000000" pitchFamily="2" charset="2"/>
              <a:buChar char="v"/>
            </a:pP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Learners with </a:t>
            </a:r>
            <a:r>
              <a:rPr lang="en-US" sz="2000" b="1" dirty="0" smtClean="0">
                <a:solidFill>
                  <a:schemeClr val="tx1"/>
                </a:solidFill>
                <a:effectLst>
                  <a:outerShdw blurRad="38100" dist="38100" dir="2700000" algn="tl">
                    <a:srgbClr val="000000">
                      <a:alpha val="43137"/>
                    </a:srgbClr>
                  </a:outerShdw>
                </a:effectLst>
                <a:latin typeface="Comic Sans MS" panose="030F0702030302020204" pitchFamily="66" charset="0"/>
              </a:rPr>
              <a:t>poor decoding </a:t>
            </a: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and adequate comprehension skills are called:</a:t>
            </a:r>
            <a:endParaRPr lang="en-US" sz="2000" dirty="0">
              <a:solidFill>
                <a:srgbClr val="3E72A2"/>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a) </a:t>
            </a: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poor comprehenders</a:t>
            </a:r>
            <a:endParaRPr lang="en-US" sz="2000" dirty="0">
              <a:solidFill>
                <a:srgbClr val="3E72A2"/>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b) </a:t>
            </a: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dyslexics</a:t>
            </a:r>
            <a:endParaRPr lang="en-US" sz="2000" dirty="0">
              <a:solidFill>
                <a:srgbClr val="3E72A2"/>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c) </a:t>
            </a: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fluent readers</a:t>
            </a:r>
            <a:endParaRPr lang="en-US" sz="2000" dirty="0">
              <a:solidFill>
                <a:srgbClr val="3E72A2"/>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d) </a:t>
            </a: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low intelligent students</a:t>
            </a:r>
            <a:endParaRPr lang="en-US" sz="2000" dirty="0">
              <a:solidFill>
                <a:srgbClr val="3E72A2"/>
              </a:solidFill>
              <a:latin typeface="Comic Sans MS" panose="030F0702030302020204" pitchFamily="66" charset="0"/>
            </a:endParaRP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914393" y="499545"/>
            <a:ext cx="9805185" cy="585339"/>
          </a:xfrm>
        </p:spPr>
        <p:txBody>
          <a:bodyPr>
            <a:normAutofit/>
          </a:bodyPr>
          <a:lstStyle/>
          <a:p>
            <a:pPr algn="ctr">
              <a:lnSpc>
                <a:spcPts val="3800"/>
              </a:lnSpc>
            </a:pPr>
            <a:r>
              <a:rPr lang="en-US" sz="2800" dirty="0" smtClean="0">
                <a:solidFill>
                  <a:srgbClr val="FF0000"/>
                </a:solidFill>
                <a:latin typeface="Comic Sans MS" panose="030F0702030302020204" pitchFamily="66" charset="0"/>
              </a:rPr>
              <a:t>Question 1</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41118435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3" end="3"/>
                                            </p:txEl>
                                          </p:spTgt>
                                        </p:tgtEl>
                                        <p:attrNameLst>
                                          <p:attrName>style.color</p:attrName>
                                        </p:attrNameLst>
                                      </p:cBhvr>
                                      <p:to>
                                        <p:clrVal>
                                          <a:srgbClr val="FF0000"/>
                                        </p:clrVal>
                                      </p:to>
                                    </p:set>
                                    <p:set>
                                      <p:cBhvr>
                                        <p:cTn id="7" dur="500" fill="hold"/>
                                        <p:tgtEl>
                                          <p:spTgt spid="7">
                                            <p:txEl>
                                              <p:pRg st="3" end="3"/>
                                            </p:txEl>
                                          </p:spTgt>
                                        </p:tgtEl>
                                        <p:attrNameLst>
                                          <p:attrName>fillcolor</p:attrName>
                                        </p:attrNameLst>
                                      </p:cBhvr>
                                      <p:to>
                                        <p:clrVal>
                                          <a:srgbClr val="FF0000"/>
                                        </p:clrVal>
                                      </p:to>
                                    </p:set>
                                    <p:set>
                                      <p:cBhvr>
                                        <p:cTn id="8" dur="500" fill="hold"/>
                                        <p:tgtEl>
                                          <p:spTgt spid="7">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628953" y="1084884"/>
            <a:ext cx="11155679" cy="4274844"/>
          </a:xfrm>
        </p:spPr>
        <p:txBody>
          <a:bodyPr>
            <a:noAutofit/>
          </a:bodyPr>
          <a:lstStyle/>
          <a:p>
            <a:pPr marL="457200" indent="-457200">
              <a:lnSpc>
                <a:spcPct val="150000"/>
              </a:lnSpc>
              <a:buFont typeface="Wingdings" panose="05000000000000000000" pitchFamily="2" charset="2"/>
              <a:buChar char="v"/>
            </a:pPr>
            <a:r>
              <a:rPr lang="en-US" sz="2400" dirty="0">
                <a:solidFill>
                  <a:srgbClr val="204474"/>
                </a:solidFill>
                <a:latin typeface="Comic Sans MS" panose="030F0702030302020204" pitchFamily="66" charset="0"/>
              </a:rPr>
              <a:t>Mark all correct answers.</a:t>
            </a:r>
          </a:p>
          <a:p>
            <a:pPr marL="457200" indent="-457200">
              <a:lnSpc>
                <a:spcPct val="150000"/>
              </a:lnSpc>
              <a:buFont typeface="Wingdings" panose="05000000000000000000" pitchFamily="2" charset="2"/>
              <a:buChar char="v"/>
            </a:pPr>
            <a:r>
              <a:rPr lang="en-US" sz="2400" dirty="0">
                <a:solidFill>
                  <a:srgbClr val="204474"/>
                </a:solidFill>
                <a:latin typeface="Comic Sans MS" panose="030F0702030302020204" pitchFamily="66" charset="0"/>
              </a:rPr>
              <a:t>Which of these are </a:t>
            </a:r>
            <a:r>
              <a:rPr lang="en-US" sz="2400" b="1" dirty="0">
                <a:solidFill>
                  <a:schemeClr val="tx1"/>
                </a:solidFill>
                <a:effectLst>
                  <a:outerShdw blurRad="38100" dist="38100" dir="2700000" algn="tl">
                    <a:srgbClr val="000000">
                      <a:alpha val="43137"/>
                    </a:srgbClr>
                  </a:outerShdw>
                </a:effectLst>
                <a:latin typeface="Comic Sans MS" panose="030F0702030302020204" pitchFamily="66" charset="0"/>
              </a:rPr>
              <a:t>NOT</a:t>
            </a:r>
            <a:r>
              <a:rPr lang="en-US" sz="2400" dirty="0">
                <a:solidFill>
                  <a:srgbClr val="204474"/>
                </a:solidFill>
                <a:latin typeface="Comic Sans MS" panose="030F0702030302020204" pitchFamily="66" charset="0"/>
              </a:rPr>
              <a:t> found among causes of dyslexia?</a:t>
            </a:r>
          </a:p>
          <a:p>
            <a:pPr marL="457200" indent="-457200">
              <a:lnSpc>
                <a:spcPct val="150000"/>
              </a:lnSpc>
              <a:buFont typeface="Wingdings" panose="05000000000000000000" pitchFamily="2" charset="2"/>
              <a:buChar char="v"/>
            </a:pPr>
            <a:r>
              <a:rPr lang="en-US" sz="2400" dirty="0">
                <a:solidFill>
                  <a:srgbClr val="204474"/>
                </a:solidFill>
                <a:latin typeface="Comic Sans MS" panose="030F0702030302020204" pitchFamily="66" charset="0"/>
              </a:rPr>
              <a:t>a) individual learner differences, including personality or motivation</a:t>
            </a:r>
          </a:p>
          <a:p>
            <a:pPr marL="457200" indent="-457200">
              <a:lnSpc>
                <a:spcPct val="150000"/>
              </a:lnSpc>
              <a:buFont typeface="Wingdings" panose="05000000000000000000" pitchFamily="2" charset="2"/>
              <a:buChar char="v"/>
            </a:pPr>
            <a:r>
              <a:rPr lang="en-US" sz="2400" dirty="0">
                <a:solidFill>
                  <a:srgbClr val="204474"/>
                </a:solidFill>
                <a:latin typeface="Comic Sans MS" panose="030F0702030302020204" pitchFamily="66" charset="0"/>
              </a:rPr>
              <a:t>b) poor phonological processing</a:t>
            </a:r>
          </a:p>
          <a:p>
            <a:pPr marL="457200" indent="-457200">
              <a:lnSpc>
                <a:spcPct val="150000"/>
              </a:lnSpc>
              <a:buFont typeface="Wingdings" panose="05000000000000000000" pitchFamily="2" charset="2"/>
              <a:buChar char="v"/>
            </a:pPr>
            <a:r>
              <a:rPr lang="en-US" sz="2400" dirty="0">
                <a:solidFill>
                  <a:srgbClr val="204474"/>
                </a:solidFill>
                <a:latin typeface="Comic Sans MS" panose="030F0702030302020204" pitchFamily="66" charset="0"/>
              </a:rPr>
              <a:t>c) instructional methods</a:t>
            </a:r>
          </a:p>
          <a:p>
            <a:pPr marL="457200" indent="-457200">
              <a:lnSpc>
                <a:spcPct val="150000"/>
              </a:lnSpc>
              <a:buFont typeface="Wingdings" panose="05000000000000000000" pitchFamily="2" charset="2"/>
              <a:buChar char="v"/>
            </a:pPr>
            <a:r>
              <a:rPr lang="en-US" sz="2400" dirty="0">
                <a:solidFill>
                  <a:srgbClr val="204474"/>
                </a:solidFill>
                <a:latin typeface="Comic Sans MS" panose="030F0702030302020204" pitchFamily="66" charset="0"/>
              </a:rPr>
              <a:t>d) socio-economic factors</a:t>
            </a:r>
            <a:endParaRPr lang="en-US" sz="2400" dirty="0" smtClean="0">
              <a:solidFill>
                <a:srgbClr val="204474"/>
              </a:solidFill>
              <a:latin typeface="Comic Sans MS" panose="030F0702030302020204" pitchFamily="66" charset="0"/>
              <a:ea typeface="Tahoma" panose="020B0604030504040204" pitchFamily="34" charset="0"/>
              <a:cs typeface="Tahoma" panose="020B0604030504040204" pitchFamily="34" charset="0"/>
            </a:endParaRPr>
          </a:p>
          <a:p>
            <a:pPr algn="ctr">
              <a:lnSpc>
                <a:spcPts val="3800"/>
              </a:lnSpc>
            </a:pPr>
            <a:endParaRPr lang="en-US" sz="2400" dirty="0" smtClean="0">
              <a:solidFill>
                <a:srgbClr val="204474"/>
              </a:solidFill>
              <a:latin typeface="Comic Sans MS" panose="030F0702030302020204" pitchFamily="66" charset="0"/>
            </a:endParaRPr>
          </a:p>
          <a:p>
            <a:pPr algn="ctr">
              <a:lnSpc>
                <a:spcPts val="3800"/>
              </a:lnSpc>
            </a:pPr>
            <a:endParaRPr lang="en-US" sz="2400" dirty="0" smtClean="0">
              <a:solidFill>
                <a:srgbClr val="204474"/>
              </a:solidFill>
              <a:latin typeface="Comic Sans MS" panose="030F0702030302020204" pitchFamily="66" charset="0"/>
            </a:endParaRPr>
          </a:p>
          <a:p>
            <a:pPr marL="457200" indent="-457200" algn="ctr">
              <a:lnSpc>
                <a:spcPts val="3800"/>
              </a:lnSpc>
              <a:buFont typeface="Arial" panose="020B0604020202020204" pitchFamily="34" charset="0"/>
              <a:buChar char="•"/>
            </a:pPr>
            <a:endParaRPr lang="en-US" sz="2400" dirty="0" smtClean="0">
              <a:solidFill>
                <a:srgbClr val="204474"/>
              </a:solidFill>
              <a:latin typeface="Comic Sans MS" panose="030F0702030302020204" pitchFamily="66" charset="0"/>
            </a:endParaRP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900325" y="302598"/>
            <a:ext cx="9805185" cy="585339"/>
          </a:xfrm>
        </p:spPr>
        <p:txBody>
          <a:bodyPr>
            <a:normAutofit/>
          </a:bodyPr>
          <a:lstStyle/>
          <a:p>
            <a:pPr algn="ctr">
              <a:lnSpc>
                <a:spcPts val="3800"/>
              </a:lnSpc>
            </a:pPr>
            <a:r>
              <a:rPr lang="en-US" sz="2800" dirty="0" smtClean="0">
                <a:solidFill>
                  <a:srgbClr val="FF0000"/>
                </a:solidFill>
                <a:latin typeface="Comic Sans MS" panose="030F0702030302020204" pitchFamily="66" charset="0"/>
              </a:rPr>
              <a:t>Question 2</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773580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2" end="2"/>
                                            </p:txEl>
                                          </p:spTgt>
                                        </p:tgtEl>
                                        <p:attrNameLst>
                                          <p:attrName>style.color</p:attrName>
                                        </p:attrNameLst>
                                      </p:cBhvr>
                                      <p:to>
                                        <p:clrVal>
                                          <a:srgbClr val="FF0000"/>
                                        </p:clrVal>
                                      </p:to>
                                    </p:set>
                                    <p:set>
                                      <p:cBhvr>
                                        <p:cTn id="7" dur="500" fill="hold"/>
                                        <p:tgtEl>
                                          <p:spTgt spid="7">
                                            <p:txEl>
                                              <p:pRg st="2" end="2"/>
                                            </p:txEl>
                                          </p:spTgt>
                                        </p:tgtEl>
                                        <p:attrNameLst>
                                          <p:attrName>fillcolor</p:attrName>
                                        </p:attrNameLst>
                                      </p:cBhvr>
                                      <p:to>
                                        <p:clrVal>
                                          <a:srgbClr val="FF0000"/>
                                        </p:clrVal>
                                      </p:to>
                                    </p:set>
                                    <p:set>
                                      <p:cBhvr>
                                        <p:cTn id="8" dur="500" fill="hold"/>
                                        <p:tgtEl>
                                          <p:spTgt spid="7">
                                            <p:txEl>
                                              <p:pRg st="2" end="2"/>
                                            </p:txEl>
                                          </p:spTgt>
                                        </p:tgtEl>
                                        <p:attrNameLst>
                                          <p:attrName>fill.type</p:attrName>
                                        </p:attrNameLst>
                                      </p:cBhvr>
                                      <p:to>
                                        <p:strVal val="solid"/>
                                      </p:to>
                                    </p:set>
                                  </p:childTnLst>
                                </p:cTn>
                              </p:par>
                              <p:par>
                                <p:cTn id="9" presetID="16" presetClass="emph" presetSubtype="0" fill="hold" nodeType="withEffect">
                                  <p:stCondLst>
                                    <p:cond delay="0"/>
                                  </p:stCondLst>
                                  <p:iterate type="lt">
                                    <p:tmPct val="4000"/>
                                  </p:iterate>
                                  <p:childTnLst>
                                    <p:set>
                                      <p:cBhvr override="childStyle">
                                        <p:cTn id="10" dur="500" fill="hold"/>
                                        <p:tgtEl>
                                          <p:spTgt spid="7">
                                            <p:txEl>
                                              <p:pRg st="4" end="4"/>
                                            </p:txEl>
                                          </p:spTgt>
                                        </p:tgtEl>
                                        <p:attrNameLst>
                                          <p:attrName>style.color</p:attrName>
                                        </p:attrNameLst>
                                      </p:cBhvr>
                                      <p:to>
                                        <p:clrVal>
                                          <a:srgbClr val="FF0000"/>
                                        </p:clrVal>
                                      </p:to>
                                    </p:set>
                                    <p:set>
                                      <p:cBhvr>
                                        <p:cTn id="11" dur="500" fill="hold"/>
                                        <p:tgtEl>
                                          <p:spTgt spid="7">
                                            <p:txEl>
                                              <p:pRg st="4" end="4"/>
                                            </p:txEl>
                                          </p:spTgt>
                                        </p:tgtEl>
                                        <p:attrNameLst>
                                          <p:attrName>fillcolor</p:attrName>
                                        </p:attrNameLst>
                                      </p:cBhvr>
                                      <p:to>
                                        <p:clrVal>
                                          <a:srgbClr val="FF0000"/>
                                        </p:clrVal>
                                      </p:to>
                                    </p:set>
                                    <p:set>
                                      <p:cBhvr>
                                        <p:cTn id="12" dur="500" fill="hold"/>
                                        <p:tgtEl>
                                          <p:spTgt spid="7">
                                            <p:txEl>
                                              <p:pRg st="4" end="4"/>
                                            </p:txEl>
                                          </p:spTgt>
                                        </p:tgtEl>
                                        <p:attrNameLst>
                                          <p:attrName>fill.type</p:attrName>
                                        </p:attrNameLst>
                                      </p:cBhvr>
                                      <p:to>
                                        <p:strVal val="solid"/>
                                      </p:to>
                                    </p:set>
                                  </p:childTnLst>
                                </p:cTn>
                              </p:par>
                              <p:par>
                                <p:cTn id="13" presetID="16" presetClass="emph" presetSubtype="0" fill="hold" nodeType="withEffect">
                                  <p:stCondLst>
                                    <p:cond delay="0"/>
                                  </p:stCondLst>
                                  <p:iterate type="lt">
                                    <p:tmPct val="4000"/>
                                  </p:iterate>
                                  <p:childTnLst>
                                    <p:set>
                                      <p:cBhvr override="childStyle">
                                        <p:cTn id="14" dur="500" fill="hold"/>
                                        <p:tgtEl>
                                          <p:spTgt spid="7">
                                            <p:txEl>
                                              <p:pRg st="5" end="5"/>
                                            </p:txEl>
                                          </p:spTgt>
                                        </p:tgtEl>
                                        <p:attrNameLst>
                                          <p:attrName>style.color</p:attrName>
                                        </p:attrNameLst>
                                      </p:cBhvr>
                                      <p:to>
                                        <p:clrVal>
                                          <a:srgbClr val="FF0000"/>
                                        </p:clrVal>
                                      </p:to>
                                    </p:set>
                                    <p:set>
                                      <p:cBhvr>
                                        <p:cTn id="15" dur="500" fill="hold"/>
                                        <p:tgtEl>
                                          <p:spTgt spid="7">
                                            <p:txEl>
                                              <p:pRg st="5" end="5"/>
                                            </p:txEl>
                                          </p:spTgt>
                                        </p:tgtEl>
                                        <p:attrNameLst>
                                          <p:attrName>fillcolor</p:attrName>
                                        </p:attrNameLst>
                                      </p:cBhvr>
                                      <p:to>
                                        <p:clrVal>
                                          <a:srgbClr val="FF0000"/>
                                        </p:clrVal>
                                      </p:to>
                                    </p:set>
                                    <p:set>
                                      <p:cBhvr>
                                        <p:cTn id="16" dur="500" fill="hold"/>
                                        <p:tgtEl>
                                          <p:spTgt spid="7">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20504" y="1084884"/>
            <a:ext cx="11155679" cy="5048630"/>
          </a:xfrm>
        </p:spPr>
        <p:txBody>
          <a:bodyPr>
            <a:noAutofit/>
          </a:bodyPr>
          <a:lstStyle/>
          <a:p>
            <a:pPr marL="457200" indent="-457200">
              <a:lnSpc>
                <a:spcPct val="150000"/>
              </a:lnSpc>
              <a:buFont typeface="Wingdings" panose="05000000000000000000" pitchFamily="2" charset="2"/>
              <a:buChar char="v"/>
            </a:pPr>
            <a:r>
              <a:rPr lang="en-US" sz="2400" dirty="0">
                <a:solidFill>
                  <a:srgbClr val="FF0000"/>
                </a:solidFill>
                <a:effectLst>
                  <a:outerShdw blurRad="38100" dist="38100" dir="2700000" algn="tl">
                    <a:srgbClr val="000000">
                      <a:alpha val="43137"/>
                    </a:srgbClr>
                  </a:outerShdw>
                </a:effectLst>
                <a:latin typeface="Comic Sans MS" panose="030F0702030302020204" pitchFamily="66" charset="0"/>
              </a:rPr>
              <a:t>Choose the correct </a:t>
            </a:r>
            <a:r>
              <a:rPr lang="en-US" sz="2400" dirty="0" smtClean="0">
                <a:solidFill>
                  <a:srgbClr val="FF0000"/>
                </a:solidFill>
                <a:effectLst>
                  <a:outerShdw blurRad="38100" dist="38100" dir="2700000" algn="tl">
                    <a:srgbClr val="000000">
                      <a:alpha val="43137"/>
                    </a:srgbClr>
                  </a:outerShdw>
                </a:effectLst>
                <a:latin typeface="Comic Sans MS" panose="030F0702030302020204" pitchFamily="66" charset="0"/>
              </a:rPr>
              <a:t>answer:</a:t>
            </a:r>
            <a:endParaRPr lang="en-US" sz="2400" dirty="0">
              <a:solidFill>
                <a:srgbClr val="FF0000"/>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400" dirty="0">
                <a:solidFill>
                  <a:srgbClr val="204474"/>
                </a:solidFill>
                <a:latin typeface="Comic Sans MS" panose="030F0702030302020204" pitchFamily="66" charset="0"/>
              </a:rPr>
              <a:t>Which of these statements rightly </a:t>
            </a:r>
            <a:r>
              <a:rPr lang="en-US" sz="2400" dirty="0" smtClean="0">
                <a:solidFill>
                  <a:srgbClr val="204474"/>
                </a:solidFill>
                <a:latin typeface="Comic Sans MS" panose="030F0702030302020204" pitchFamily="66" charset="0"/>
              </a:rPr>
              <a:t>characterizes </a:t>
            </a:r>
            <a:r>
              <a:rPr lang="en-US" sz="2400" dirty="0">
                <a:solidFill>
                  <a:srgbClr val="204474"/>
                </a:solidFill>
                <a:latin typeface="Comic Sans MS" panose="030F0702030302020204" pitchFamily="66" charset="0"/>
              </a:rPr>
              <a:t>dyslexia?</a:t>
            </a:r>
          </a:p>
          <a:p>
            <a:pPr marL="457200" indent="-457200">
              <a:lnSpc>
                <a:spcPct val="150000"/>
              </a:lnSpc>
              <a:buFont typeface="Wingdings" panose="05000000000000000000" pitchFamily="2" charset="2"/>
              <a:buChar char="v"/>
            </a:pPr>
            <a:r>
              <a:rPr lang="en-US" sz="2400" dirty="0">
                <a:solidFill>
                  <a:srgbClr val="204474"/>
                </a:solidFill>
                <a:latin typeface="Comic Sans MS" panose="030F0702030302020204" pitchFamily="66" charset="0"/>
              </a:rPr>
              <a:t>a) When a young learner writes letters and words </a:t>
            </a:r>
            <a:r>
              <a:rPr lang="en-US" sz="2400" dirty="0" smtClean="0">
                <a:solidFill>
                  <a:srgbClr val="204474"/>
                </a:solidFill>
                <a:latin typeface="Comic Sans MS" panose="030F0702030302020204" pitchFamily="66" charset="0"/>
              </a:rPr>
              <a:t>backwards, </a:t>
            </a:r>
            <a:r>
              <a:rPr lang="en-US" sz="2400" dirty="0">
                <a:solidFill>
                  <a:srgbClr val="204474"/>
                </a:solidFill>
                <a:latin typeface="Comic Sans MS" panose="030F0702030302020204" pitchFamily="66" charset="0"/>
              </a:rPr>
              <a:t>it means he/she has </a:t>
            </a:r>
            <a:r>
              <a:rPr lang="en-US" sz="2400" dirty="0" smtClean="0">
                <a:solidFill>
                  <a:srgbClr val="204474"/>
                </a:solidFill>
                <a:latin typeface="Comic Sans MS" panose="030F0702030302020204" pitchFamily="66" charset="0"/>
              </a:rPr>
              <a:t>dyslexia.</a:t>
            </a:r>
            <a:endParaRPr lang="en-US" sz="2400" dirty="0">
              <a:solidFill>
                <a:srgbClr val="204474"/>
              </a:solidFill>
              <a:latin typeface="Comic Sans MS" panose="030F0702030302020204" pitchFamily="66" charset="0"/>
            </a:endParaRPr>
          </a:p>
          <a:p>
            <a:pPr marL="457200" indent="-457200">
              <a:lnSpc>
                <a:spcPct val="150000"/>
              </a:lnSpc>
              <a:buFont typeface="Wingdings" panose="05000000000000000000" pitchFamily="2" charset="2"/>
              <a:buChar char="v"/>
            </a:pPr>
            <a:r>
              <a:rPr lang="en-US" sz="2400" dirty="0">
                <a:solidFill>
                  <a:srgbClr val="204474"/>
                </a:solidFill>
                <a:latin typeface="Comic Sans MS" panose="030F0702030302020204" pitchFamily="66" charset="0"/>
              </a:rPr>
              <a:t>b) A highly intelligent student with dyslexia can have a low reading </a:t>
            </a:r>
            <a:r>
              <a:rPr lang="en-US" sz="2400" dirty="0" smtClean="0">
                <a:solidFill>
                  <a:srgbClr val="204474"/>
                </a:solidFill>
                <a:latin typeface="Comic Sans MS" panose="030F0702030302020204" pitchFamily="66" charset="0"/>
              </a:rPr>
              <a:t>score.</a:t>
            </a:r>
            <a:endParaRPr lang="en-US" sz="2400" dirty="0">
              <a:solidFill>
                <a:srgbClr val="204474"/>
              </a:solidFill>
              <a:latin typeface="Comic Sans MS" panose="030F0702030302020204" pitchFamily="66" charset="0"/>
            </a:endParaRPr>
          </a:p>
          <a:p>
            <a:pPr marL="457200" indent="-457200">
              <a:lnSpc>
                <a:spcPct val="150000"/>
              </a:lnSpc>
              <a:buFont typeface="Wingdings" panose="05000000000000000000" pitchFamily="2" charset="2"/>
              <a:buChar char="v"/>
            </a:pPr>
            <a:r>
              <a:rPr lang="en-US" sz="2400" dirty="0">
                <a:solidFill>
                  <a:srgbClr val="204474"/>
                </a:solidFill>
                <a:latin typeface="Comic Sans MS" panose="030F0702030302020204" pitchFamily="66" charset="0"/>
              </a:rPr>
              <a:t>c) Dyslexia is a medical condition that can be </a:t>
            </a:r>
            <a:r>
              <a:rPr lang="en-US" sz="2400" dirty="0" smtClean="0">
                <a:solidFill>
                  <a:srgbClr val="204474"/>
                </a:solidFill>
                <a:latin typeface="Comic Sans MS" panose="030F0702030302020204" pitchFamily="66" charset="0"/>
              </a:rPr>
              <a:t>cured.</a:t>
            </a:r>
            <a:endParaRPr lang="en-US" sz="2400" dirty="0">
              <a:solidFill>
                <a:srgbClr val="204474"/>
              </a:solidFill>
              <a:latin typeface="Comic Sans MS" panose="030F0702030302020204" pitchFamily="66" charset="0"/>
            </a:endParaRPr>
          </a:p>
          <a:p>
            <a:pPr marL="457200" indent="-457200">
              <a:lnSpc>
                <a:spcPct val="150000"/>
              </a:lnSpc>
              <a:buFont typeface="Wingdings" panose="05000000000000000000" pitchFamily="2" charset="2"/>
              <a:buChar char="v"/>
            </a:pPr>
            <a:r>
              <a:rPr lang="en-US" sz="2400" dirty="0">
                <a:solidFill>
                  <a:srgbClr val="204474"/>
                </a:solidFill>
                <a:latin typeface="Comic Sans MS" panose="030F0702030302020204" pitchFamily="66" charset="0"/>
              </a:rPr>
              <a:t>d) Dyslexia is a learning difference/difficulty that one can grow out </a:t>
            </a:r>
            <a:r>
              <a:rPr lang="en-US" sz="2400" dirty="0" smtClean="0">
                <a:solidFill>
                  <a:srgbClr val="204474"/>
                </a:solidFill>
                <a:latin typeface="Comic Sans MS" panose="030F0702030302020204" pitchFamily="66" charset="0"/>
              </a:rPr>
              <a:t>of.</a:t>
            </a:r>
          </a:p>
          <a:p>
            <a:pPr algn="ctr">
              <a:lnSpc>
                <a:spcPts val="3800"/>
              </a:lnSpc>
            </a:pPr>
            <a:endParaRPr lang="en-US" sz="2400" dirty="0" smtClean="0">
              <a:solidFill>
                <a:srgbClr val="204474"/>
              </a:solidFill>
              <a:latin typeface="Comic Sans MS" panose="030F0702030302020204" pitchFamily="66" charset="0"/>
            </a:endParaRPr>
          </a:p>
          <a:p>
            <a:pPr marL="457200" indent="-457200" algn="ctr">
              <a:lnSpc>
                <a:spcPts val="3800"/>
              </a:lnSpc>
              <a:buFont typeface="Arial" panose="020B0604020202020204" pitchFamily="34" charset="0"/>
              <a:buChar char="•"/>
            </a:pPr>
            <a:endParaRPr lang="en-US" sz="2400" dirty="0" smtClean="0">
              <a:solidFill>
                <a:srgbClr val="204474"/>
              </a:solidFill>
              <a:latin typeface="Comic Sans MS" panose="030F0702030302020204" pitchFamily="66" charset="0"/>
            </a:endParaRP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914393" y="499545"/>
            <a:ext cx="9805185" cy="585339"/>
          </a:xfrm>
        </p:spPr>
        <p:txBody>
          <a:bodyPr>
            <a:normAutofit/>
          </a:bodyPr>
          <a:lstStyle/>
          <a:p>
            <a:pPr algn="ctr">
              <a:lnSpc>
                <a:spcPts val="3800"/>
              </a:lnSpc>
            </a:pPr>
            <a:r>
              <a:rPr lang="en-US" sz="2800" dirty="0" smtClean="0">
                <a:solidFill>
                  <a:srgbClr val="FF0000"/>
                </a:solidFill>
                <a:latin typeface="Comic Sans MS" panose="030F0702030302020204" pitchFamily="66" charset="0"/>
              </a:rPr>
              <a:t>Question 3</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0931663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3" end="3"/>
                                            </p:txEl>
                                          </p:spTgt>
                                        </p:tgtEl>
                                        <p:attrNameLst>
                                          <p:attrName>style.color</p:attrName>
                                        </p:attrNameLst>
                                      </p:cBhvr>
                                      <p:to>
                                        <p:clrVal>
                                          <a:srgbClr val="FF0000"/>
                                        </p:clrVal>
                                      </p:to>
                                    </p:set>
                                    <p:set>
                                      <p:cBhvr>
                                        <p:cTn id="7" dur="500" fill="hold"/>
                                        <p:tgtEl>
                                          <p:spTgt spid="7">
                                            <p:txEl>
                                              <p:pRg st="3" end="3"/>
                                            </p:txEl>
                                          </p:spTgt>
                                        </p:tgtEl>
                                        <p:attrNameLst>
                                          <p:attrName>fillcolor</p:attrName>
                                        </p:attrNameLst>
                                      </p:cBhvr>
                                      <p:to>
                                        <p:clrVal>
                                          <a:srgbClr val="FF0000"/>
                                        </p:clrVal>
                                      </p:to>
                                    </p:set>
                                    <p:set>
                                      <p:cBhvr>
                                        <p:cTn id="8" dur="500" fill="hold"/>
                                        <p:tgtEl>
                                          <p:spTgt spid="7">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48639" y="1253759"/>
            <a:ext cx="11155679" cy="4274844"/>
          </a:xfrm>
        </p:spPr>
        <p:txBody>
          <a:bodyPr>
            <a:noAutofit/>
          </a:bodyPr>
          <a:lstStyle/>
          <a:p>
            <a:pPr marL="457200" indent="-457200">
              <a:lnSpc>
                <a:spcPct val="150000"/>
              </a:lnSpc>
              <a:buFont typeface="Wingdings" panose="05000000000000000000" pitchFamily="2" charset="2"/>
              <a:buChar char="v"/>
            </a:pPr>
            <a:r>
              <a:rPr lang="en-US" sz="2000" dirty="0">
                <a:solidFill>
                  <a:srgbClr val="FF0000"/>
                </a:solidFill>
                <a:effectLst>
                  <a:outerShdw blurRad="38100" dist="38100" dir="2700000" algn="tl">
                    <a:srgbClr val="000000">
                      <a:alpha val="43137"/>
                    </a:srgbClr>
                  </a:outerShdw>
                </a:effectLst>
                <a:latin typeface="Comic Sans MS" panose="030F0702030302020204" pitchFamily="66" charset="0"/>
              </a:rPr>
              <a:t>Choose the correct </a:t>
            </a:r>
            <a:r>
              <a:rPr lang="en-US" sz="2000" dirty="0" smtClean="0">
                <a:solidFill>
                  <a:srgbClr val="FF0000"/>
                </a:solidFill>
                <a:effectLst>
                  <a:outerShdw blurRad="38100" dist="38100" dir="2700000" algn="tl">
                    <a:srgbClr val="000000">
                      <a:alpha val="43137"/>
                    </a:srgbClr>
                  </a:outerShdw>
                </a:effectLst>
                <a:latin typeface="Comic Sans MS" panose="030F0702030302020204" pitchFamily="66" charset="0"/>
              </a:rPr>
              <a:t>answer:</a:t>
            </a:r>
            <a:endParaRPr lang="en-US" sz="2000" dirty="0">
              <a:solidFill>
                <a:srgbClr val="FF0000"/>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smtClean="0">
                <a:solidFill>
                  <a:srgbClr val="204474"/>
                </a:solidFill>
                <a:latin typeface="Comic Sans MS" panose="030F0702030302020204" pitchFamily="66" charset="0"/>
              </a:rPr>
              <a:t>Which </a:t>
            </a:r>
            <a:r>
              <a:rPr lang="en-US" sz="2000" dirty="0">
                <a:solidFill>
                  <a:srgbClr val="204474"/>
                </a:solidFill>
                <a:latin typeface="Comic Sans MS" panose="030F0702030302020204" pitchFamily="66" charset="0"/>
              </a:rPr>
              <a:t>of these may </a:t>
            </a:r>
            <a:r>
              <a:rPr lang="en-US" sz="2000" b="1" dirty="0">
                <a:solidFill>
                  <a:schemeClr val="tx1"/>
                </a:solidFill>
                <a:effectLst>
                  <a:outerShdw blurRad="38100" dist="38100" dir="2700000" algn="tl">
                    <a:srgbClr val="000000">
                      <a:alpha val="43137"/>
                    </a:srgbClr>
                  </a:outerShdw>
                </a:effectLst>
                <a:latin typeface="Comic Sans MS" panose="030F0702030302020204" pitchFamily="66" charset="0"/>
              </a:rPr>
              <a:t>help learners with dyslexia </a:t>
            </a:r>
            <a:r>
              <a:rPr lang="en-US" sz="2000" dirty="0">
                <a:solidFill>
                  <a:srgbClr val="204474"/>
                </a:solidFill>
                <a:latin typeface="Comic Sans MS" panose="030F0702030302020204" pitchFamily="66" charset="0"/>
              </a:rPr>
              <a:t>learn better in the classroom?</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a) systematic and explicit teaching</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b) techniques involving all senses</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c) work assignments that are appropriately modified</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d) all of the above</a:t>
            </a:r>
            <a:endParaRPr lang="en-US" sz="2000" dirty="0" smtClean="0">
              <a:solidFill>
                <a:srgbClr val="204474"/>
              </a:solidFill>
              <a:latin typeface="Comic Sans MS" panose="030F0702030302020204" pitchFamily="66" charset="0"/>
            </a:endParaRPr>
          </a:p>
          <a:p>
            <a:pPr marL="457200" indent="-457200" algn="ctr">
              <a:lnSpc>
                <a:spcPts val="3800"/>
              </a:lnSpc>
              <a:buFont typeface="Arial" panose="020B0604020202020204" pitchFamily="34" charset="0"/>
              <a:buChar char="•"/>
            </a:pPr>
            <a:endParaRPr lang="en-US" sz="2000" dirty="0" smtClean="0">
              <a:solidFill>
                <a:srgbClr val="204474"/>
              </a:solidFill>
              <a:latin typeface="Comic Sans MS" panose="030F0702030302020204" pitchFamily="66" charset="0"/>
            </a:endParaRP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914393" y="499545"/>
            <a:ext cx="9805185" cy="585339"/>
          </a:xfrm>
        </p:spPr>
        <p:txBody>
          <a:bodyPr>
            <a:normAutofit/>
          </a:bodyPr>
          <a:lstStyle/>
          <a:p>
            <a:pPr algn="ctr">
              <a:lnSpc>
                <a:spcPts val="3800"/>
              </a:lnSpc>
            </a:pPr>
            <a:r>
              <a:rPr lang="en-US" sz="2800" dirty="0" smtClean="0">
                <a:solidFill>
                  <a:srgbClr val="FF0000"/>
                </a:solidFill>
                <a:latin typeface="Comic Sans MS" panose="030F0702030302020204" pitchFamily="66" charset="0"/>
              </a:rPr>
              <a:t>Question 4</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80929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5" end="5"/>
                                            </p:txEl>
                                          </p:spTgt>
                                        </p:tgtEl>
                                        <p:attrNameLst>
                                          <p:attrName>style.color</p:attrName>
                                        </p:attrNameLst>
                                      </p:cBhvr>
                                      <p:to>
                                        <p:clrVal>
                                          <a:srgbClr val="FF0000"/>
                                        </p:clrVal>
                                      </p:to>
                                    </p:set>
                                    <p:set>
                                      <p:cBhvr>
                                        <p:cTn id="7" dur="500" fill="hold"/>
                                        <p:tgtEl>
                                          <p:spTgt spid="7">
                                            <p:txEl>
                                              <p:pRg st="5" end="5"/>
                                            </p:txEl>
                                          </p:spTgt>
                                        </p:tgtEl>
                                        <p:attrNameLst>
                                          <p:attrName>fillcolor</p:attrName>
                                        </p:attrNameLst>
                                      </p:cBhvr>
                                      <p:to>
                                        <p:clrVal>
                                          <a:srgbClr val="FF0000"/>
                                        </p:clrVal>
                                      </p:to>
                                    </p:set>
                                    <p:set>
                                      <p:cBhvr>
                                        <p:cTn id="8" dur="500" fill="hold"/>
                                        <p:tgtEl>
                                          <p:spTgt spid="7">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48639" y="1253759"/>
            <a:ext cx="11155679" cy="4274844"/>
          </a:xfrm>
        </p:spPr>
        <p:txBody>
          <a:bodyPr>
            <a:noAutofit/>
          </a:bodyPr>
          <a:lstStyle/>
          <a:p>
            <a:pPr marL="457200" indent="-457200">
              <a:lnSpc>
                <a:spcPct val="150000"/>
              </a:lnSpc>
              <a:buFont typeface="Wingdings" panose="05000000000000000000" pitchFamily="2" charset="2"/>
              <a:buChar char="v"/>
            </a:pPr>
            <a:r>
              <a:rPr lang="en-US" sz="2000" dirty="0">
                <a:solidFill>
                  <a:srgbClr val="FF0000"/>
                </a:solidFill>
                <a:effectLst>
                  <a:outerShdw blurRad="38100" dist="38100" dir="2700000" algn="tl">
                    <a:srgbClr val="000000">
                      <a:alpha val="43137"/>
                    </a:srgbClr>
                  </a:outerShdw>
                </a:effectLst>
                <a:latin typeface="Comic Sans MS" panose="030F0702030302020204" pitchFamily="66" charset="0"/>
              </a:rPr>
              <a:t>Choose the correct </a:t>
            </a:r>
            <a:r>
              <a:rPr lang="en-US" sz="2000" dirty="0" smtClean="0">
                <a:solidFill>
                  <a:srgbClr val="FF0000"/>
                </a:solidFill>
                <a:effectLst>
                  <a:outerShdw blurRad="38100" dist="38100" dir="2700000" algn="tl">
                    <a:srgbClr val="000000">
                      <a:alpha val="43137"/>
                    </a:srgbClr>
                  </a:outerShdw>
                </a:effectLst>
                <a:latin typeface="Comic Sans MS" panose="030F0702030302020204" pitchFamily="66" charset="0"/>
              </a:rPr>
              <a:t>answer:</a:t>
            </a:r>
            <a:endParaRPr lang="en-US" sz="2000" dirty="0">
              <a:solidFill>
                <a:srgbClr val="FF0000"/>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Which of these is </a:t>
            </a:r>
            <a:r>
              <a:rPr lang="en-US" sz="2000" b="1" dirty="0" smtClean="0">
                <a:solidFill>
                  <a:schemeClr val="tx1"/>
                </a:solidFill>
                <a:effectLst>
                  <a:outerShdw blurRad="38100" dist="38100" dir="2700000" algn="tl">
                    <a:srgbClr val="000000">
                      <a:alpha val="43137"/>
                    </a:srgbClr>
                  </a:outerShdw>
                </a:effectLst>
                <a:latin typeface="Comic Sans MS" panose="030F0702030302020204" pitchFamily="66" charset="0"/>
              </a:rPr>
              <a:t>NOT</a:t>
            </a:r>
            <a:r>
              <a:rPr lang="en-US" sz="2000" dirty="0" smtClean="0">
                <a:solidFill>
                  <a:srgbClr val="204474"/>
                </a:solidFill>
                <a:latin typeface="Comic Sans MS" panose="030F0702030302020204" pitchFamily="66" charset="0"/>
              </a:rPr>
              <a:t> a characteristic </a:t>
            </a:r>
            <a:r>
              <a:rPr lang="en-US" sz="2000" dirty="0">
                <a:solidFill>
                  <a:srgbClr val="204474"/>
                </a:solidFill>
                <a:latin typeface="Comic Sans MS" panose="030F0702030302020204" pitchFamily="66" charset="0"/>
              </a:rPr>
              <a:t>of dyslexia?</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a) slow reading speed</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b) problems with grapheme-phoneme correspondences</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c) fast word retrieval</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d) problems in keeping verbal material in phonological short-term memory</a:t>
            </a:r>
            <a:endParaRPr lang="en-US" sz="2000" dirty="0" smtClean="0">
              <a:solidFill>
                <a:srgbClr val="204474"/>
              </a:solidFill>
              <a:latin typeface="Comic Sans MS" panose="030F0702030302020204" pitchFamily="66" charset="0"/>
            </a:endParaRP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914393" y="499545"/>
            <a:ext cx="9805185" cy="585339"/>
          </a:xfrm>
        </p:spPr>
        <p:txBody>
          <a:bodyPr>
            <a:normAutofit/>
          </a:bodyPr>
          <a:lstStyle/>
          <a:p>
            <a:pPr algn="ctr">
              <a:lnSpc>
                <a:spcPts val="3800"/>
              </a:lnSpc>
            </a:pPr>
            <a:r>
              <a:rPr lang="en-US" sz="2800" dirty="0" smtClean="0">
                <a:solidFill>
                  <a:srgbClr val="FF0000"/>
                </a:solidFill>
                <a:latin typeface="Comic Sans MS" panose="030F0702030302020204" pitchFamily="66" charset="0"/>
              </a:rPr>
              <a:t>Question 5</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3971293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4" end="4"/>
                                            </p:txEl>
                                          </p:spTgt>
                                        </p:tgtEl>
                                        <p:attrNameLst>
                                          <p:attrName>style.color</p:attrName>
                                        </p:attrNameLst>
                                      </p:cBhvr>
                                      <p:to>
                                        <p:clrVal>
                                          <a:srgbClr val="FF0000"/>
                                        </p:clrVal>
                                      </p:to>
                                    </p:set>
                                    <p:set>
                                      <p:cBhvr>
                                        <p:cTn id="7" dur="500" fill="hold"/>
                                        <p:tgtEl>
                                          <p:spTgt spid="7">
                                            <p:txEl>
                                              <p:pRg st="4" end="4"/>
                                            </p:txEl>
                                          </p:spTgt>
                                        </p:tgtEl>
                                        <p:attrNameLst>
                                          <p:attrName>fillcolor</p:attrName>
                                        </p:attrNameLst>
                                      </p:cBhvr>
                                      <p:to>
                                        <p:clrVal>
                                          <a:srgbClr val="FF0000"/>
                                        </p:clrVal>
                                      </p:to>
                                    </p:set>
                                    <p:set>
                                      <p:cBhvr>
                                        <p:cTn id="8" dur="500" fill="hold"/>
                                        <p:tgtEl>
                                          <p:spTgt spid="7">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48639" y="1253759"/>
            <a:ext cx="11155679" cy="5006364"/>
          </a:xfrm>
        </p:spPr>
        <p:txBody>
          <a:bodyPr>
            <a:noAutofit/>
          </a:bodyPr>
          <a:lstStyle/>
          <a:p>
            <a:pPr marL="457200" indent="-457200">
              <a:lnSpc>
                <a:spcPct val="150000"/>
              </a:lnSpc>
              <a:buFont typeface="Wingdings" panose="05000000000000000000" pitchFamily="2" charset="2"/>
              <a:buChar char="v"/>
            </a:pPr>
            <a:r>
              <a:rPr lang="en-US" sz="2000" dirty="0">
                <a:solidFill>
                  <a:srgbClr val="FF0000"/>
                </a:solidFill>
                <a:effectLst>
                  <a:outerShdw blurRad="38100" dist="38100" dir="2700000" algn="tl">
                    <a:srgbClr val="000000">
                      <a:alpha val="43137"/>
                    </a:srgbClr>
                  </a:outerShdw>
                </a:effectLst>
                <a:latin typeface="Comic Sans MS" panose="030F0702030302020204" pitchFamily="66" charset="0"/>
              </a:rPr>
              <a:t>Choose the correct </a:t>
            </a:r>
            <a:r>
              <a:rPr lang="en-US" sz="2000" dirty="0" smtClean="0">
                <a:solidFill>
                  <a:srgbClr val="FF0000"/>
                </a:solidFill>
                <a:effectLst>
                  <a:outerShdw blurRad="38100" dist="38100" dir="2700000" algn="tl">
                    <a:srgbClr val="000000">
                      <a:alpha val="43137"/>
                    </a:srgbClr>
                  </a:outerShdw>
                </a:effectLst>
                <a:latin typeface="Comic Sans MS" panose="030F0702030302020204" pitchFamily="66" charset="0"/>
              </a:rPr>
              <a:t>answer:</a:t>
            </a:r>
            <a:endParaRPr lang="en-US" sz="2000" dirty="0">
              <a:solidFill>
                <a:srgbClr val="FF0000"/>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smtClean="0">
                <a:solidFill>
                  <a:srgbClr val="204474"/>
                </a:solidFill>
                <a:latin typeface="Comic Sans MS" panose="030F0702030302020204" pitchFamily="66" charset="0"/>
              </a:rPr>
              <a:t>Which </a:t>
            </a:r>
            <a:r>
              <a:rPr lang="en-US" sz="2000" dirty="0">
                <a:solidFill>
                  <a:srgbClr val="204474"/>
                </a:solidFill>
                <a:latin typeface="Comic Sans MS" panose="030F0702030302020204" pitchFamily="66" charset="0"/>
              </a:rPr>
              <a:t>of the statements is </a:t>
            </a:r>
            <a:r>
              <a:rPr lang="en-US" sz="2000" b="1" dirty="0" smtClean="0">
                <a:solidFill>
                  <a:schemeClr val="tx1"/>
                </a:solidFill>
                <a:effectLst>
                  <a:outerShdw blurRad="38100" dist="38100" dir="2700000" algn="tl">
                    <a:srgbClr val="000000">
                      <a:alpha val="43137"/>
                    </a:srgbClr>
                  </a:outerShdw>
                </a:effectLst>
                <a:latin typeface="Comic Sans MS" panose="030F0702030302020204" pitchFamily="66" charset="0"/>
              </a:rPr>
              <a:t>TRUE</a:t>
            </a:r>
            <a:r>
              <a:rPr lang="en-US" sz="2000" dirty="0" smtClean="0">
                <a:solidFill>
                  <a:srgbClr val="204474"/>
                </a:solidFill>
                <a:latin typeface="Comic Sans MS" panose="030F0702030302020204" pitchFamily="66" charset="0"/>
              </a:rPr>
              <a:t>?</a:t>
            </a:r>
            <a:endParaRPr lang="en-US" sz="2000" dirty="0">
              <a:solidFill>
                <a:srgbClr val="204474"/>
              </a:solidFill>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1) Smart people cannot have dyslexia</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2) If a child finds learning to read and spell challenging, he/she has dyslexia</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a) only 1)</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b) only 2)</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c) neither 1) nor 2)</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d) both 1) and 2)</a:t>
            </a:r>
            <a:endParaRPr lang="en-US" sz="2000" dirty="0" smtClean="0">
              <a:solidFill>
                <a:srgbClr val="204474"/>
              </a:solidFill>
              <a:latin typeface="Comic Sans MS" panose="030F0702030302020204" pitchFamily="66" charset="0"/>
            </a:endParaRP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914393" y="499545"/>
            <a:ext cx="9805185" cy="585339"/>
          </a:xfrm>
        </p:spPr>
        <p:txBody>
          <a:bodyPr>
            <a:normAutofit/>
          </a:bodyPr>
          <a:lstStyle/>
          <a:p>
            <a:pPr algn="ctr">
              <a:lnSpc>
                <a:spcPts val="3800"/>
              </a:lnSpc>
            </a:pPr>
            <a:r>
              <a:rPr lang="en-US" sz="2800" dirty="0" smtClean="0">
                <a:solidFill>
                  <a:srgbClr val="FF0000"/>
                </a:solidFill>
                <a:latin typeface="Comic Sans MS" panose="030F0702030302020204" pitchFamily="66" charset="0"/>
              </a:rPr>
              <a:t>Question 6</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536904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6" end="6"/>
                                            </p:txEl>
                                          </p:spTgt>
                                        </p:tgtEl>
                                        <p:attrNameLst>
                                          <p:attrName>style.color</p:attrName>
                                        </p:attrNameLst>
                                      </p:cBhvr>
                                      <p:to>
                                        <p:clrVal>
                                          <a:srgbClr val="FF0000"/>
                                        </p:clrVal>
                                      </p:to>
                                    </p:set>
                                    <p:set>
                                      <p:cBhvr>
                                        <p:cTn id="7" dur="500" fill="hold"/>
                                        <p:tgtEl>
                                          <p:spTgt spid="7">
                                            <p:txEl>
                                              <p:pRg st="6" end="6"/>
                                            </p:txEl>
                                          </p:spTgt>
                                        </p:tgtEl>
                                        <p:attrNameLst>
                                          <p:attrName>fillcolor</p:attrName>
                                        </p:attrNameLst>
                                      </p:cBhvr>
                                      <p:to>
                                        <p:clrVal>
                                          <a:srgbClr val="FF0000"/>
                                        </p:clrVal>
                                      </p:to>
                                    </p:set>
                                    <p:set>
                                      <p:cBhvr>
                                        <p:cTn id="8" dur="500" fill="hold"/>
                                        <p:tgtEl>
                                          <p:spTgt spid="7">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48639" y="1253759"/>
            <a:ext cx="11155679" cy="4120099"/>
          </a:xfrm>
        </p:spPr>
        <p:txBody>
          <a:bodyPr>
            <a:noAutofit/>
          </a:bodyPr>
          <a:lstStyle/>
          <a:p>
            <a:pPr marL="457200" indent="-457200">
              <a:lnSpc>
                <a:spcPct val="150000"/>
              </a:lnSpc>
              <a:buFont typeface="Wingdings" panose="05000000000000000000" pitchFamily="2" charset="2"/>
              <a:buChar char="v"/>
            </a:pPr>
            <a:r>
              <a:rPr lang="en-US" sz="2000" dirty="0">
                <a:solidFill>
                  <a:srgbClr val="FF0000"/>
                </a:solidFill>
                <a:effectLst>
                  <a:outerShdw blurRad="38100" dist="38100" dir="2700000" algn="tl">
                    <a:srgbClr val="000000">
                      <a:alpha val="43137"/>
                    </a:srgbClr>
                  </a:outerShdw>
                </a:effectLst>
                <a:latin typeface="Comic Sans MS" panose="030F0702030302020204" pitchFamily="66" charset="0"/>
              </a:rPr>
              <a:t>Choose the correct answer.</a:t>
            </a: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Which of the </a:t>
            </a: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following statements </a:t>
            </a: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is </a:t>
            </a:r>
            <a:r>
              <a:rPr lang="en-US" sz="2000" b="1" dirty="0" smtClean="0">
                <a:solidFill>
                  <a:schemeClr val="tx1"/>
                </a:solidFill>
                <a:latin typeface="Comic Sans MS" panose="030F0702030302020204" pitchFamily="66" charset="0"/>
              </a:rPr>
              <a:t>TRUE</a:t>
            </a: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a:t>
            </a:r>
            <a:endParaRPr lang="en-US" sz="2000" dirty="0">
              <a:solidFill>
                <a:srgbClr val="3E72A2"/>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a) Dyslexia is a visual perception </a:t>
            </a: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problem.</a:t>
            </a:r>
            <a:endParaRPr lang="en-US" sz="2000" dirty="0">
              <a:solidFill>
                <a:srgbClr val="3E72A2"/>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b) Children grow out of </a:t>
            </a: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dyslexia.</a:t>
            </a:r>
            <a:endParaRPr lang="en-US" sz="2000" dirty="0">
              <a:solidFill>
                <a:srgbClr val="3E72A2"/>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c) Dyslexia is a reading difficulty specific to the English </a:t>
            </a: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language.</a:t>
            </a:r>
            <a:endParaRPr lang="en-US" sz="2000" dirty="0">
              <a:solidFill>
                <a:srgbClr val="3E72A2"/>
              </a:solidFill>
              <a:effectLst>
                <a:outerShdw blurRad="38100" dist="38100" dir="2700000" algn="tl">
                  <a:srgbClr val="000000">
                    <a:alpha val="43137"/>
                  </a:srgbClr>
                </a:outerShdw>
              </a:effectLst>
              <a:latin typeface="Comic Sans MS" panose="030F0702030302020204" pitchFamily="66" charset="0"/>
            </a:endParaRP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d) Dyslexia is neurological in </a:t>
            </a:r>
            <a:r>
              <a:rPr lang="en-US" sz="2000" dirty="0" smtClean="0">
                <a:solidFill>
                  <a:srgbClr val="3E72A2"/>
                </a:solidFill>
                <a:effectLst>
                  <a:outerShdw blurRad="38100" dist="38100" dir="2700000" algn="tl">
                    <a:srgbClr val="000000">
                      <a:alpha val="43137"/>
                    </a:srgbClr>
                  </a:outerShdw>
                </a:effectLst>
                <a:latin typeface="Comic Sans MS" panose="030F0702030302020204" pitchFamily="66" charset="0"/>
              </a:rPr>
              <a:t>origin.</a:t>
            </a:r>
            <a:endParaRPr lang="en-US" sz="2000" dirty="0">
              <a:solidFill>
                <a:srgbClr val="3E72A2"/>
              </a:solidFill>
              <a:latin typeface="Comic Sans MS" panose="030F0702030302020204" pitchFamily="66" charset="0"/>
            </a:endParaRP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914393" y="499545"/>
            <a:ext cx="9805185" cy="585339"/>
          </a:xfrm>
        </p:spPr>
        <p:txBody>
          <a:bodyPr>
            <a:normAutofit/>
          </a:bodyPr>
          <a:lstStyle/>
          <a:p>
            <a:pPr algn="ctr">
              <a:lnSpc>
                <a:spcPts val="3800"/>
              </a:lnSpc>
            </a:pPr>
            <a:r>
              <a:rPr lang="en-US" sz="2800" dirty="0" smtClean="0">
                <a:solidFill>
                  <a:srgbClr val="FF0000"/>
                </a:solidFill>
                <a:latin typeface="Comic Sans MS" panose="030F0702030302020204" pitchFamily="66" charset="0"/>
              </a:rPr>
              <a:t>Question 7</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8506032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5" end="5"/>
                                            </p:txEl>
                                          </p:spTgt>
                                        </p:tgtEl>
                                        <p:attrNameLst>
                                          <p:attrName>style.color</p:attrName>
                                        </p:attrNameLst>
                                      </p:cBhvr>
                                      <p:to>
                                        <p:clrVal>
                                          <a:srgbClr val="FF0000"/>
                                        </p:clrVal>
                                      </p:to>
                                    </p:set>
                                    <p:set>
                                      <p:cBhvr>
                                        <p:cTn id="7" dur="500" fill="hold"/>
                                        <p:tgtEl>
                                          <p:spTgt spid="7">
                                            <p:txEl>
                                              <p:pRg st="5" end="5"/>
                                            </p:txEl>
                                          </p:spTgt>
                                        </p:tgtEl>
                                        <p:attrNameLst>
                                          <p:attrName>fillcolor</p:attrName>
                                        </p:attrNameLst>
                                      </p:cBhvr>
                                      <p:to>
                                        <p:clrVal>
                                          <a:srgbClr val="FF0000"/>
                                        </p:clrVal>
                                      </p:to>
                                    </p:set>
                                    <p:set>
                                      <p:cBhvr>
                                        <p:cTn id="8" dur="500" fill="hold"/>
                                        <p:tgtEl>
                                          <p:spTgt spid="7">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48639" y="1253759"/>
            <a:ext cx="11155679" cy="5006364"/>
          </a:xfrm>
        </p:spPr>
        <p:txBody>
          <a:bodyPr>
            <a:noAutofit/>
          </a:bodyPr>
          <a:lstStyle/>
          <a:p>
            <a:pPr marL="457200" indent="-457200">
              <a:lnSpc>
                <a:spcPct val="150000"/>
              </a:lnSpc>
              <a:buFont typeface="Wingdings" panose="05000000000000000000" pitchFamily="2" charset="2"/>
              <a:buChar char="v"/>
            </a:pPr>
            <a:r>
              <a:rPr lang="en-US" sz="2000" dirty="0">
                <a:solidFill>
                  <a:srgbClr val="FF0000"/>
                </a:solidFill>
                <a:effectLst>
                  <a:outerShdw blurRad="38100" dist="38100" dir="2700000" algn="tl">
                    <a:srgbClr val="000000">
                      <a:alpha val="43137"/>
                    </a:srgbClr>
                  </a:outerShdw>
                </a:effectLst>
                <a:latin typeface="Comic Sans MS" panose="030F0702030302020204" pitchFamily="66" charset="0"/>
              </a:rPr>
              <a:t>Mark all the correct answers.</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What are the non-linguistic problems experienced by individuals with dyslexia?</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a) smaller span of working memory</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b) difficulties with handwriting</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c) problems in word recognition</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d) difficulties in time-management and organizing work</a:t>
            </a: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914393" y="499545"/>
            <a:ext cx="9805185" cy="585339"/>
          </a:xfrm>
        </p:spPr>
        <p:txBody>
          <a:bodyPr>
            <a:normAutofit/>
          </a:bodyPr>
          <a:lstStyle/>
          <a:p>
            <a:pPr algn="ctr">
              <a:lnSpc>
                <a:spcPts val="3800"/>
              </a:lnSpc>
            </a:pPr>
            <a:r>
              <a:rPr lang="en-US" sz="2800" dirty="0" smtClean="0">
                <a:solidFill>
                  <a:srgbClr val="FF0000"/>
                </a:solidFill>
                <a:latin typeface="Comic Sans MS" panose="030F0702030302020204" pitchFamily="66" charset="0"/>
              </a:rPr>
              <a:t>Question 8</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4786985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2" end="2"/>
                                            </p:txEl>
                                          </p:spTgt>
                                        </p:tgtEl>
                                        <p:attrNameLst>
                                          <p:attrName>style.color</p:attrName>
                                        </p:attrNameLst>
                                      </p:cBhvr>
                                      <p:to>
                                        <p:clrVal>
                                          <a:srgbClr val="FF0000"/>
                                        </p:clrVal>
                                      </p:to>
                                    </p:set>
                                    <p:set>
                                      <p:cBhvr>
                                        <p:cTn id="7" dur="500" fill="hold"/>
                                        <p:tgtEl>
                                          <p:spTgt spid="7">
                                            <p:txEl>
                                              <p:pRg st="2" end="2"/>
                                            </p:txEl>
                                          </p:spTgt>
                                        </p:tgtEl>
                                        <p:attrNameLst>
                                          <p:attrName>fillcolor</p:attrName>
                                        </p:attrNameLst>
                                      </p:cBhvr>
                                      <p:to>
                                        <p:clrVal>
                                          <a:srgbClr val="FF0000"/>
                                        </p:clrVal>
                                      </p:to>
                                    </p:set>
                                    <p:set>
                                      <p:cBhvr>
                                        <p:cTn id="8" dur="500" fill="hold"/>
                                        <p:tgtEl>
                                          <p:spTgt spid="7">
                                            <p:txEl>
                                              <p:pRg st="2" end="2"/>
                                            </p:txEl>
                                          </p:spTgt>
                                        </p:tgtEl>
                                        <p:attrNameLst>
                                          <p:attrName>fill.type</p:attrName>
                                        </p:attrNameLst>
                                      </p:cBhvr>
                                      <p:to>
                                        <p:strVal val="solid"/>
                                      </p:to>
                                    </p:set>
                                  </p:childTnLst>
                                </p:cTn>
                              </p:par>
                              <p:par>
                                <p:cTn id="9" presetID="16" presetClass="emph" presetSubtype="0" fill="hold" nodeType="withEffect">
                                  <p:stCondLst>
                                    <p:cond delay="0"/>
                                  </p:stCondLst>
                                  <p:iterate type="lt">
                                    <p:tmPct val="4000"/>
                                  </p:iterate>
                                  <p:childTnLst>
                                    <p:set>
                                      <p:cBhvr override="childStyle">
                                        <p:cTn id="10" dur="500" fill="hold"/>
                                        <p:tgtEl>
                                          <p:spTgt spid="7">
                                            <p:txEl>
                                              <p:pRg st="5" end="5"/>
                                            </p:txEl>
                                          </p:spTgt>
                                        </p:tgtEl>
                                        <p:attrNameLst>
                                          <p:attrName>style.color</p:attrName>
                                        </p:attrNameLst>
                                      </p:cBhvr>
                                      <p:to>
                                        <p:clrVal>
                                          <a:srgbClr val="FF0000"/>
                                        </p:clrVal>
                                      </p:to>
                                    </p:set>
                                    <p:set>
                                      <p:cBhvr>
                                        <p:cTn id="11" dur="500" fill="hold"/>
                                        <p:tgtEl>
                                          <p:spTgt spid="7">
                                            <p:txEl>
                                              <p:pRg st="5" end="5"/>
                                            </p:txEl>
                                          </p:spTgt>
                                        </p:tgtEl>
                                        <p:attrNameLst>
                                          <p:attrName>fillcolor</p:attrName>
                                        </p:attrNameLst>
                                      </p:cBhvr>
                                      <p:to>
                                        <p:clrVal>
                                          <a:srgbClr val="FF0000"/>
                                        </p:clrVal>
                                      </p:to>
                                    </p:set>
                                    <p:set>
                                      <p:cBhvr>
                                        <p:cTn id="12" dur="500" fill="hold"/>
                                        <p:tgtEl>
                                          <p:spTgt spid="7">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48639" y="1253759"/>
            <a:ext cx="11155679" cy="5006364"/>
          </a:xfrm>
        </p:spPr>
        <p:txBody>
          <a:bodyPr>
            <a:noAutofit/>
          </a:bodyPr>
          <a:lstStyle/>
          <a:p>
            <a:pPr marL="457200" indent="-457200">
              <a:lnSpc>
                <a:spcPct val="150000"/>
              </a:lnSpc>
              <a:buFont typeface="Wingdings" panose="05000000000000000000" pitchFamily="2" charset="2"/>
              <a:buChar char="v"/>
            </a:pPr>
            <a:r>
              <a:rPr lang="en-US" sz="2000" dirty="0">
                <a:solidFill>
                  <a:srgbClr val="FF0000"/>
                </a:solidFill>
                <a:effectLst>
                  <a:outerShdw blurRad="38100" dist="38100" dir="2700000" algn="tl">
                    <a:srgbClr val="000000">
                      <a:alpha val="43137"/>
                    </a:srgbClr>
                  </a:outerShdw>
                </a:effectLst>
                <a:latin typeface="Comic Sans MS" panose="030F0702030302020204" pitchFamily="66" charset="0"/>
              </a:rPr>
              <a:t>Mark all the correct answers.</a:t>
            </a:r>
          </a:p>
          <a:p>
            <a:pPr marL="457200" indent="-457200">
              <a:lnSpc>
                <a:spcPct val="150000"/>
              </a:lnSpc>
              <a:buFont typeface="Wingdings" panose="05000000000000000000" pitchFamily="2" charset="2"/>
              <a:buChar char="v"/>
            </a:pPr>
            <a:r>
              <a:rPr lang="en-US" sz="2000" dirty="0" smtClean="0">
                <a:solidFill>
                  <a:srgbClr val="204474"/>
                </a:solidFill>
                <a:latin typeface="Comic Sans MS" panose="030F0702030302020204" pitchFamily="66" charset="0"/>
              </a:rPr>
              <a:t>Word-reading </a:t>
            </a:r>
            <a:r>
              <a:rPr lang="en-US" sz="2000" dirty="0">
                <a:solidFill>
                  <a:srgbClr val="204474"/>
                </a:solidFill>
                <a:latin typeface="Comic Sans MS" panose="030F0702030302020204" pitchFamily="66" charset="0"/>
              </a:rPr>
              <a:t>difficulties can be the result of ………………………………………………………</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a) phonological perception problems</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b) low intelligence</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c) lack of alphabetic knowledge</a:t>
            </a:r>
          </a:p>
          <a:p>
            <a:pPr marL="457200" indent="-457200">
              <a:lnSpc>
                <a:spcPct val="150000"/>
              </a:lnSpc>
              <a:buFont typeface="Wingdings" panose="05000000000000000000" pitchFamily="2" charset="2"/>
              <a:buChar char="v"/>
            </a:pPr>
            <a:r>
              <a:rPr lang="en-US" sz="2000" dirty="0">
                <a:solidFill>
                  <a:srgbClr val="204474"/>
                </a:solidFill>
                <a:latin typeface="Comic Sans MS" panose="030F0702030302020204" pitchFamily="66" charset="0"/>
              </a:rPr>
              <a:t>d) poor knowledge of grapheme-phoneme relations</a:t>
            </a: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914393" y="499545"/>
            <a:ext cx="9805185" cy="585339"/>
          </a:xfrm>
        </p:spPr>
        <p:txBody>
          <a:bodyPr>
            <a:normAutofit/>
          </a:bodyPr>
          <a:lstStyle/>
          <a:p>
            <a:pPr algn="ctr">
              <a:lnSpc>
                <a:spcPts val="3800"/>
              </a:lnSpc>
            </a:pPr>
            <a:r>
              <a:rPr lang="en-US" sz="2800" dirty="0" smtClean="0">
                <a:solidFill>
                  <a:srgbClr val="FF0000"/>
                </a:solidFill>
                <a:latin typeface="Comic Sans MS" panose="030F0702030302020204" pitchFamily="66" charset="0"/>
              </a:rPr>
              <a:t>Question 9</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5704564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2" end="2"/>
                                            </p:txEl>
                                          </p:spTgt>
                                        </p:tgtEl>
                                        <p:attrNameLst>
                                          <p:attrName>style.color</p:attrName>
                                        </p:attrNameLst>
                                      </p:cBhvr>
                                      <p:to>
                                        <p:clrVal>
                                          <a:srgbClr val="FF0000"/>
                                        </p:clrVal>
                                      </p:to>
                                    </p:set>
                                    <p:set>
                                      <p:cBhvr>
                                        <p:cTn id="7" dur="500" fill="hold"/>
                                        <p:tgtEl>
                                          <p:spTgt spid="7">
                                            <p:txEl>
                                              <p:pRg st="2" end="2"/>
                                            </p:txEl>
                                          </p:spTgt>
                                        </p:tgtEl>
                                        <p:attrNameLst>
                                          <p:attrName>fillcolor</p:attrName>
                                        </p:attrNameLst>
                                      </p:cBhvr>
                                      <p:to>
                                        <p:clrVal>
                                          <a:srgbClr val="FF0000"/>
                                        </p:clrVal>
                                      </p:to>
                                    </p:set>
                                    <p:set>
                                      <p:cBhvr>
                                        <p:cTn id="8" dur="500" fill="hold"/>
                                        <p:tgtEl>
                                          <p:spTgt spid="7">
                                            <p:txEl>
                                              <p:pRg st="2" end="2"/>
                                            </p:txEl>
                                          </p:spTgt>
                                        </p:tgtEl>
                                        <p:attrNameLst>
                                          <p:attrName>fill.type</p:attrName>
                                        </p:attrNameLst>
                                      </p:cBhvr>
                                      <p:to>
                                        <p:strVal val="solid"/>
                                      </p:to>
                                    </p:set>
                                  </p:childTnLst>
                                </p:cTn>
                              </p:par>
                              <p:par>
                                <p:cTn id="9" presetID="16" presetClass="emph" presetSubtype="0" fill="hold" nodeType="withEffect">
                                  <p:stCondLst>
                                    <p:cond delay="0"/>
                                  </p:stCondLst>
                                  <p:iterate type="lt">
                                    <p:tmPct val="4000"/>
                                  </p:iterate>
                                  <p:childTnLst>
                                    <p:set>
                                      <p:cBhvr override="childStyle">
                                        <p:cTn id="10" dur="500" fill="hold"/>
                                        <p:tgtEl>
                                          <p:spTgt spid="7">
                                            <p:txEl>
                                              <p:pRg st="4" end="4"/>
                                            </p:txEl>
                                          </p:spTgt>
                                        </p:tgtEl>
                                        <p:attrNameLst>
                                          <p:attrName>style.color</p:attrName>
                                        </p:attrNameLst>
                                      </p:cBhvr>
                                      <p:to>
                                        <p:clrVal>
                                          <a:srgbClr val="FF0000"/>
                                        </p:clrVal>
                                      </p:to>
                                    </p:set>
                                    <p:set>
                                      <p:cBhvr>
                                        <p:cTn id="11" dur="500" fill="hold"/>
                                        <p:tgtEl>
                                          <p:spTgt spid="7">
                                            <p:txEl>
                                              <p:pRg st="4" end="4"/>
                                            </p:txEl>
                                          </p:spTgt>
                                        </p:tgtEl>
                                        <p:attrNameLst>
                                          <p:attrName>fillcolor</p:attrName>
                                        </p:attrNameLst>
                                      </p:cBhvr>
                                      <p:to>
                                        <p:clrVal>
                                          <a:srgbClr val="FF0000"/>
                                        </p:clrVal>
                                      </p:to>
                                    </p:set>
                                    <p:set>
                                      <p:cBhvr>
                                        <p:cTn id="12" dur="500" fill="hold"/>
                                        <p:tgtEl>
                                          <p:spTgt spid="7">
                                            <p:txEl>
                                              <p:pRg st="4" end="4"/>
                                            </p:txEl>
                                          </p:spTgt>
                                        </p:tgtEl>
                                        <p:attrNameLst>
                                          <p:attrName>fill.type</p:attrName>
                                        </p:attrNameLst>
                                      </p:cBhvr>
                                      <p:to>
                                        <p:strVal val="solid"/>
                                      </p:to>
                                    </p:set>
                                  </p:childTnLst>
                                </p:cTn>
                              </p:par>
                              <p:par>
                                <p:cTn id="13" presetID="16" presetClass="emph" presetSubtype="0" fill="hold" nodeType="withEffect">
                                  <p:stCondLst>
                                    <p:cond delay="0"/>
                                  </p:stCondLst>
                                  <p:iterate type="lt">
                                    <p:tmPct val="4000"/>
                                  </p:iterate>
                                  <p:childTnLst>
                                    <p:set>
                                      <p:cBhvr override="childStyle">
                                        <p:cTn id="14" dur="500" fill="hold"/>
                                        <p:tgtEl>
                                          <p:spTgt spid="7">
                                            <p:txEl>
                                              <p:pRg st="5" end="5"/>
                                            </p:txEl>
                                          </p:spTgt>
                                        </p:tgtEl>
                                        <p:attrNameLst>
                                          <p:attrName>style.color</p:attrName>
                                        </p:attrNameLst>
                                      </p:cBhvr>
                                      <p:to>
                                        <p:clrVal>
                                          <a:srgbClr val="FF0000"/>
                                        </p:clrVal>
                                      </p:to>
                                    </p:set>
                                    <p:set>
                                      <p:cBhvr>
                                        <p:cTn id="15" dur="500" fill="hold"/>
                                        <p:tgtEl>
                                          <p:spTgt spid="7">
                                            <p:txEl>
                                              <p:pRg st="5" end="5"/>
                                            </p:txEl>
                                          </p:spTgt>
                                        </p:tgtEl>
                                        <p:attrNameLst>
                                          <p:attrName>fillcolor</p:attrName>
                                        </p:attrNameLst>
                                      </p:cBhvr>
                                      <p:to>
                                        <p:clrVal>
                                          <a:srgbClr val="FF0000"/>
                                        </p:clrVal>
                                      </p:to>
                                    </p:set>
                                    <p:set>
                                      <p:cBhvr>
                                        <p:cTn id="16" dur="500" fill="hold"/>
                                        <p:tgtEl>
                                          <p:spTgt spid="7">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EFB237A3-D983-4D9C-945A-AFE973298F33}"/>
              </a:ext>
            </a:extLst>
          </p:cNvPr>
          <p:cNvSpPr>
            <a:spLocks noGrp="1"/>
          </p:cNvSpPr>
          <p:nvPr>
            <p:ph type="ftr" sz="quarter" idx="11"/>
          </p:nvPr>
        </p:nvSpPr>
        <p:spPr>
          <a:xfrm>
            <a:off x="0" y="6652887"/>
            <a:ext cx="7511142" cy="177120"/>
          </a:xfrm>
        </p:spPr>
        <p:txBody>
          <a:bodyPr/>
          <a:lstStyle/>
          <a:p>
            <a:r>
              <a:rPr lang="en-US" dirty="0">
                <a:solidFill>
                  <a:schemeClr val="bg1"/>
                </a:solidFill>
                <a:latin typeface="Arial Black" panose="020B0A04020102020204" pitchFamily="34" charset="0"/>
              </a:rPr>
              <a:t>ELT GENERAL SUPERVISION </a:t>
            </a:r>
            <a:r>
              <a:rPr lang="en-US" dirty="0" smtClean="0">
                <a:solidFill>
                  <a:schemeClr val="bg1"/>
                </a:solidFill>
                <a:latin typeface="Arial Black" panose="020B0A04020102020204" pitchFamily="34" charset="0"/>
              </a:rPr>
              <a:t>2021 </a:t>
            </a:r>
            <a:r>
              <a:rPr lang="en-US" dirty="0">
                <a:solidFill>
                  <a:schemeClr val="bg1"/>
                </a:solidFill>
                <a:latin typeface="Arial Black" panose="020B0A04020102020204" pitchFamily="34" charset="0"/>
              </a:rPr>
              <a:t>– </a:t>
            </a:r>
            <a:r>
              <a:rPr lang="en-US" dirty="0" smtClean="0">
                <a:solidFill>
                  <a:schemeClr val="bg1"/>
                </a:solidFill>
                <a:latin typeface="Arial Black" panose="020B0A04020102020204" pitchFamily="34" charset="0"/>
              </a:rPr>
              <a:t>2022  </a:t>
            </a:r>
            <a:r>
              <a:rPr lang="en-US" dirty="0">
                <a:solidFill>
                  <a:schemeClr val="bg1"/>
                </a:solidFill>
                <a:latin typeface="Arial Black" panose="020B0A04020102020204" pitchFamily="34" charset="0"/>
              </a:rPr>
              <a:t>│ https://eltsupervisionkw.wordpress.com/</a:t>
            </a:r>
          </a:p>
        </p:txBody>
      </p:sp>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548639" y="1253759"/>
            <a:ext cx="11155679" cy="5006364"/>
          </a:xfrm>
        </p:spPr>
        <p:txBody>
          <a:bodyPr>
            <a:noAutofit/>
          </a:bodyPr>
          <a:lstStyle/>
          <a:p>
            <a:pPr marL="457200" indent="-457200">
              <a:lnSpc>
                <a:spcPct val="150000"/>
              </a:lnSpc>
              <a:buFont typeface="Wingdings" panose="05000000000000000000" pitchFamily="2" charset="2"/>
              <a:buChar char="v"/>
            </a:pPr>
            <a:r>
              <a:rPr lang="en-US" sz="2000" dirty="0">
                <a:solidFill>
                  <a:srgbClr val="FF0000"/>
                </a:solidFill>
                <a:effectLst>
                  <a:outerShdw blurRad="38100" dist="38100" dir="2700000" algn="tl">
                    <a:srgbClr val="000000">
                      <a:alpha val="43137"/>
                    </a:srgbClr>
                  </a:outerShdw>
                </a:effectLst>
                <a:latin typeface="Comic Sans MS" panose="030F0702030302020204" pitchFamily="66" charset="0"/>
              </a:rPr>
              <a:t>Choose the correct answer.</a:t>
            </a: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Dyslexia is caused by……………………………………………….</a:t>
            </a: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a) phonological processing difficulties</a:t>
            </a: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b) visual processing difficulties</a:t>
            </a: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c) inappropriate teaching</a:t>
            </a:r>
          </a:p>
          <a:p>
            <a:pPr marL="457200" indent="-457200">
              <a:lnSpc>
                <a:spcPct val="150000"/>
              </a:lnSpc>
              <a:buFont typeface="Wingdings" panose="05000000000000000000" pitchFamily="2" charset="2"/>
              <a:buChar char="v"/>
            </a:pPr>
            <a:r>
              <a:rPr lang="en-US" sz="2000" dirty="0">
                <a:solidFill>
                  <a:srgbClr val="3E72A2"/>
                </a:solidFill>
                <a:effectLst>
                  <a:outerShdw blurRad="38100" dist="38100" dir="2700000" algn="tl">
                    <a:srgbClr val="000000">
                      <a:alpha val="43137"/>
                    </a:srgbClr>
                  </a:outerShdw>
                </a:effectLst>
                <a:latin typeface="Comic Sans MS" panose="030F0702030302020204" pitchFamily="66" charset="0"/>
              </a:rPr>
              <a:t>d) parental negligence</a:t>
            </a:r>
            <a:endParaRPr lang="en-US" sz="2000" dirty="0">
              <a:solidFill>
                <a:srgbClr val="3E72A2"/>
              </a:solidFill>
              <a:latin typeface="Comic Sans MS" panose="030F0702030302020204" pitchFamily="66" charset="0"/>
            </a:endParaRPr>
          </a:p>
        </p:txBody>
      </p:sp>
      <p:sp>
        <p:nvSpPr>
          <p:cNvPr id="8" name="Text Placeholder 3">
            <a:extLst>
              <a:ext uri="{FF2B5EF4-FFF2-40B4-BE49-F238E27FC236}">
                <a16:creationId xmlns:a16="http://schemas.microsoft.com/office/drawing/2014/main" xmlns="" id="{DE0D5F10-D404-44BB-9FA3-BB375B5A7876}"/>
              </a:ext>
            </a:extLst>
          </p:cNvPr>
          <p:cNvSpPr>
            <a:spLocks noGrp="1"/>
          </p:cNvSpPr>
          <p:nvPr>
            <p:ph type="body" idx="1"/>
          </p:nvPr>
        </p:nvSpPr>
        <p:spPr>
          <a:xfrm>
            <a:off x="914393" y="499545"/>
            <a:ext cx="9805185" cy="585339"/>
          </a:xfrm>
        </p:spPr>
        <p:txBody>
          <a:bodyPr>
            <a:normAutofit/>
          </a:bodyPr>
          <a:lstStyle/>
          <a:p>
            <a:pPr algn="ctr">
              <a:lnSpc>
                <a:spcPts val="3800"/>
              </a:lnSpc>
            </a:pPr>
            <a:r>
              <a:rPr lang="en-US" sz="2800" dirty="0" smtClean="0">
                <a:solidFill>
                  <a:srgbClr val="FF0000"/>
                </a:solidFill>
                <a:latin typeface="Comic Sans MS" panose="030F0702030302020204" pitchFamily="66" charset="0"/>
              </a:rPr>
              <a:t>Question 10</a:t>
            </a:r>
            <a:endParaRPr 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150682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2" end="2"/>
                                            </p:txEl>
                                          </p:spTgt>
                                        </p:tgtEl>
                                        <p:attrNameLst>
                                          <p:attrName>style.color</p:attrName>
                                        </p:attrNameLst>
                                      </p:cBhvr>
                                      <p:to>
                                        <p:clrVal>
                                          <a:srgbClr val="FF0000"/>
                                        </p:clrVal>
                                      </p:to>
                                    </p:set>
                                    <p:set>
                                      <p:cBhvr>
                                        <p:cTn id="7" dur="500" fill="hold"/>
                                        <p:tgtEl>
                                          <p:spTgt spid="7">
                                            <p:txEl>
                                              <p:pRg st="2" end="2"/>
                                            </p:txEl>
                                          </p:spTgt>
                                        </p:tgtEl>
                                        <p:attrNameLst>
                                          <p:attrName>fillcolor</p:attrName>
                                        </p:attrNameLst>
                                      </p:cBhvr>
                                      <p:to>
                                        <p:clrVal>
                                          <a:srgbClr val="FF0000"/>
                                        </p:clrVal>
                                      </p:to>
                                    </p:set>
                                    <p:set>
                                      <p:cBhvr>
                                        <p:cTn id="8" dur="500" fill="hold"/>
                                        <p:tgtEl>
                                          <p:spTgt spid="7">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pic>
        <p:nvPicPr>
          <p:cNvPr id="1026" name="Picture 2" descr="395,497 Thank You Images, Stock Photos &amp; Vectors | Shutterstock"/>
          <p:cNvPicPr>
            <a:picLocks noChangeAspect="1" noChangeArrowheads="1"/>
          </p:cNvPicPr>
          <p:nvPr/>
        </p:nvPicPr>
        <p:blipFill rotWithShape="1">
          <a:blip r:embed="rId2">
            <a:extLst>
              <a:ext uri="{28A0092B-C50C-407E-A947-70E740481C1C}">
                <a14:useLocalDpi xmlns:a14="http://schemas.microsoft.com/office/drawing/2010/main" val="0"/>
              </a:ext>
            </a:extLst>
          </a:blip>
          <a:srcRect b="7716"/>
          <a:stretch/>
        </p:blipFill>
        <p:spPr bwMode="auto">
          <a:xfrm>
            <a:off x="2813540" y="1477741"/>
            <a:ext cx="6752492" cy="3755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097823"/>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Basi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xmlns=""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17391F-2502-4070-B520-AB23643635E8}">
  <ds:schemaRef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71af3243-3dd4-4a8d-8c0d-dd76da1f02a5"/>
    <ds:schemaRef ds:uri="http://www.w3.org/XML/1998/namespace"/>
  </ds:schemaRefs>
</ds:datastoreItem>
</file>

<file path=customXml/itemProps2.xml><?xml version="1.0" encoding="utf-8"?>
<ds:datastoreItem xmlns:ds="http://schemas.openxmlformats.org/officeDocument/2006/customXml" ds:itemID="{52A47430-C725-4DCD-9053-3498D56D74B0}">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BED453-9FB1-4982-A2CE-02B1DAF46A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2932</Words>
  <Application>Microsoft Office PowerPoint</Application>
  <PresentationFormat>Custom</PresentationFormat>
  <Paragraphs>317</Paragraphs>
  <Slides>55</Slides>
  <Notes>2</Notes>
  <HiddenSlides>0</HiddenSlides>
  <MMClips>3</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Basis</vt:lpstr>
      <vt:lpstr>Teaching literacy skills for dyslexic children Theory and practice  part 1</vt:lpstr>
      <vt:lpstr>PowerPoint Presentation</vt:lpstr>
      <vt:lpstr>PowerPoint Presentation</vt:lpstr>
      <vt:lpstr>PowerPoint Presentation</vt:lpstr>
      <vt:lpstr>https://www.youtube.com/watch?v=b1b2rHhFajE</vt:lpstr>
      <vt:lpstr>Important terms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Backward digit span</vt:lpstr>
      <vt:lpstr>PowerPoint Presentation</vt:lpstr>
      <vt:lpstr>PowerPoint Presentation</vt:lpstr>
      <vt:lpstr>Rapid automatized naming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Identification and diagnosis of dyslexia</vt:lpstr>
      <vt:lpstr>There are three levels of assessment</vt:lpstr>
      <vt:lpstr>Who is qualified to diagnose dyslexia? What is the role of the teacher?</vt:lpstr>
      <vt:lpstr>1.Monitoring of progress</vt:lpstr>
      <vt:lpstr>1.Monitoring of progress/2</vt:lpstr>
      <vt:lpstr>2-Skills assessment</vt:lpstr>
      <vt:lpstr>3.Comprehensive assessment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2019-11-04T05:34:04Z</dcterms:created>
  <dcterms:modified xsi:type="dcterms:W3CDTF">2023-02-09T02:38:00Z</dcterms:modified>
</cp:coreProperties>
</file>