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</p:sldMasterIdLst>
  <p:notesMasterIdLst>
    <p:notesMasterId r:id="rId40"/>
  </p:notesMasterIdLst>
  <p:sldIdLst>
    <p:sldId id="259" r:id="rId11"/>
    <p:sldId id="260" r:id="rId12"/>
    <p:sldId id="291" r:id="rId13"/>
    <p:sldId id="261" r:id="rId14"/>
    <p:sldId id="263" r:id="rId15"/>
    <p:sldId id="264" r:id="rId16"/>
    <p:sldId id="265" r:id="rId17"/>
    <p:sldId id="266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9" r:id="rId29"/>
    <p:sldId id="280" r:id="rId30"/>
    <p:sldId id="281" r:id="rId31"/>
    <p:sldId id="282" r:id="rId32"/>
    <p:sldId id="288" r:id="rId33"/>
    <p:sldId id="283" r:id="rId34"/>
    <p:sldId id="284" r:id="rId35"/>
    <p:sldId id="287" r:id="rId36"/>
    <p:sldId id="290" r:id="rId37"/>
    <p:sldId id="289" r:id="rId38"/>
    <p:sldId id="285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CCECFF"/>
    <a:srgbClr val="FFFFCC"/>
    <a:srgbClr val="CCFFFF"/>
    <a:srgbClr val="CC0099"/>
    <a:srgbClr val="006600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87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EB30F-2C49-4BF9-98DE-8D17DB648372}" type="datetimeFigureOut">
              <a:rPr lang="en-US" smtClean="0"/>
              <a:t>12/07/22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741C9-9132-4B21-B4EA-F53AC1BBC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87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cs typeface="Arial" panose="020B0604020202020204" pitchFamily="34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9F8AD02-9AB8-4EF7-8955-FDE46A022F38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040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4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4343400"/>
            <a:ext cx="5484812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latin typeface="Frutiger LT Std 55 Roma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27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0F7398-CDFA-4A1B-8775-2A67C3B7F7DB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012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741C9-9132-4B21-B4EA-F53AC1BBC2F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235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EF136-3317-4321-8AA7-1FF9ED337D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8757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E51CC-FEF9-4ED6-BBB2-6A8BA81AAF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671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E7DD5-9D48-4A28-B194-D6D2D9173D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0931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1BD26-2210-46F7-BB85-6C2BD765D4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042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7DA04-6233-441F-BA6D-C601B1D52D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961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00D0C-D376-4286-A66A-AE5DCCB850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656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B0EB4-AC83-49E8-A74F-FEFA58CFD8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9953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94AE2-CD4B-4E69-BB6E-3F77D5D05C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4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3B6E3-1A8D-4880-9ADA-C3433DF803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176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859E7-8ACE-4789-A57D-F134734510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9357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F186D-1A22-4A5E-8570-8C32648E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1462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EF136-3317-4321-8AA7-1FF9ED337D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623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E51CC-FEF9-4ED6-BBB2-6A8BA81AAF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68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E7DD5-9D48-4A28-B194-D6D2D9173D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3181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1BD26-2210-46F7-BB85-6C2BD765D4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2153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7DA04-6233-441F-BA6D-C601B1D52D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56914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00D0C-D376-4286-A66A-AE5DCCB850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6098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B0EB4-AC83-49E8-A74F-FEFA58CFD8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4996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94AE2-CD4B-4E69-BB6E-3F77D5D05C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633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3B6E3-1A8D-4880-9ADA-C3433DF803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5093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859E7-8ACE-4789-A57D-F134734510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75214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F186D-1A22-4A5E-8570-8C32648E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6040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EF136-3317-4321-8AA7-1FF9ED337D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4531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E51CC-FEF9-4ED6-BBB2-6A8BA81AAF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70383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E7DD5-9D48-4A28-B194-D6D2D9173D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74609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1BD26-2210-46F7-BB85-6C2BD765D4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9637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7DA04-6233-441F-BA6D-C601B1D52D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24870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00D0C-D376-4286-A66A-AE5DCCB850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93341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B0EB4-AC83-49E8-A74F-FEFA58CFD8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56688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94AE2-CD4B-4E69-BB6E-3F77D5D05C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69244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3B6E3-1A8D-4880-9ADA-C3433DF803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0296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859E7-8ACE-4789-A57D-F134734510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92456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F186D-1A22-4A5E-8570-8C32648E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52685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EF136-3317-4321-8AA7-1FF9ED337D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32837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E51CC-FEF9-4ED6-BBB2-6A8BA81AAF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6431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E7DD5-9D48-4A28-B194-D6D2D9173D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29085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1BD26-2210-46F7-BB85-6C2BD765D4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4195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7DA04-6233-441F-BA6D-C601B1D52D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3352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00D0C-D376-4286-A66A-AE5DCCB850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8680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B0EB4-AC83-49E8-A74F-FEFA58CFD8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81879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94AE2-CD4B-4E69-BB6E-3F77D5D05C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3974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3B6E3-1A8D-4880-9ADA-C3433DF803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0626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859E7-8ACE-4789-A57D-F134734510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56611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F186D-1A22-4A5E-8570-8C32648E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79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C7830-36B9-4619-B853-3E63214AA3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84634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3CC50-BD39-453D-9134-566D644812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9727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E8036-9526-4B80-BB25-89CA7FAD5D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42175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DF016-7DA5-413F-990B-A2E25C5E19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08939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F2E61-9D10-4733-AB4E-42D0DB6782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08488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D1E57-007E-470D-B187-58C4582D2A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9119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AD371-B249-4037-A218-A1F1BB5F6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21026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81708-D04E-4AA4-A70A-56AD5EACC8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1168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4C42F-768C-474D-B9FB-EB38FD8BEB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4935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9A3CA-5FC3-4632-83E0-1824C60A8A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52027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F544B-657F-4E7A-834E-E86B376EFA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63188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1BE53CE-EB5A-4258-9910-7E411CEFB6CE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8288D3A-D839-4289-A9A2-32E5A4525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076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9942CF-920B-46E3-AF41-84E0208E99D3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CDA45D3-FCC6-4C31-A3AE-540BCF4205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862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F11E44C-E22A-410F-9719-50FACC17C259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6658913-7019-4F6D-AE80-0A5946EEA6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399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EAB43DC-3BB8-4798-9DEE-935EACBA7BA3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F487086-0594-4AA9-85D2-341CAEFD4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8219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4BAD860-0897-4469-9D33-2D6387067DFC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7BEEE58-15A5-4E65-8469-B64C889E27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452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5D43F87-C899-465C-AAD0-1CD08687F386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0B0C83D-B2F2-49D5-9A9D-ECAE2B164B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504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75A9C5E-2D97-4239-B1D0-DFD5631A9F65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BB2C37D-0973-4D1A-973C-7CE1D17275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455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17F454-4B39-4A62-BA76-B8F867536DB8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EAA6C93-FD4E-43F6-8284-A784E997D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7189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6A56296-70D2-4DEF-B7DF-3B50551E3C51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FE30908-5040-4AD5-B658-6A718133D2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1203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BC283AD-162B-4E30-A4F3-CA42D982FEBC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E025A7A-0A9B-4D11-81B5-050DC98817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432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27AFE1D-C9AB-44D4-9035-2AB80C56CE59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8CCA093-9F78-49BF-A4D2-6F97AB768B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35722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1BE53CE-EB5A-4258-9910-7E411CEFB6CE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8288D3A-D839-4289-A9A2-32E5A4525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052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9942CF-920B-46E3-AF41-84E0208E99D3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CDA45D3-FCC6-4C31-A3AE-540BCF4205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699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F11E44C-E22A-410F-9719-50FACC17C259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6658913-7019-4F6D-AE80-0A5946EEA6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96902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EAB43DC-3BB8-4798-9DEE-935EACBA7BA3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F487086-0594-4AA9-85D2-341CAEFD4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1616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4BAD860-0897-4469-9D33-2D6387067DFC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7BEEE58-15A5-4E65-8469-B64C889E27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684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5D43F87-C899-465C-AAD0-1CD08687F386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0B0C83D-B2F2-49D5-9A9D-ECAE2B164B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6834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75A9C5E-2D97-4239-B1D0-DFD5631A9F65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BB2C37D-0973-4D1A-973C-7CE1D17275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99696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17F454-4B39-4A62-BA76-B8F867536DB8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EAA6C93-FD4E-43F6-8284-A784E997D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17332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6A56296-70D2-4DEF-B7DF-3B50551E3C51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FE30908-5040-4AD5-B658-6A718133D2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58311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BC283AD-162B-4E30-A4F3-CA42D982FEBC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E025A7A-0A9B-4D11-81B5-050DC98817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127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27AFE1D-C9AB-44D4-9035-2AB80C56CE59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8CCA093-9F78-49BF-A4D2-6F97AB768B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1067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C7830-36B9-4619-B853-3E63214AA3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534773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3CC50-BD39-453D-9134-566D644812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0065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E8036-9526-4B80-BB25-89CA7FAD5D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03945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DF016-7DA5-413F-990B-A2E25C5E19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71395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F2E61-9D10-4733-AB4E-42D0DB6782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794137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D1E57-007E-470D-B187-58C4582D2A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88325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AD371-B249-4037-A218-A1F1BB5F6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48854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81708-D04E-4AA4-A70A-56AD5EACC8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762268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4C42F-768C-474D-B9FB-EB38FD8BEB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7587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9A3CA-5FC3-4632-83E0-1824C60A8A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461758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F544B-657F-4E7A-834E-E86B376EFA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0521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C7830-36B9-4619-B853-3E63214AA3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92724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3CC50-BD39-453D-9134-566D644812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227647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E8036-9526-4B80-BB25-89CA7FAD5D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051042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DF016-7DA5-413F-990B-A2E25C5E19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600978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F2E61-9D10-4733-AB4E-42D0DB6782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126390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D1E57-007E-470D-B187-58C4582D2A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891223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AD371-B249-4037-A218-A1F1BB5F6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310120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81708-D04E-4AA4-A70A-56AD5EACC8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204910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4C42F-768C-474D-B9FB-EB38FD8BEB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04749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9A3CA-5FC3-4632-83E0-1824C60A8A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821356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F544B-657F-4E7A-834E-E86B376EFA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92974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8EC7-4B1C-41EA-AFCF-D7A9EECBA2B5}" type="datetimeFigureOut">
              <a:rPr lang="en-US" smtClean="0"/>
              <a:pPr/>
              <a:t>12/07/22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1894868-2750-4D78-85F7-18FB63F7EDAE}" type="slidenum">
              <a:rPr lang="en-US" smtClean="0">
                <a:solidFill>
                  <a:srgbClr val="B32C16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14007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8EC7-4B1C-41EA-AFCF-D7A9EECBA2B5}" type="datetimeFigureOut">
              <a:rPr lang="en-US" smtClean="0"/>
              <a:pPr/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F1894868-2750-4D78-85F7-18FB63F7EDAE}" type="slidenum">
              <a:rPr lang="en-US" smtClean="0">
                <a:solidFill>
                  <a:srgbClr val="B32C16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51610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8EC7-4B1C-41EA-AFCF-D7A9EECBA2B5}" type="datetimeFigureOut">
              <a:rPr lang="en-US" smtClean="0"/>
              <a:pPr/>
              <a:t>12/07/22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1894868-2750-4D78-85F7-18FB63F7EDAE}" type="slidenum">
              <a:rPr lang="en-US" smtClean="0">
                <a:solidFill>
                  <a:srgbClr val="B32C16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0996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FBEC8EC7-4B1C-41EA-AFCF-D7A9EECBA2B5}" type="datetimeFigureOut">
              <a:rPr lang="en-US" smtClean="0"/>
              <a:pPr/>
              <a:t>12/07/22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4868-2750-4D78-85F7-18FB63F7EDAE}" type="slidenum">
              <a:rPr lang="en-US" smtClean="0">
                <a:solidFill>
                  <a:srgbClr val="B32C16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367550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8EC7-4B1C-41EA-AFCF-D7A9EECBA2B5}" type="datetimeFigureOut">
              <a:rPr lang="en-US" smtClean="0"/>
              <a:pPr/>
              <a:t>12/07/22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F1894868-2750-4D78-85F7-18FB63F7EDAE}" type="slidenum">
              <a:rPr lang="en-US" smtClean="0">
                <a:solidFill>
                  <a:srgbClr val="B32C16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0877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8EC7-4B1C-41EA-AFCF-D7A9EECBA2B5}" type="datetimeFigureOut">
              <a:rPr lang="en-US" smtClean="0"/>
              <a:pPr/>
              <a:t>12/07/22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F1894868-2750-4D78-85F7-18FB63F7EDAE}" type="slidenum">
              <a:rPr lang="en-US" smtClean="0">
                <a:solidFill>
                  <a:srgbClr val="B32C16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6725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8EC7-4B1C-41EA-AFCF-D7A9EECBA2B5}" type="datetimeFigureOut">
              <a:rPr lang="en-US" smtClean="0"/>
              <a:pPr/>
              <a:t>12/07/22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1894868-2750-4D78-85F7-18FB63F7ED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5164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1894868-2750-4D78-85F7-18FB63F7EDAE}" type="slidenum">
              <a:rPr lang="en-US" smtClean="0">
                <a:solidFill>
                  <a:srgbClr val="B32C16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8EC7-4B1C-41EA-AFCF-D7A9EECBA2B5}" type="datetimeFigureOut">
              <a:rPr lang="en-US" smtClean="0"/>
              <a:pPr/>
              <a:t>12/07/22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833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F1894868-2750-4D78-85F7-18FB63F7EDAE}" type="slidenum">
              <a:rPr lang="en-US" smtClean="0">
                <a:solidFill>
                  <a:srgbClr val="B32C16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FBEC8EC7-4B1C-41EA-AFCF-D7A9EECBA2B5}" type="datetimeFigureOut">
              <a:rPr lang="en-US" smtClean="0"/>
              <a:pPr/>
              <a:t>12/07/22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49530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8EC7-4B1C-41EA-AFCF-D7A9EECBA2B5}" type="datetimeFigureOut">
              <a:rPr lang="en-US" smtClean="0"/>
              <a:pPr/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4868-2750-4D78-85F7-18FB63F7EDAE}" type="slidenum">
              <a:rPr lang="en-US" smtClean="0">
                <a:solidFill>
                  <a:srgbClr val="B32C16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1684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F1894868-2750-4D78-85F7-18FB63F7EDAE}" type="slidenum">
              <a:rPr lang="en-US" smtClean="0">
                <a:solidFill>
                  <a:srgbClr val="B32C16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8EC7-4B1C-41EA-AFCF-D7A9EECBA2B5}" type="datetimeFigureOut">
              <a:rPr lang="en-US" smtClean="0"/>
              <a:pPr/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66002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834" y="4371975"/>
            <a:ext cx="8682567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0" y="731839"/>
            <a:ext cx="85344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7F7F7F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8EF709E-B62F-42E9-9DF0-A7FE3C0420AB}" type="slidenum"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219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834" y="4371975"/>
            <a:ext cx="8682567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0" y="731839"/>
            <a:ext cx="85344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7F7F7F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8EF709E-B62F-42E9-9DF0-A7FE3C0420AB}" type="slidenum"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997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834" y="4371975"/>
            <a:ext cx="8682567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0" y="731839"/>
            <a:ext cx="85344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7F7F7F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8EF709E-B62F-42E9-9DF0-A7FE3C0420AB}" type="slidenum"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999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834" y="4371975"/>
            <a:ext cx="8682567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0" y="731839"/>
            <a:ext cx="85344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7F7F7F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8EF709E-B62F-42E9-9DF0-A7FE3C0420AB}" type="slidenum"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15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834" y="4371975"/>
            <a:ext cx="8682567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0" y="731839"/>
            <a:ext cx="85344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7F7F7F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A5B2F76-7A0A-4A22-9A4E-C617B52670A5}" type="slidenum"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38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064B1569-E71C-465A-BB96-48D7F947C70E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C64AE6-19E7-4FAE-B6AB-DDC343236CF5}" type="slidenum">
              <a:rPr lang="en-U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87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064B1569-E71C-465A-BB96-48D7F947C70E}" type="datetime1">
              <a:rPr lang="en-US"/>
              <a:pPr>
                <a:defRPr/>
              </a:pPr>
              <a:t>12/07/22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r>
              <a:rPr lang="en-US"/>
              <a:t>ELT General Supervision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C64AE6-19E7-4FAE-B6AB-DDC343236CF5}" type="slidenum">
              <a:rPr lang="en-U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890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834" y="4371975"/>
            <a:ext cx="8682567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0" y="731839"/>
            <a:ext cx="85344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7F7F7F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A5B2F76-7A0A-4A22-9A4E-C617B52670A5}" type="slidenum"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545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834" y="4371975"/>
            <a:ext cx="8682567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0" y="731839"/>
            <a:ext cx="85344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7F7F7F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A5B2F76-7A0A-4A22-9A4E-C617B52670A5}" type="slidenum"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116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marL="319088" indent="-319088" algn="r" rtl="1" eaLnBrk="0" fontAlgn="base" hangingPunct="0">
        <a:spcBef>
          <a:spcPct val="0"/>
        </a:spcBef>
        <a:spcAft>
          <a:spcPct val="0"/>
        </a:spcAft>
        <a:buClr>
          <a:srgbClr val="D77C01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r" rtl="1" eaLnBrk="0" fontAlgn="base" hangingPunct="0">
        <a:spcBef>
          <a:spcPct val="20000"/>
        </a:spcBef>
        <a:spcAft>
          <a:spcPts val="300"/>
        </a:spcAft>
        <a:buClr>
          <a:srgbClr val="D77C01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BEC8EC7-4B1C-41EA-AFCF-D7A9EECBA2B5}" type="datetimeFigureOut">
              <a:rPr lang="en-US" smtClean="0"/>
              <a:pPr/>
              <a:t>12/07/22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1894868-2750-4D78-85F7-18FB63F7EDAE}" type="slidenum">
              <a:rPr lang="en-US" smtClean="0">
                <a:solidFill>
                  <a:srgbClr val="B32C16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84377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glossary.org/classroom-management/" TargetMode="External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66445" y="2821657"/>
            <a:ext cx="9196451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Development Program</a:t>
            </a: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0066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66444" y="1309830"/>
            <a:ext cx="9196451" cy="13871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endParaRPr lang="ro-RO">
              <a:solidFill>
                <a:prstClr val="white"/>
              </a:solidFill>
            </a:endParaRPr>
          </a:p>
        </p:txBody>
      </p:sp>
      <p:sp>
        <p:nvSpPr>
          <p:cNvPr id="19461" name="Rectangle 16"/>
          <p:cNvSpPr>
            <a:spLocks noChangeArrowheads="1"/>
          </p:cNvSpPr>
          <p:nvPr/>
        </p:nvSpPr>
        <p:spPr bwMode="auto">
          <a:xfrm>
            <a:off x="1702676" y="1403255"/>
            <a:ext cx="88602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spcAft>
                <a:spcPts val="300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  <a:cs typeface="Tahoma" panose="020B0604030504040204" pitchFamily="34" charset="0"/>
              </a:defRPr>
            </a:lvl1pPr>
            <a:lvl2pPr marL="547688" indent="-182563" algn="r" rtl="1">
              <a:spcBef>
                <a:spcPct val="20000"/>
              </a:spcBef>
              <a:spcAft>
                <a:spcPts val="300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  <a:cs typeface="Tahoma" panose="020B0604030504040204" pitchFamily="34" charset="0"/>
              </a:defRPr>
            </a:lvl2pPr>
            <a:lvl3pPr marL="822325" indent="-182563" algn="r" rtl="1">
              <a:spcBef>
                <a:spcPct val="20000"/>
              </a:spcBef>
              <a:spcAft>
                <a:spcPts val="300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  <a:cs typeface="Tahoma" panose="020B0604030504040204" pitchFamily="34" charset="0"/>
              </a:defRPr>
            </a:lvl3pPr>
            <a:lvl4pPr marL="1096963" indent="-182563" algn="r" rtl="1">
              <a:spcBef>
                <a:spcPct val="20000"/>
              </a:spcBef>
              <a:spcAft>
                <a:spcPts val="300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  <a:cs typeface="Tahoma" panose="020B0604030504040204" pitchFamily="34" charset="0"/>
              </a:defRPr>
            </a:lvl4pPr>
            <a:lvl5pPr marL="1389063" indent="-182563" algn="r" rtl="1">
              <a:spcBef>
                <a:spcPct val="20000"/>
              </a:spcBef>
              <a:spcAft>
                <a:spcPts val="300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  <a:cs typeface="Tahoma" panose="020B0604030504040204" pitchFamily="34" charset="0"/>
              </a:defRPr>
            </a:lvl5pPr>
            <a:lvl6pPr marL="1846263" indent="-182563" algn="r" rtl="1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  <a:cs typeface="Tahoma" panose="020B0604030504040204" pitchFamily="34" charset="0"/>
              </a:defRPr>
            </a:lvl6pPr>
            <a:lvl7pPr marL="2303463" indent="-182563" algn="r" rtl="1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  <a:cs typeface="Tahoma" panose="020B0604030504040204" pitchFamily="34" charset="0"/>
              </a:defRPr>
            </a:lvl7pPr>
            <a:lvl8pPr marL="2760663" indent="-182563" algn="r" rtl="1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  <a:cs typeface="Tahoma" panose="020B0604030504040204" pitchFamily="34" charset="0"/>
              </a:defRPr>
            </a:lvl8pPr>
            <a:lvl9pPr marL="3217863" indent="-182563" algn="r" rtl="1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  <a:cs typeface="Tahoma" panose="020B0604030504040204" pitchFamily="34" charset="0"/>
              </a:defRPr>
            </a:lvl9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 of Kuwait                                         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ELT Supervision</a:t>
            </a: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Ministry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Education                               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Private Education</a:t>
            </a: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Scholastic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Year: 2022-2023 </a:t>
            </a:r>
            <a:endParaRPr lang="ro-RO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2" name="Rectangle 1"/>
          <p:cNvSpPr>
            <a:spLocks noChangeArrowheads="1"/>
          </p:cNvSpPr>
          <p:nvPr/>
        </p:nvSpPr>
        <p:spPr bwMode="auto">
          <a:xfrm>
            <a:off x="1534558" y="5202379"/>
            <a:ext cx="8860219" cy="130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ELT Supervisor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Mrs.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Hanan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Al-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Kafrawy</a:t>
            </a:r>
            <a:endParaRPr 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ELT Acting 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Senior Supervisor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Mrs.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Wafaa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Al-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Jeraiwi</a:t>
            </a:r>
            <a:endParaRPr lang="ar-KW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4" name="Picture 8" descr="A picture containing window, kite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102" y="-320214"/>
            <a:ext cx="2287587" cy="207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93227" y="3955679"/>
            <a:ext cx="10515600" cy="882119"/>
          </a:xfrm>
        </p:spPr>
        <p:txBody>
          <a:bodyPr>
            <a:noAutofit/>
          </a:bodyPr>
          <a:lstStyle/>
          <a:p>
            <a:r>
              <a:rPr lang="en-US" sz="6000" dirty="0" smtClean="0">
                <a:latin typeface="Berlin Sans FB Demi" panose="020E0802020502020306" pitchFamily="34" charset="0"/>
              </a:rPr>
              <a:t>Class Management Techniques</a:t>
            </a:r>
            <a:endParaRPr lang="en-US" sz="6000" dirty="0">
              <a:latin typeface="Berlin Sans FB Demi" panose="020E0802020502020306" pitchFamily="34" charset="0"/>
            </a:endParaRPr>
          </a:p>
        </p:txBody>
      </p:sp>
      <p:pic>
        <p:nvPicPr>
          <p:cNvPr id="1026" name="Picture 2" descr="{{{alt}}}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039" y="168525"/>
            <a:ext cx="1177259" cy="1141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4800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213946" y="848819"/>
            <a:ext cx="8078788" cy="592138"/>
          </a:xfrm>
        </p:spPr>
        <p:txBody>
          <a:bodyPr/>
          <a:lstStyle/>
          <a:p>
            <a:pPr marL="0" indent="0" algn="l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GB" sz="4000" dirty="0">
                <a:solidFill>
                  <a:srgbClr val="FF0000"/>
                </a:solidFill>
              </a:rPr>
              <a:t>Workshop </a:t>
            </a:r>
            <a:r>
              <a:rPr lang="en-GB" sz="4000" dirty="0" smtClean="0">
                <a:solidFill>
                  <a:srgbClr val="FF0000"/>
                </a:solidFill>
              </a:rPr>
              <a:t>Objectives: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sz="quarter" idx="13"/>
          </p:nvPr>
        </p:nvSpPr>
        <p:spPr>
          <a:xfrm>
            <a:off x="756746" y="1787142"/>
            <a:ext cx="10978054" cy="4897438"/>
          </a:xfrm>
        </p:spPr>
        <p:txBody>
          <a:bodyPr/>
          <a:lstStyle/>
          <a:p>
            <a:pPr algn="l" rtl="0" eaLnBrk="1" hangingPunct="1">
              <a:buFontTx/>
              <a:buChar char="•"/>
              <a:defRPr/>
            </a:pP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 the 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</a:t>
            </a:r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classroom management.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037" indent="0" algn="l" rtl="0" eaLnBrk="1" hangingPunct="1">
              <a:buNone/>
              <a:defRPr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 eaLnBrk="1" hangingPunct="1">
              <a:buFontTx/>
              <a:buChar char="•"/>
              <a:defRPr/>
            </a:pP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learn practical techniques for managing learners </a:t>
            </a:r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positively.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037" indent="0" algn="l" rtl="0" eaLnBrk="1" hangingPunct="1">
              <a:buNone/>
              <a:defRPr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 eaLnBrk="1" hangingPunct="1">
              <a:buFontTx/>
              <a:buChar char="•"/>
              <a:defRPr/>
            </a:pP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 some examples of disruptive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behaviours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how to deal with them.</a:t>
            </a:r>
          </a:p>
          <a:p>
            <a:pPr algn="l" rtl="0" eaLnBrk="1" hangingPunct="1">
              <a:buFontTx/>
              <a:buChar char="•"/>
              <a:defRPr/>
            </a:pP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92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3"/>
          </p:nvPr>
        </p:nvSpPr>
        <p:spPr>
          <a:xfrm>
            <a:off x="898635" y="904940"/>
            <a:ext cx="10279117" cy="5180549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ot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/>
          <a:lstStyle/>
          <a:p>
            <a:pPr marL="46037" indent="0" algn="just" rtl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Effective classroom management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necessary for all teachers and facilitators. Classroom management involves </a:t>
            </a:r>
            <a:r>
              <a:rPr lang="en-US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aspects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what is </a:t>
            </a:r>
            <a:r>
              <a:rPr lang="en-US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going on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classroom while a lesson is being taught. Not only does class management include how the teacher </a:t>
            </a:r>
            <a:r>
              <a:rPr lang="en-US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delivers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curriculum, but also how the students </a:t>
            </a:r>
            <a:r>
              <a:rPr lang="en-US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teacher and with others in the classroom, and extends to the classroom </a:t>
            </a:r>
            <a:r>
              <a:rPr lang="en-US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which students learn as well.    </a:t>
            </a:r>
          </a:p>
          <a:p>
            <a:pPr marL="46037" indent="0" algn="l" rtl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037" indent="0" algn="l" rtl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8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1524000" y="9906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1524000" y="1066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1524000" y="1981200"/>
            <a:ext cx="91440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1524000" y="20574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2142844" y="966163"/>
            <a:ext cx="790472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6000" b="1" dirty="0" smtClean="0">
                <a:solidFill>
                  <a:srgbClr val="FF0000"/>
                </a:solidFill>
              </a:rPr>
              <a:t>“Class Management”</a:t>
            </a:r>
            <a:endParaRPr lang="ar-KW" altLang="x-none" sz="6000" b="1" dirty="0">
              <a:solidFill>
                <a:srgbClr val="FF0000"/>
              </a:solidFill>
            </a:endParaRPr>
          </a:p>
        </p:txBody>
      </p:sp>
      <p:pic>
        <p:nvPicPr>
          <p:cNvPr id="2253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399"/>
            <a:ext cx="9144000" cy="4795837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267201" y="117903"/>
            <a:ext cx="346921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FF802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Brainstorm</a:t>
            </a:r>
          </a:p>
        </p:txBody>
      </p:sp>
    </p:spTree>
    <p:extLst>
      <p:ext uri="{BB962C8B-B14F-4D97-AF65-F5344CB8AC3E}">
        <p14:creationId xmlns:p14="http://schemas.microsoft.com/office/powerpoint/2010/main" val="2191337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987498" y="366329"/>
            <a:ext cx="3831021" cy="118241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>
          <a:xfrm>
            <a:off x="1986919" y="499406"/>
            <a:ext cx="7832178" cy="592137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GB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1039345" y="1410303"/>
            <a:ext cx="10296061" cy="48244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Times" panose="02020603050405020304" pitchFamily="18" charset="0"/>
              <a:buNone/>
            </a:pPr>
            <a:r>
              <a:rPr lang="en-US" sz="1000" dirty="0">
                <a:cs typeface="Tahoma" panose="020B0604030504040204" pitchFamily="34" charset="0"/>
              </a:rPr>
              <a:t>	</a:t>
            </a:r>
          </a:p>
          <a:p>
            <a:pPr algn="ctr" eaLnBrk="1" hangingPunct="1">
              <a:lnSpc>
                <a:spcPct val="150000"/>
              </a:lnSpc>
              <a:buFont typeface="Times" panose="02020603050405020304" pitchFamily="18" charset="0"/>
              <a:buNone/>
            </a:pPr>
            <a:r>
              <a:rPr lang="en-US" sz="1000" dirty="0">
                <a:cs typeface="Tahoma" panose="020B0604030504040204" pitchFamily="34" charset="0"/>
              </a:rPr>
              <a:t>	</a:t>
            </a:r>
            <a:r>
              <a:rPr lang="en-GB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 </a:t>
            </a:r>
            <a:r>
              <a:rPr lang="en-GB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 </a:t>
            </a: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refers 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the wide variety of skills and techniques that teachers use to keep students organized, orderly, focused, attentive, on task, and academically productive during a class. </a:t>
            </a:r>
            <a:r>
              <a:rPr lang="en-GB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cs typeface="Tahoma" panose="020B0604030504040204" pitchFamily="34" charset="0"/>
              </a:rPr>
              <a:t/>
            </a:r>
            <a:br>
              <a:rPr lang="en-US" dirty="0" smtClean="0">
                <a:cs typeface="Tahoma" panose="020B0604030504040204" pitchFamily="34" charset="0"/>
              </a:rPr>
            </a:br>
            <a:r>
              <a:rPr lang="en-US" sz="1000" dirty="0">
                <a:cs typeface="Tahoma" panose="020B0604030504040204" pitchFamily="34" charset="0"/>
              </a:rPr>
              <a:t/>
            </a:r>
            <a:br>
              <a:rPr lang="en-US" sz="1000" dirty="0">
                <a:cs typeface="Tahoma" panose="020B0604030504040204" pitchFamily="34" charset="0"/>
              </a:rPr>
            </a:br>
            <a:endParaRPr lang="en-GB" sz="1000" dirty="0"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27355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4"/>
          <p:cNvSpPr>
            <a:spLocks noGrp="1" noChangeArrowheads="1"/>
          </p:cNvSpPr>
          <p:nvPr>
            <p:ph sz="quarter" idx="13"/>
          </p:nvPr>
        </p:nvSpPr>
        <p:spPr>
          <a:xfrm>
            <a:off x="1166649" y="1271752"/>
            <a:ext cx="9254358" cy="34067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457200" algn="l"/>
              </a:tabLst>
            </a:pPr>
            <a:endParaRPr lang="ar-KW" dirty="0" smtClean="0"/>
          </a:p>
          <a:p>
            <a:pPr eaLnBrk="1" hangingPunct="1">
              <a:lnSpc>
                <a:spcPct val="90000"/>
              </a:lnSpc>
              <a:tabLst>
                <a:tab pos="457200" algn="l"/>
              </a:tabLst>
            </a:pPr>
            <a:endParaRPr lang="en-US" dirty="0" smtClean="0">
              <a:cs typeface="Tahoma" panose="020B0604030504040204" pitchFamily="34" charset="0"/>
            </a:endParaRPr>
          </a:p>
          <a:p>
            <a:pPr algn="ctr" rtl="0" eaLnBrk="1" hangingPunct="1">
              <a:lnSpc>
                <a:spcPct val="90000"/>
              </a:lnSpc>
              <a:buNone/>
              <a:tabLst>
                <a:tab pos="457200" algn="l"/>
              </a:tabLst>
            </a:pPr>
            <a:r>
              <a:rPr lang="en-US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an ongoing process of managing students’ </a:t>
            </a:r>
            <a:r>
              <a:rPr lang="en-US" sz="4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behaviour</a:t>
            </a:r>
            <a:r>
              <a:rPr lang="en-US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 rtl="0" eaLnBrk="1" hangingPunct="1">
              <a:lnSpc>
                <a:spcPct val="90000"/>
              </a:lnSpc>
              <a:buNone/>
              <a:tabLst>
                <a:tab pos="457200" algn="l"/>
              </a:tabLst>
            </a:pPr>
            <a:r>
              <a:rPr lang="en-US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 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</a:t>
            </a:r>
            <a:r>
              <a:rPr lang="ar-SA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 </a:t>
            </a:r>
            <a:r>
              <a:rPr lang="en-US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process.</a:t>
            </a:r>
            <a:r>
              <a:rPr lang="ar-KW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>
                <a:tab pos="457200" algn="l"/>
              </a:tabLst>
            </a:pPr>
            <a:endParaRPr lang="ar-KW" sz="3600" dirty="0">
              <a:latin typeface="Americana B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01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29710" y="463824"/>
            <a:ext cx="9979572" cy="1401762"/>
          </a:xfrm>
          <a:pattFill prst="wave">
            <a:fgClr>
              <a:srgbClr val="FFFF66"/>
            </a:fgClr>
            <a:bgClr>
              <a:schemeClr val="bg1"/>
            </a:bgClr>
          </a:pattFill>
          <a:ln w="3810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ja-JP" sz="4400" b="1" dirty="0">
                <a:solidFill>
                  <a:srgbClr val="0000FF"/>
                </a:solidFill>
                <a:latin typeface="Times New Roman" panose="02020603050405020304" pitchFamily="18" charset="0"/>
                <a:ea typeface="MS Mincho" pitchFamily="49" charset="-128"/>
                <a:cs typeface="Times New Roman" panose="02020603050405020304" pitchFamily="18" charset="0"/>
              </a:rPr>
              <a:t>What are the benefits of managing the classroom well?</a:t>
            </a:r>
          </a:p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ja-JP" sz="3200" b="1" dirty="0">
              <a:solidFill>
                <a:srgbClr val="0000FF"/>
              </a:solidFill>
              <a:latin typeface="Aharoni" pitchFamily="2" charset="-79"/>
              <a:ea typeface="ＭＳ Ｐゴシック"/>
              <a:cs typeface="Aharoni" pitchFamily="2" charset="-79"/>
            </a:endParaRPr>
          </a:p>
          <a:p>
            <a:pPr marL="514350" indent="-514350" algn="l" rtl="0">
              <a:spcBef>
                <a:spcPct val="0"/>
              </a:spcBef>
              <a:spcAft>
                <a:spcPct val="0"/>
              </a:spcAft>
              <a:buClrTx/>
              <a:buSzTx/>
              <a:buFont typeface="Georgia" panose="02040502050405020303" pitchFamily="18" charset="0"/>
              <a:buAutoNum type="arabicPeriod"/>
              <a:defRPr/>
            </a:pPr>
            <a:r>
              <a:rPr lang="en-US" altLang="ja-JP" sz="4000" dirty="0" smtClean="0">
                <a:solidFill>
                  <a:srgbClr val="002060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Learners learn </a:t>
            </a:r>
            <a:r>
              <a:rPr lang="en-US" altLang="ja-JP" sz="4000" dirty="0">
                <a:solidFill>
                  <a:srgbClr val="002060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best in a safe and secure environment.</a:t>
            </a:r>
          </a:p>
          <a:p>
            <a:pPr marL="0" indent="0" algn="l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ar-KW" altLang="ja-JP" sz="2400" dirty="0">
              <a:solidFill>
                <a:srgbClr val="002060"/>
              </a:solidFill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  <a:p>
            <a:pPr marL="522288" indent="-522288" algn="l" rtl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7151688" algn="l"/>
              </a:tabLst>
              <a:defRPr/>
            </a:pPr>
            <a:r>
              <a:rPr lang="en-US" altLang="ja-JP" sz="4000" dirty="0">
                <a:solidFill>
                  <a:srgbClr val="002060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2. It saves time and effort for the teacher.  </a:t>
            </a:r>
          </a:p>
          <a:p>
            <a:pPr marL="0" indent="0" algn="l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ja-JP" sz="2800" dirty="0">
              <a:solidFill>
                <a:srgbClr val="002060"/>
              </a:solidFill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  <a:p>
            <a:pPr marL="522288" indent="-522288" algn="l" rtl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ja-JP" sz="4000" dirty="0">
                <a:solidFill>
                  <a:srgbClr val="002060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3. It is easier to engage students and get them on task.</a:t>
            </a:r>
          </a:p>
          <a:p>
            <a:pPr marL="0" indent="0" algn="l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ja-JP" sz="4400" dirty="0">
              <a:solidFill>
                <a:srgbClr val="002060"/>
              </a:solidFill>
              <a:latin typeface="Arial" pitchFamily="34" charset="0"/>
              <a:ea typeface="ＭＳ Ｐゴシック"/>
              <a:cs typeface="Arial" pitchFamily="34" charset="0"/>
            </a:endParaRPr>
          </a:p>
          <a:p>
            <a:pPr marL="514350" indent="-514350" algn="l" rtl="0">
              <a:spcBef>
                <a:spcPct val="0"/>
              </a:spcBef>
              <a:spcAft>
                <a:spcPct val="0"/>
              </a:spcAft>
              <a:buClrTx/>
              <a:buSzTx/>
              <a:buFont typeface="Georgia" panose="02040502050405020303" pitchFamily="18" charset="0"/>
              <a:buAutoNum type="arabicPeriod"/>
              <a:defRPr/>
            </a:pPr>
            <a:endParaRPr lang="en-US" altLang="ja-JP" sz="4400" b="1" u="sng" dirty="0">
              <a:solidFill>
                <a:srgbClr val="FF0000"/>
              </a:solidFill>
              <a:latin typeface="Arial" pitchFamily="34" charset="0"/>
              <a:ea typeface="ＭＳ Ｐゴシック"/>
              <a:cs typeface="Arial" pitchFamily="34" charset="0"/>
            </a:endParaRPr>
          </a:p>
          <a:p>
            <a:pPr algn="l" rtl="0">
              <a:defRPr/>
            </a:pPr>
            <a:endParaRPr lang="ar-KW" sz="4400" dirty="0"/>
          </a:p>
        </p:txBody>
      </p:sp>
    </p:spTree>
    <p:extLst>
      <p:ext uri="{BB962C8B-B14F-4D97-AF65-F5344CB8AC3E}">
        <p14:creationId xmlns:p14="http://schemas.microsoft.com/office/powerpoint/2010/main" val="362307523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020" y="2514600"/>
            <a:ext cx="8226973" cy="1143000"/>
          </a:xfrm>
        </p:spPr>
        <p:txBody>
          <a:bodyPr/>
          <a:lstStyle/>
          <a:p>
            <a:pPr marL="0" indent="0" algn="ctr" rtl="0">
              <a:buNone/>
              <a:defRPr/>
            </a:pP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Techniques of Achieving </a:t>
            </a:r>
            <a:b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Good Class Management</a:t>
            </a:r>
            <a:endParaRPr lang="ar-KW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99103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Oval 11"/>
          <p:cNvSpPr>
            <a:spLocks noChangeArrowheads="1"/>
          </p:cNvSpPr>
          <p:nvPr/>
        </p:nvSpPr>
        <p:spPr bwMode="auto">
          <a:xfrm>
            <a:off x="4011615" y="1846094"/>
            <a:ext cx="4305300" cy="3124200"/>
          </a:xfrm>
          <a:prstGeom prst="ellipse">
            <a:avLst/>
          </a:prstGeom>
          <a:solidFill>
            <a:srgbClr val="FFFF66"/>
          </a:solidFill>
          <a:ln w="57150" cmpd="thickThin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Times New Roman" pitchFamily="18" charset="0"/>
              </a:rPr>
              <a:t>Techniques</a:t>
            </a:r>
          </a:p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Times New Roman" pitchFamily="18" charset="0"/>
              </a:rPr>
              <a:t>of Class Management</a:t>
            </a:r>
          </a:p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srgbClr val="FF0000"/>
              </a:solidFill>
              <a:latin typeface="Arial" panose="020B0604020202020204" pitchFamily="34" charset="0"/>
              <a:cs typeface="Times New Roman" pitchFamily="18" charset="0"/>
            </a:endParaRPr>
          </a:p>
        </p:txBody>
      </p:sp>
      <p:sp>
        <p:nvSpPr>
          <p:cNvPr id="30723" name="Line 6"/>
          <p:cNvSpPr>
            <a:spLocks noChangeShapeType="1"/>
          </p:cNvSpPr>
          <p:nvPr/>
        </p:nvSpPr>
        <p:spPr bwMode="auto">
          <a:xfrm flipH="1">
            <a:off x="2362200" y="-609600"/>
            <a:ext cx="68580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4" name="Line 8"/>
          <p:cNvSpPr>
            <a:spLocks noChangeShapeType="1"/>
          </p:cNvSpPr>
          <p:nvPr/>
        </p:nvSpPr>
        <p:spPr bwMode="auto">
          <a:xfrm flipH="1">
            <a:off x="1181100" y="-609600"/>
            <a:ext cx="68580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5" name="Line 9"/>
          <p:cNvSpPr>
            <a:spLocks noChangeShapeType="1"/>
          </p:cNvSpPr>
          <p:nvPr/>
        </p:nvSpPr>
        <p:spPr bwMode="auto">
          <a:xfrm flipH="1">
            <a:off x="3886200" y="-533400"/>
            <a:ext cx="685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6" name="Line 12"/>
          <p:cNvSpPr>
            <a:spLocks noChangeShapeType="1"/>
          </p:cNvSpPr>
          <p:nvPr/>
        </p:nvSpPr>
        <p:spPr bwMode="auto">
          <a:xfrm flipH="1">
            <a:off x="2973128" y="3972221"/>
            <a:ext cx="1097141" cy="233949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7" name="Line 13"/>
          <p:cNvSpPr>
            <a:spLocks noChangeShapeType="1"/>
          </p:cNvSpPr>
          <p:nvPr/>
        </p:nvSpPr>
        <p:spPr bwMode="auto">
          <a:xfrm flipV="1">
            <a:off x="4953000" y="-533400"/>
            <a:ext cx="45720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8" name="Line 10"/>
          <p:cNvSpPr>
            <a:spLocks noChangeShapeType="1"/>
          </p:cNvSpPr>
          <p:nvPr/>
        </p:nvSpPr>
        <p:spPr bwMode="auto">
          <a:xfrm>
            <a:off x="6781800" y="-762000"/>
            <a:ext cx="3429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9" name="Line 7"/>
          <p:cNvSpPr>
            <a:spLocks noChangeShapeType="1"/>
          </p:cNvSpPr>
          <p:nvPr/>
        </p:nvSpPr>
        <p:spPr bwMode="auto">
          <a:xfrm>
            <a:off x="8377238" y="3816434"/>
            <a:ext cx="1145133" cy="282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30" name="Line 5"/>
          <p:cNvSpPr>
            <a:spLocks noChangeShapeType="1"/>
          </p:cNvSpPr>
          <p:nvPr/>
        </p:nvSpPr>
        <p:spPr bwMode="auto">
          <a:xfrm>
            <a:off x="3048000" y="2755723"/>
            <a:ext cx="1013372" cy="13987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8" name="Rectangle 14"/>
          <p:cNvSpPr>
            <a:spLocks noChangeArrowheads="1"/>
          </p:cNvSpPr>
          <p:nvPr/>
        </p:nvSpPr>
        <p:spPr bwMode="auto">
          <a:xfrm>
            <a:off x="14309725" y="-615950"/>
            <a:ext cx="3206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228528" bIns="0" anchor="ctr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2" name="Rectangle 18"/>
          <p:cNvSpPr>
            <a:spLocks noChangeArrowheads="1"/>
          </p:cNvSpPr>
          <p:nvPr/>
        </p:nvSpPr>
        <p:spPr bwMode="auto">
          <a:xfrm>
            <a:off x="9518649" y="2609249"/>
            <a:ext cx="2909886" cy="213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228528" bIns="0" anchor="ctr">
            <a:spAutoFit/>
          </a:bodyPr>
          <a:lstStyle/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ar-KW" sz="2000" b="1" dirty="0">
              <a:solidFill>
                <a:srgbClr val="000080"/>
              </a:solidFill>
              <a:latin typeface="Century Gothic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ar-KW" sz="2000" b="1" dirty="0">
              <a:solidFill>
                <a:srgbClr val="000080"/>
              </a:solidFill>
              <a:latin typeface="Century Gothic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entury Gothic" pitchFamily="34" charset="0"/>
                <a:cs typeface="Arial" panose="020B0604020202020204" pitchFamily="34" charset="0"/>
              </a:rPr>
              <a:t>Offer praise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entury Gothic" pitchFamily="34" charset="0"/>
                <a:cs typeface="Arial" panose="020B0604020202020204" pitchFamily="34" charset="0"/>
              </a:rPr>
              <a:t>&amp; incentives</a:t>
            </a:r>
            <a:endParaRPr lang="ar-KW" sz="2800" b="1" dirty="0">
              <a:solidFill>
                <a:schemeClr val="accent6">
                  <a:lumMod val="50000"/>
                </a:schemeClr>
              </a:solidFill>
              <a:latin typeface="Century Gothic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KW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1524000" y="3768051"/>
            <a:ext cx="366374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228528" bIns="0" anchor="ctr">
            <a:spAutoFit/>
          </a:bodyPr>
          <a:lstStyle/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ar-KW" sz="1200" b="1">
              <a:solidFill>
                <a:srgbClr val="000080"/>
              </a:solidFill>
              <a:latin typeface="Century Gothic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ar-KW" sz="1200" b="1">
              <a:solidFill>
                <a:srgbClr val="000080"/>
              </a:solidFill>
              <a:latin typeface="Century Gothic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KW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5" name="Text Box 21"/>
          <p:cNvSpPr txBox="1">
            <a:spLocks noChangeArrowheads="1"/>
          </p:cNvSpPr>
          <p:nvPr/>
        </p:nvSpPr>
        <p:spPr bwMode="auto">
          <a:xfrm>
            <a:off x="1028800" y="1019194"/>
            <a:ext cx="332174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800" b="1" dirty="0">
                <a:solidFill>
                  <a:prstClr val="black"/>
                </a:solidFill>
                <a:latin typeface="Arial" charset="0"/>
                <a:cs typeface="Arial" charset="0"/>
              </a:rPr>
              <a:t>Classroom setting</a:t>
            </a:r>
          </a:p>
        </p:txBody>
      </p:sp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-625475" y="77327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1767" name="Rectangle 23"/>
          <p:cNvSpPr>
            <a:spLocks noChangeArrowheads="1"/>
          </p:cNvSpPr>
          <p:nvPr/>
        </p:nvSpPr>
        <p:spPr bwMode="auto">
          <a:xfrm>
            <a:off x="8305800" y="648881"/>
            <a:ext cx="3102700" cy="109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228528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ar-KW" altLang="x-none" sz="2000" b="1" dirty="0">
              <a:solidFill>
                <a:srgbClr val="000080"/>
              </a:solidFill>
              <a:latin typeface="Century Gothic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800" b="1" dirty="0">
                <a:solidFill>
                  <a:prstClr val="black"/>
                </a:solidFill>
                <a:latin typeface="Century Gothic" charset="0"/>
              </a:rPr>
              <a:t>Body </a:t>
            </a:r>
            <a:r>
              <a:rPr lang="en-US" altLang="x-none" sz="2800" b="1" dirty="0" smtClean="0">
                <a:solidFill>
                  <a:prstClr val="black"/>
                </a:solidFill>
                <a:latin typeface="Century Gothic" charset="0"/>
              </a:rPr>
              <a:t>language </a:t>
            </a:r>
            <a:endParaRPr lang="ar-KW" altLang="x-none" sz="2800" b="1" dirty="0">
              <a:solidFill>
                <a:prstClr val="black"/>
              </a:solidFill>
              <a:latin typeface="Century Gothic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KW" altLang="x-none" sz="2000" dirty="0">
              <a:solidFill>
                <a:prstClr val="black"/>
              </a:solidFill>
            </a:endParaRPr>
          </a:p>
        </p:txBody>
      </p:sp>
      <p:sp>
        <p:nvSpPr>
          <p:cNvPr id="31768" name="Text Box 24"/>
          <p:cNvSpPr txBox="1">
            <a:spLocks noChangeArrowheads="1"/>
          </p:cNvSpPr>
          <p:nvPr/>
        </p:nvSpPr>
        <p:spPr bwMode="auto">
          <a:xfrm>
            <a:off x="760643" y="2432050"/>
            <a:ext cx="224131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800" b="1" dirty="0">
                <a:solidFill>
                  <a:srgbClr val="000080"/>
                </a:solidFill>
              </a:rPr>
              <a:t>T</a:t>
            </a:r>
            <a:r>
              <a:rPr lang="ar-SA" altLang="x-none" sz="2800" b="1" dirty="0">
                <a:solidFill>
                  <a:srgbClr val="000080"/>
                </a:solidFill>
              </a:rPr>
              <a:t>-</a:t>
            </a:r>
            <a:r>
              <a:rPr lang="en-US" altLang="x-none" sz="2800" b="1" dirty="0">
                <a:solidFill>
                  <a:srgbClr val="000080"/>
                </a:solidFill>
              </a:rPr>
              <a:t>S Rapport</a:t>
            </a:r>
          </a:p>
        </p:txBody>
      </p:sp>
      <p:sp>
        <p:nvSpPr>
          <p:cNvPr id="31769" name="Rectangle 25"/>
          <p:cNvSpPr>
            <a:spLocks noChangeArrowheads="1"/>
          </p:cNvSpPr>
          <p:nvPr/>
        </p:nvSpPr>
        <p:spPr bwMode="auto">
          <a:xfrm>
            <a:off x="9067800" y="2040314"/>
            <a:ext cx="2754849" cy="81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228528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3200" b="1" dirty="0">
                <a:solidFill>
                  <a:srgbClr val="002060"/>
                </a:solidFill>
                <a:latin typeface="Century Gothic" charset="0"/>
              </a:rPr>
              <a:t>Setting rules</a:t>
            </a:r>
            <a:r>
              <a:rPr lang="ar-KW" altLang="x-none" b="1" dirty="0">
                <a:solidFill>
                  <a:srgbClr val="002060"/>
                </a:solidFill>
                <a:latin typeface="Century Gothic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KW" altLang="x-none" dirty="0">
              <a:solidFill>
                <a:prstClr val="black"/>
              </a:solidFill>
            </a:endParaRPr>
          </a:p>
        </p:txBody>
      </p:sp>
      <p:sp>
        <p:nvSpPr>
          <p:cNvPr id="31771" name="Text Box 27"/>
          <p:cNvSpPr txBox="1">
            <a:spLocks noChangeArrowheads="1"/>
          </p:cNvSpPr>
          <p:nvPr/>
        </p:nvSpPr>
        <p:spPr bwMode="auto">
          <a:xfrm>
            <a:off x="586366" y="5361039"/>
            <a:ext cx="338105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800" b="1" dirty="0">
                <a:solidFill>
                  <a:srgbClr val="CC0099"/>
                </a:solidFill>
                <a:latin typeface="Arial" charset="0"/>
                <a:cs typeface="Arial" charset="0"/>
              </a:rPr>
              <a:t>Frontal teaching x 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800" b="1" dirty="0">
                <a:solidFill>
                  <a:srgbClr val="CC0099"/>
                </a:solidFill>
                <a:latin typeface="Arial" charset="0"/>
                <a:cs typeface="Arial" charset="0"/>
              </a:rPr>
              <a:t>group dynamics</a:t>
            </a:r>
          </a:p>
        </p:txBody>
      </p:sp>
      <p:sp>
        <p:nvSpPr>
          <p:cNvPr id="31772" name="Text Box 28"/>
          <p:cNvSpPr txBox="1">
            <a:spLocks noChangeArrowheads="1"/>
          </p:cNvSpPr>
          <p:nvPr/>
        </p:nvSpPr>
        <p:spPr bwMode="auto">
          <a:xfrm>
            <a:off x="7124700" y="5319543"/>
            <a:ext cx="490114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8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    </a:t>
            </a:r>
            <a:r>
              <a:rPr lang="en-US" altLang="x-none" sz="2800" b="1" dirty="0" smtClean="0">
                <a:solidFill>
                  <a:srgbClr val="CC0099"/>
                </a:solidFill>
                <a:latin typeface="Arial" charset="0"/>
                <a:cs typeface="Arial" charset="0"/>
              </a:rPr>
              <a:t>Good lesson plan &amp;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800" b="1" dirty="0" smtClean="0">
                <a:solidFill>
                  <a:srgbClr val="CC0099"/>
                </a:solidFill>
                <a:latin typeface="Arial" charset="0"/>
                <a:cs typeface="Arial" charset="0"/>
              </a:rPr>
              <a:t>Those few minutes left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x-none" sz="2400" b="1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0741" name="Line 29"/>
          <p:cNvSpPr>
            <a:spLocks noChangeShapeType="1"/>
          </p:cNvSpPr>
          <p:nvPr/>
        </p:nvSpPr>
        <p:spPr bwMode="auto">
          <a:xfrm>
            <a:off x="4205288" y="1579562"/>
            <a:ext cx="569912" cy="519114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42" name="Line 30"/>
          <p:cNvSpPr>
            <a:spLocks noChangeShapeType="1"/>
          </p:cNvSpPr>
          <p:nvPr/>
        </p:nvSpPr>
        <p:spPr bwMode="auto">
          <a:xfrm flipV="1">
            <a:off x="7620000" y="1370056"/>
            <a:ext cx="757238" cy="611144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43" name="Line 31"/>
          <p:cNvSpPr>
            <a:spLocks noChangeShapeType="1"/>
          </p:cNvSpPr>
          <p:nvPr/>
        </p:nvSpPr>
        <p:spPr bwMode="auto">
          <a:xfrm flipV="1">
            <a:off x="8286750" y="2590800"/>
            <a:ext cx="1238250" cy="2667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44" name="Line 32"/>
          <p:cNvSpPr>
            <a:spLocks noChangeShapeType="1"/>
          </p:cNvSpPr>
          <p:nvPr/>
        </p:nvSpPr>
        <p:spPr bwMode="auto">
          <a:xfrm>
            <a:off x="7620000" y="4629825"/>
            <a:ext cx="1136649" cy="674014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45" name="Line 33"/>
          <p:cNvSpPr>
            <a:spLocks noChangeShapeType="1"/>
          </p:cNvSpPr>
          <p:nvPr/>
        </p:nvSpPr>
        <p:spPr bwMode="auto">
          <a:xfrm flipV="1">
            <a:off x="3929063" y="4748296"/>
            <a:ext cx="990858" cy="764124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46" name="Line 34"/>
          <p:cNvSpPr>
            <a:spLocks noChangeShapeType="1"/>
          </p:cNvSpPr>
          <p:nvPr/>
        </p:nvSpPr>
        <p:spPr bwMode="auto">
          <a:xfrm flipH="1">
            <a:off x="6248400" y="5065713"/>
            <a:ext cx="0" cy="108239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9" name="Text Box 35"/>
          <p:cNvSpPr txBox="1">
            <a:spLocks noChangeArrowheads="1"/>
          </p:cNvSpPr>
          <p:nvPr/>
        </p:nvSpPr>
        <p:spPr bwMode="auto">
          <a:xfrm>
            <a:off x="491584" y="3417641"/>
            <a:ext cx="23622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800" b="1" dirty="0">
                <a:solidFill>
                  <a:schemeClr val="accent6">
                    <a:lumMod val="50000"/>
                  </a:schemeClr>
                </a:solidFill>
              </a:rPr>
              <a:t>Learner involvement</a:t>
            </a:r>
          </a:p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altLang="x-none" sz="2800" b="1" dirty="0" smtClean="0">
                <a:solidFill>
                  <a:schemeClr val="accent6">
                    <a:lumMod val="50000"/>
                  </a:schemeClr>
                </a:solidFill>
              </a:rPr>
              <a:t>in </a:t>
            </a:r>
            <a:r>
              <a:rPr lang="en-US" altLang="x-none" sz="2800" b="1" dirty="0">
                <a:solidFill>
                  <a:schemeClr val="accent6">
                    <a:lumMod val="50000"/>
                  </a:schemeClr>
                </a:solidFill>
              </a:rPr>
              <a:t>activities</a:t>
            </a:r>
            <a:r>
              <a:rPr lang="ar-KW" altLang="x-none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0748" name="Line 31"/>
          <p:cNvSpPr>
            <a:spLocks noChangeShapeType="1"/>
          </p:cNvSpPr>
          <p:nvPr/>
        </p:nvSpPr>
        <p:spPr bwMode="auto">
          <a:xfrm flipV="1">
            <a:off x="6191250" y="867103"/>
            <a:ext cx="57150" cy="101884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3"/>
          <p:cNvSpPr>
            <a:spLocks noChangeArrowheads="1"/>
          </p:cNvSpPr>
          <p:nvPr/>
        </p:nvSpPr>
        <p:spPr bwMode="auto">
          <a:xfrm>
            <a:off x="3683279" y="-22589"/>
            <a:ext cx="4939741" cy="109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228528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ar-KW" altLang="x-none" sz="2000" b="1" dirty="0">
              <a:solidFill>
                <a:srgbClr val="000080"/>
              </a:solidFill>
              <a:latin typeface="Century Gothic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800" b="1" dirty="0">
                <a:solidFill>
                  <a:schemeClr val="accent4">
                    <a:lumMod val="50000"/>
                  </a:schemeClr>
                </a:solidFill>
              </a:rPr>
              <a:t>Positive class atmosphere</a:t>
            </a:r>
            <a:r>
              <a:rPr lang="en-US" altLang="x-none" sz="2800" b="1" dirty="0">
                <a:solidFill>
                  <a:srgbClr val="000080"/>
                </a:solidFill>
              </a:rPr>
              <a:t> </a:t>
            </a:r>
            <a:endParaRPr lang="ar-KW" altLang="x-none" sz="2800" b="1" dirty="0">
              <a:solidFill>
                <a:srgbClr val="00008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KW" altLang="x-none" sz="20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237830" y="6210918"/>
            <a:ext cx="3830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Control 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</a:rPr>
              <a:t>class 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energy</a:t>
            </a:r>
          </a:p>
        </p:txBody>
      </p:sp>
    </p:spTree>
    <p:extLst>
      <p:ext uri="{BB962C8B-B14F-4D97-AF65-F5344CB8AC3E}">
        <p14:creationId xmlns:p14="http://schemas.microsoft.com/office/powerpoint/2010/main" val="283091516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7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7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2" grpId="0"/>
      <p:bldP spid="31765" grpId="0"/>
      <p:bldP spid="31767" grpId="0"/>
      <p:bldP spid="31768" grpId="0"/>
      <p:bldP spid="31769" grpId="0"/>
      <p:bldP spid="31771" grpId="0"/>
      <p:bldP spid="31772" grpId="0"/>
      <p:bldP spid="31779" grpId="0"/>
      <p:bldP spid="30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677917" y="965184"/>
            <a:ext cx="9222828" cy="512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111125" indent="-111125" fontAlgn="base">
              <a:spcBef>
                <a:spcPct val="0"/>
              </a:spcBef>
              <a:spcAft>
                <a:spcPct val="0"/>
              </a:spcAft>
              <a:tabLst>
                <a:tab pos="1260475" algn="l"/>
              </a:tabLst>
              <a:defRPr/>
            </a:pPr>
            <a:r>
              <a:rPr lang="en-US" sz="3600" b="1" dirty="0">
                <a:solidFill>
                  <a:srgbClr val="FF0000"/>
                </a:solidFill>
                <a:latin typeface="Americana BT" pitchFamily="18" charset="0"/>
                <a:cs typeface="Arial" panose="020B0604020202020204" pitchFamily="34" charset="0"/>
              </a:rPr>
              <a:t>1- Body </a:t>
            </a:r>
            <a:r>
              <a:rPr lang="en-US" sz="3600" b="1" dirty="0" smtClean="0">
                <a:solidFill>
                  <a:srgbClr val="FF0000"/>
                </a:solidFill>
                <a:latin typeface="Americana BT" pitchFamily="18" charset="0"/>
                <a:cs typeface="Arial" panose="020B0604020202020204" pitchFamily="34" charset="0"/>
              </a:rPr>
              <a:t>language &amp; physical proximity: </a:t>
            </a:r>
            <a:endParaRPr lang="en-US" sz="3600" dirty="0" smtClean="0">
              <a:solidFill>
                <a:srgbClr val="FF0000"/>
              </a:solidFill>
              <a:latin typeface="Americana BT" pitchFamily="18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/>
            </a:pPr>
            <a:endParaRPr lang="en-US" dirty="0">
              <a:solidFill>
                <a:srgbClr val="FF0000"/>
              </a:solidFill>
              <a:latin typeface="Americana BT" pitchFamily="18" charset="0"/>
              <a:cs typeface="Arial" panose="020B0604020202020204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/>
            </a:pPr>
            <a:r>
              <a:rPr lang="en-US" sz="2800" b="1" dirty="0">
                <a:solidFill>
                  <a:srgbClr val="0070C0"/>
                </a:solidFill>
                <a:latin typeface="Americana BT" pitchFamily="18" charset="0"/>
                <a:cs typeface="Arial" panose="020B0604020202020204" pitchFamily="34" charset="0"/>
              </a:rPr>
              <a:t>Non verbal </a:t>
            </a:r>
            <a:r>
              <a:rPr lang="en-US" sz="2800" b="1" dirty="0" smtClean="0">
                <a:solidFill>
                  <a:srgbClr val="0070C0"/>
                </a:solidFill>
                <a:latin typeface="Americana BT" pitchFamily="18" charset="0"/>
                <a:cs typeface="Arial" panose="020B0604020202020204" pitchFamily="34" charset="0"/>
              </a:rPr>
              <a:t>communication </a:t>
            </a:r>
            <a:r>
              <a:rPr lang="en-US" sz="2800" dirty="0" smtClean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can </a:t>
            </a:r>
            <a:r>
              <a:rPr lang="en-US" sz="2800" dirty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sometimes do miracles</a:t>
            </a:r>
            <a:r>
              <a:rPr lang="ar-KW" sz="2800" dirty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 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/>
            </a:pPr>
            <a:endParaRPr lang="en-US" sz="2000" dirty="0">
              <a:solidFill>
                <a:srgbClr val="FF0000"/>
              </a:solidFill>
              <a:latin typeface="Americana BT" pitchFamily="18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/>
            </a:pPr>
            <a:endParaRPr lang="ar-KW" sz="100" dirty="0">
              <a:solidFill>
                <a:srgbClr val="FF0000"/>
              </a:solidFill>
              <a:latin typeface="Americana BT" pitchFamily="18" charset="0"/>
              <a:cs typeface="Arial" panose="020B0604020202020204" pitchFamily="34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facial expressions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hand gestures, and body motion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audible voice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Vary your voice tone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Vary the speed of your speech 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 eye contact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 into their space to give aid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/>
            </a:pPr>
            <a:endParaRPr lang="en-US" sz="2800" b="1" dirty="0">
              <a:solidFill>
                <a:srgbClr val="0070C0"/>
              </a:solidFill>
              <a:latin typeface="Americana BT" pitchFamily="18" charset="0"/>
              <a:cs typeface="Arial" panose="020B0604020202020204" pitchFamily="34" charset="0"/>
            </a:endParaRPr>
          </a:p>
        </p:txBody>
      </p:sp>
      <p:pic>
        <p:nvPicPr>
          <p:cNvPr id="31747" name="Picture 5" descr="ÙØªÙØ¬Ø© Ø¨Ø­Ø« Ø§ÙØµÙØ± Ø¹Ù âªfacial expressionsâ¬â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740000">
            <a:off x="9056889" y="431046"/>
            <a:ext cx="2111024" cy="2757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564" y="3592766"/>
            <a:ext cx="5441731" cy="306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941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150883" y="133826"/>
            <a:ext cx="9755653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3600" b="1" dirty="0">
                <a:solidFill>
                  <a:srgbClr val="FF0000"/>
                </a:solidFill>
                <a:latin typeface="Americana BT" charset="0"/>
              </a:rPr>
              <a:t>2- Setting rules</a:t>
            </a:r>
            <a:r>
              <a:rPr lang="ar-KW" altLang="x-none" sz="3600" dirty="0">
                <a:solidFill>
                  <a:srgbClr val="FF0000"/>
                </a:solidFill>
                <a:latin typeface="Americana BT" charset="0"/>
              </a:rPr>
              <a:t> </a:t>
            </a:r>
            <a:r>
              <a:rPr lang="en-US" altLang="x-none" sz="3600" b="1" dirty="0">
                <a:solidFill>
                  <a:srgbClr val="FF0000"/>
                </a:solidFill>
                <a:latin typeface="Americana BT" charset="0"/>
              </a:rPr>
              <a:t>&amp; routines:</a:t>
            </a:r>
            <a:r>
              <a:rPr lang="ar-KW" altLang="x-none" sz="4000" b="1" dirty="0">
                <a:solidFill>
                  <a:srgbClr val="FF0000"/>
                </a:solidFill>
                <a:latin typeface="Americana BT" charset="0"/>
              </a:rPr>
              <a:t> </a:t>
            </a:r>
            <a:endParaRPr lang="en-US" altLang="x-none" sz="4000" b="1" dirty="0" smtClean="0">
              <a:solidFill>
                <a:srgbClr val="FF0000"/>
              </a:solidFill>
              <a:latin typeface="Americana B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x-none" sz="1100" b="1" dirty="0">
              <a:solidFill>
                <a:srgbClr val="FF0000"/>
              </a:solidFill>
              <a:latin typeface="Americana B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800" dirty="0" smtClean="0">
                <a:solidFill>
                  <a:prstClr val="black"/>
                </a:solidFill>
                <a:latin typeface="Americana BT" charset="0"/>
              </a:rPr>
              <a:t> </a:t>
            </a:r>
            <a:r>
              <a:rPr lang="en-US" altLang="x-none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 need to establish some class rules of </a:t>
            </a:r>
            <a:r>
              <a:rPr lang="en-US" altLang="x-none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x-none" sz="2800" b="1" u="sng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 Teaching Classroom Rules:</a:t>
            </a:r>
          </a:p>
          <a:p>
            <a:pPr marL="522288" indent="-522288" fontAlgn="base">
              <a:spcBef>
                <a:spcPct val="0"/>
              </a:spcBef>
              <a:spcAft>
                <a:spcPct val="0"/>
              </a:spcAft>
              <a:tabLst>
                <a:tab pos="522288" algn="l"/>
              </a:tabLst>
              <a:defRPr/>
            </a:pPr>
            <a:r>
              <a:rPr lang="en-US" altLang="x-none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Follow directions quickly</a:t>
            </a:r>
          </a:p>
          <a:p>
            <a:pPr marL="522288" indent="-522288" fontAlgn="base">
              <a:spcBef>
                <a:spcPct val="0"/>
              </a:spcBef>
              <a:spcAft>
                <a:spcPct val="0"/>
              </a:spcAft>
              <a:tabLst>
                <a:tab pos="522288" algn="l"/>
              </a:tabLst>
              <a:defRPr/>
            </a:pPr>
            <a:r>
              <a:rPr lang="en-US" altLang="x-none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Raise your hand for permission to speak</a:t>
            </a:r>
          </a:p>
          <a:p>
            <a:pPr marL="522288" indent="-522288" fontAlgn="base">
              <a:spcBef>
                <a:spcPct val="0"/>
              </a:spcBef>
              <a:spcAft>
                <a:spcPct val="0"/>
              </a:spcAft>
              <a:tabLst>
                <a:tab pos="522288" algn="l"/>
              </a:tabLst>
              <a:defRPr/>
            </a:pPr>
            <a:r>
              <a:rPr lang="en-US" altLang="x-none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Raise your hand for permission to leave your seat</a:t>
            </a:r>
          </a:p>
          <a:p>
            <a:pPr marL="522288" indent="-522288" fontAlgn="base">
              <a:spcBef>
                <a:spcPct val="0"/>
              </a:spcBef>
              <a:spcAft>
                <a:spcPct val="0"/>
              </a:spcAft>
              <a:tabLst>
                <a:tab pos="522288" algn="l"/>
              </a:tabLst>
              <a:defRPr/>
            </a:pPr>
            <a:r>
              <a:rPr lang="en-US" altLang="x-none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 Make smart choices</a:t>
            </a:r>
          </a:p>
          <a:p>
            <a:pPr marL="522288" indent="-522288" fontAlgn="base">
              <a:spcBef>
                <a:spcPct val="0"/>
              </a:spcBef>
              <a:spcAft>
                <a:spcPct val="0"/>
              </a:spcAft>
              <a:tabLst>
                <a:tab pos="522288" algn="l"/>
              </a:tabLst>
              <a:defRPr/>
            </a:pPr>
            <a:r>
              <a:rPr lang="en-US" altLang="x-none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 Keep your dear teacher happy   </a:t>
            </a:r>
          </a:p>
          <a:p>
            <a:pPr marL="522288" indent="-52228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x-none" sz="2000" dirty="0">
              <a:solidFill>
                <a:prstClr val="black"/>
              </a:solidFill>
              <a:latin typeface="Americana BT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Teachers set routines for collecting homework, distributing </a:t>
            </a:r>
            <a:r>
              <a:rPr lang="en-US" altLang="x-none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worksheets, checking attendance .</a:t>
            </a:r>
            <a:r>
              <a:rPr lang="ar-SA" altLang="x-none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en-US" altLang="x-none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ar-SA" altLang="x-none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x-none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50883" y="5425965"/>
            <a:ext cx="975565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Maintain the students’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dignity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</a:t>
            </a:r>
            <a:r>
              <a:rPr lang="ar-SA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esteem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encourage them to be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responsible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their own </a:t>
            </a:r>
            <a:r>
              <a:rPr lang="en-US" sz="2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behaviour</a:t>
            </a:r>
            <a:r>
              <a:rPr lang="ar-KW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5415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8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8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8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8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1261241" y="457200"/>
            <a:ext cx="848918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1" indent="-457200" fontAlgn="base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/>
            </a:pP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 </a:t>
            </a:r>
            <a:r>
              <a:rPr lang="ar-KW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Americana BT" pitchFamily="18" charset="0"/>
                <a:cs typeface="Arial" panose="020B0604020202020204" pitchFamily="34" charset="0"/>
              </a:rPr>
              <a:t>Offer praise and give incentives</a:t>
            </a:r>
          </a:p>
          <a:p>
            <a:pPr lvl="1" rtl="1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"/>
              <a:tabLst>
                <a:tab pos="114300" algn="l"/>
              </a:tabLst>
              <a:defRPr/>
            </a:pPr>
            <a:endParaRPr lang="en-US" sz="3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rtl="1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"/>
              <a:tabLst>
                <a:tab pos="114300" algn="l"/>
              </a:tabLst>
              <a:defRPr/>
            </a:pP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/>
            </a:pP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795" name="Picture 5" descr="nic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1143000"/>
            <a:ext cx="25622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261241" y="2986089"/>
            <a:ext cx="9616966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Praising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learners or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giving them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incentives when they do good things means that you expect them to do this behavior more and more.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When ss. misbehave use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verbal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punishment with words of disappointment that lead them to behave well in the future. Avoid using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punishment.</a:t>
            </a:r>
          </a:p>
        </p:txBody>
      </p:sp>
    </p:spTree>
    <p:extLst>
      <p:ext uri="{BB962C8B-B14F-4D97-AF65-F5344CB8AC3E}">
        <p14:creationId xmlns:p14="http://schemas.microsoft.com/office/powerpoint/2010/main" val="37765352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945931" y="537368"/>
            <a:ext cx="10310648" cy="243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/>
            </a:pPr>
            <a:r>
              <a:rPr lang="en-US" sz="3600" b="1" dirty="0">
                <a:solidFill>
                  <a:srgbClr val="FF0000"/>
                </a:solidFill>
                <a:latin typeface="Americana BT" pitchFamily="18" charset="0"/>
                <a:cs typeface="Arial" panose="020B0604020202020204" pitchFamily="34" charset="0"/>
              </a:rPr>
              <a:t>4 - A good lesson plan</a:t>
            </a:r>
            <a:r>
              <a:rPr lang="ar-KW" sz="3600" b="1" dirty="0">
                <a:solidFill>
                  <a:srgbClr val="FF0000"/>
                </a:solidFill>
                <a:latin typeface="Americana BT" pitchFamily="18" charset="0"/>
                <a:cs typeface="Arial" panose="020B0604020202020204" pitchFamily="34" charset="0"/>
              </a:rPr>
              <a:t>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/>
            </a:pPr>
            <a:endParaRPr lang="en-US" sz="1400" b="1" dirty="0">
              <a:solidFill>
                <a:srgbClr val="FF0000"/>
              </a:solidFill>
              <a:latin typeface="Americana BT" pitchFamily="18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/>
            </a:pPr>
            <a:r>
              <a:rPr lang="en-US" sz="3200" dirty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     Planning a lesson which is suitable </a:t>
            </a:r>
            <a:r>
              <a:rPr lang="en-US" sz="3200" dirty="0" smtClean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to the </a:t>
            </a:r>
            <a:r>
              <a:rPr lang="en-US" sz="3200" dirty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level , </a:t>
            </a:r>
            <a:r>
              <a:rPr lang="en-US" sz="3200" dirty="0" smtClean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interests , learning styles and </a:t>
            </a:r>
            <a:r>
              <a:rPr lang="en-US" sz="3200" dirty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age group of learners can save time , effort and guarantee learning</a:t>
            </a:r>
            <a:r>
              <a:rPr lang="ar-KW" sz="3200" dirty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 .</a:t>
            </a:r>
          </a:p>
        </p:txBody>
      </p:sp>
      <p:pic>
        <p:nvPicPr>
          <p:cNvPr id="34819" name="Picture 5" descr="nic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566" y="0"/>
            <a:ext cx="2484698" cy="1481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35571" y="2967831"/>
            <a:ext cx="10310649" cy="420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0000"/>
                </a:solidFill>
                <a:latin typeface="Americana BT" pitchFamily="18" charset="0"/>
              </a:rPr>
              <a:t>Those </a:t>
            </a:r>
            <a:r>
              <a:rPr lang="en-US" sz="3200" b="1" dirty="0">
                <a:solidFill>
                  <a:srgbClr val="FF0000"/>
                </a:solidFill>
                <a:latin typeface="Americana BT" pitchFamily="18" charset="0"/>
              </a:rPr>
              <a:t>few minutes left</a:t>
            </a:r>
            <a:r>
              <a:rPr lang="ar-KW" sz="3200" b="1" dirty="0">
                <a:solidFill>
                  <a:srgbClr val="FF0000"/>
                </a:solidFill>
                <a:latin typeface="Americana BT" pitchFamily="18" charset="0"/>
              </a:rPr>
              <a:t>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latin typeface="Americana BT" pitchFamily="18" charset="0"/>
              </a:rPr>
              <a:t>    </a:t>
            </a:r>
            <a:r>
              <a:rPr lang="en-US" sz="3200" dirty="0" smtClean="0">
                <a:solidFill>
                  <a:srgbClr val="000000"/>
                </a:solidFill>
                <a:latin typeface="Americana BT" pitchFamily="18" charset="0"/>
              </a:rPr>
              <a:t>Teacher </a:t>
            </a:r>
            <a:r>
              <a:rPr lang="en-US" sz="3200" dirty="0">
                <a:solidFill>
                  <a:srgbClr val="000000"/>
                </a:solidFill>
                <a:latin typeface="Americana BT" pitchFamily="18" charset="0"/>
              </a:rPr>
              <a:t>must always be prepared with some extra</a:t>
            </a:r>
            <a:r>
              <a:rPr lang="ar-KW" sz="3200" dirty="0">
                <a:solidFill>
                  <a:srgbClr val="000000"/>
                </a:solidFill>
                <a:latin typeface="Americana BT" pitchFamily="18" charset="0"/>
              </a:rPr>
              <a:t>  </a:t>
            </a:r>
            <a:r>
              <a:rPr lang="en-US" sz="3200" dirty="0">
                <a:solidFill>
                  <a:srgbClr val="000000"/>
                </a:solidFill>
                <a:latin typeface="Americana BT" pitchFamily="18" charset="0"/>
              </a:rPr>
              <a:t>activities (</a:t>
            </a:r>
            <a:r>
              <a:rPr lang="en-US" sz="3200" b="1" dirty="0">
                <a:solidFill>
                  <a:srgbClr val="CC0066"/>
                </a:solidFill>
                <a:latin typeface="Americana BT" pitchFamily="18" charset="0"/>
              </a:rPr>
              <a:t>extension</a:t>
            </a:r>
            <a:r>
              <a:rPr lang="en-US" sz="3200" dirty="0">
                <a:solidFill>
                  <a:srgbClr val="000000"/>
                </a:solidFill>
                <a:latin typeface="Americana BT" pitchFamily="18" charset="0"/>
              </a:rPr>
              <a:t>) that reinforce a certain skill on one hand and keep </a:t>
            </a:r>
            <a:r>
              <a:rPr lang="en-US" sz="3200" dirty="0" smtClean="0">
                <a:solidFill>
                  <a:srgbClr val="000000"/>
                </a:solidFill>
                <a:latin typeface="Americana BT" pitchFamily="18" charset="0"/>
              </a:rPr>
              <a:t>learners busy </a:t>
            </a:r>
            <a:r>
              <a:rPr lang="en-US" sz="3200" dirty="0">
                <a:solidFill>
                  <a:srgbClr val="000000"/>
                </a:solidFill>
                <a:latin typeface="Americana BT" pitchFamily="18" charset="0"/>
              </a:rPr>
              <a:t>on the other hand</a:t>
            </a:r>
            <a:r>
              <a:rPr lang="ar-KW" sz="3200" dirty="0">
                <a:solidFill>
                  <a:srgbClr val="000000"/>
                </a:solidFill>
                <a:latin typeface="Americana BT" pitchFamily="18" charset="0"/>
              </a:rPr>
              <a:t>. </a:t>
            </a:r>
            <a:endParaRPr lang="en-US" sz="3200" dirty="0" smtClean="0">
              <a:solidFill>
                <a:srgbClr val="000000"/>
              </a:solidFill>
              <a:latin typeface="Americana BT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500" dirty="0">
              <a:solidFill>
                <a:srgbClr val="000000"/>
              </a:solidFill>
              <a:latin typeface="Americana BT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0000"/>
                </a:solidFill>
                <a:latin typeface="Americana BT" pitchFamily="18" charset="0"/>
              </a:rPr>
              <a:t>Good time management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0" b="1" dirty="0" smtClean="0">
              <a:solidFill>
                <a:srgbClr val="FF0000"/>
              </a:solidFill>
              <a:latin typeface="Americana BT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0000"/>
                </a:solidFill>
                <a:latin typeface="Americana BT" pitchFamily="18" charset="0"/>
              </a:rPr>
              <a:t>Transition time </a:t>
            </a:r>
          </a:p>
          <a:p>
            <a:pPr marL="0" lvl="1" indent="0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latin typeface="Americana BT" pitchFamily="18" charset="0"/>
              </a:rPr>
              <a:t>Decrease transition time.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KW" sz="3200" b="1" dirty="0">
              <a:solidFill>
                <a:srgbClr val="FF0000"/>
              </a:solidFill>
              <a:latin typeface="Americana B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68420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5311" y="935421"/>
            <a:ext cx="7889000" cy="708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5- Control class energy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324303" y="2046891"/>
            <a:ext cx="9506608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 use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energizers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stirrers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settlers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keep control over the 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learners and achieve good class management.</a:t>
            </a: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activate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learners, teachers play 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energetic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games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them , then the teacher calm learners down by using 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settling activities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like </a:t>
            </a:r>
            <a:r>
              <a:rPr lang="en-US" sz="3200" b="1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telling a story , listening to a song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drawing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sz="3200" b="1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writing activities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472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ChangeArrowheads="1"/>
          </p:cNvSpPr>
          <p:nvPr/>
        </p:nvSpPr>
        <p:spPr bwMode="auto">
          <a:xfrm>
            <a:off x="9467850" y="1597025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891" name="Rectangle 43"/>
          <p:cNvSpPr>
            <a:spLocks noChangeArrowheads="1"/>
          </p:cNvSpPr>
          <p:nvPr/>
        </p:nvSpPr>
        <p:spPr bwMode="auto">
          <a:xfrm>
            <a:off x="7715250" y="1820863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892" name="Rectangle 10"/>
          <p:cNvSpPr>
            <a:spLocks noChangeArrowheads="1"/>
          </p:cNvSpPr>
          <p:nvPr/>
        </p:nvSpPr>
        <p:spPr bwMode="auto">
          <a:xfrm>
            <a:off x="6035675" y="1665288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893" name="Rectangle 14"/>
          <p:cNvSpPr>
            <a:spLocks noChangeArrowheads="1"/>
          </p:cNvSpPr>
          <p:nvPr/>
        </p:nvSpPr>
        <p:spPr bwMode="auto">
          <a:xfrm>
            <a:off x="9791700" y="18288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894" name="Rectangle 13"/>
          <p:cNvSpPr>
            <a:spLocks noChangeArrowheads="1"/>
          </p:cNvSpPr>
          <p:nvPr/>
        </p:nvSpPr>
        <p:spPr bwMode="auto">
          <a:xfrm>
            <a:off x="9639300" y="18288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895" name="Rectangle 28"/>
          <p:cNvSpPr>
            <a:spLocks noChangeArrowheads="1"/>
          </p:cNvSpPr>
          <p:nvPr/>
        </p:nvSpPr>
        <p:spPr bwMode="auto">
          <a:xfrm>
            <a:off x="9029700" y="18288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896" name="Rectangle 26"/>
          <p:cNvSpPr>
            <a:spLocks noChangeArrowheads="1"/>
          </p:cNvSpPr>
          <p:nvPr/>
        </p:nvSpPr>
        <p:spPr bwMode="auto">
          <a:xfrm>
            <a:off x="9182100" y="18288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897" name="Rectangle 21"/>
          <p:cNvSpPr>
            <a:spLocks noChangeArrowheads="1"/>
          </p:cNvSpPr>
          <p:nvPr/>
        </p:nvSpPr>
        <p:spPr bwMode="auto">
          <a:xfrm>
            <a:off x="2971800" y="16002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6133" name="Rectangle 53"/>
          <p:cNvSpPr>
            <a:spLocks noChangeArrowheads="1"/>
          </p:cNvSpPr>
          <p:nvPr/>
        </p:nvSpPr>
        <p:spPr bwMode="auto">
          <a:xfrm>
            <a:off x="567559" y="238959"/>
            <a:ext cx="1023182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/>
            </a:pPr>
            <a:r>
              <a:rPr lang="en-US" sz="3200" b="1" dirty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6- Frontal teaching x group dynamics</a:t>
            </a:r>
            <a:r>
              <a:rPr lang="ar-KW" sz="3200" b="1" dirty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:</a:t>
            </a:r>
            <a:r>
              <a:rPr lang="ar-KW" sz="2800" b="1" dirty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/>
            </a:pPr>
            <a:r>
              <a:rPr lang="en-US" sz="2400" b="1" dirty="0" smtClean="0">
                <a:solidFill>
                  <a:srgbClr val="B4DCFA">
                    <a:lumMod val="50000"/>
                  </a:srgbClr>
                </a:solidFill>
                <a:latin typeface="Century Gothic" pitchFamily="34" charset="0"/>
                <a:cs typeface="Times New Roman" pitchFamily="18" charset="0"/>
              </a:rPr>
              <a:t>               Frontal </a:t>
            </a:r>
            <a:r>
              <a:rPr lang="en-US" sz="2400" b="1" dirty="0">
                <a:solidFill>
                  <a:srgbClr val="B4DCFA">
                    <a:lumMod val="50000"/>
                  </a:srgbClr>
                </a:solidFill>
                <a:latin typeface="Century Gothic" pitchFamily="34" charset="0"/>
                <a:cs typeface="Times New Roman" pitchFamily="18" charset="0"/>
              </a:rPr>
              <a:t>teaching</a:t>
            </a:r>
            <a:r>
              <a:rPr lang="ar-KW" sz="2400" b="1" dirty="0">
                <a:solidFill>
                  <a:srgbClr val="B4DCFA">
                    <a:lumMod val="50000"/>
                  </a:srgbClr>
                </a:solidFill>
                <a:latin typeface="Century Gothic" pitchFamily="34" charset="0"/>
                <a:cs typeface="Times New Roman" pitchFamily="18" charset="0"/>
              </a:rPr>
              <a:t>                     </a:t>
            </a:r>
            <a:r>
              <a:rPr lang="en-US" sz="2400" b="1" dirty="0">
                <a:solidFill>
                  <a:srgbClr val="B4DCFA">
                    <a:lumMod val="50000"/>
                  </a:srgbClr>
                </a:solidFill>
                <a:latin typeface="Century Gothic" pitchFamily="34" charset="0"/>
                <a:cs typeface="Times New Roman" pitchFamily="18" charset="0"/>
              </a:rPr>
              <a:t>group dynamics</a:t>
            </a:r>
            <a:r>
              <a:rPr lang="ar-KW" sz="2400" b="1" dirty="0">
                <a:solidFill>
                  <a:srgbClr val="B4DCFA">
                    <a:lumMod val="50000"/>
                  </a:srgbClr>
                </a:solidFill>
                <a:latin typeface="Century Gothic" pitchFamily="34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B4DCFA">
                  <a:lumMod val="50000"/>
                </a:srgbClr>
              </a:solidFill>
              <a:latin typeface="Century Gothic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/>
            </a:pPr>
            <a:endParaRPr lang="en-US" sz="1000" b="1" dirty="0">
              <a:solidFill>
                <a:srgbClr val="B4DCFA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/>
            </a:pPr>
            <a:r>
              <a:rPr lang="en-US" sz="2000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                         </a:t>
            </a:r>
            <a:r>
              <a:rPr lang="en-US" sz="2400" b="1" dirty="0" smtClean="0">
                <a:solidFill>
                  <a:srgbClr val="D60093"/>
                </a:solidFill>
                <a:latin typeface="Century Gothic" pitchFamily="34" charset="0"/>
                <a:cs typeface="Times New Roman" pitchFamily="18" charset="0"/>
              </a:rPr>
              <a:t>Teacher</a:t>
            </a:r>
            <a:r>
              <a:rPr lang="ar-KW" sz="2400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 </a:t>
            </a:r>
            <a:r>
              <a:rPr lang="en-US" sz="2400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ar-KW" sz="2400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                   </a:t>
            </a:r>
            <a:r>
              <a:rPr lang="en-US" sz="2400" b="1" dirty="0" smtClean="0">
                <a:solidFill>
                  <a:srgbClr val="D60093"/>
                </a:solidFill>
                <a:latin typeface="Century Gothic" pitchFamily="34" charset="0"/>
                <a:cs typeface="Times New Roman" pitchFamily="18" charset="0"/>
              </a:rPr>
              <a:t>Teacher</a:t>
            </a:r>
            <a:r>
              <a:rPr lang="ar-KW" sz="2400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ar-KW" sz="2400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     </a:t>
            </a:r>
            <a:r>
              <a:rPr lang="en-US" sz="2400" b="1" dirty="0" smtClean="0">
                <a:solidFill>
                  <a:srgbClr val="D60093"/>
                </a:solidFill>
                <a:latin typeface="Century Gothic" pitchFamily="34" charset="0"/>
                <a:cs typeface="Times New Roman" pitchFamily="18" charset="0"/>
              </a:rPr>
              <a:t>Teacher</a:t>
            </a:r>
            <a:r>
              <a:rPr lang="ar-KW" sz="2400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ar-KW" sz="2400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   </a:t>
            </a:r>
            <a:r>
              <a:rPr lang="en-US" sz="2400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D60093"/>
                </a:solidFill>
                <a:latin typeface="Century Gothic" pitchFamily="34" charset="0"/>
                <a:cs typeface="Times New Roman" pitchFamily="18" charset="0"/>
              </a:rPr>
              <a:t>Teacher</a:t>
            </a:r>
            <a:endParaRPr lang="en-US" sz="2000" b="1" dirty="0">
              <a:solidFill>
                <a:srgbClr val="D60093"/>
              </a:solidFill>
              <a:latin typeface="Century Gothic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/>
            </a:pP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134" name="Rectangle 54"/>
          <p:cNvSpPr>
            <a:spLocks noChangeArrowheads="1"/>
          </p:cNvSpPr>
          <p:nvPr/>
        </p:nvSpPr>
        <p:spPr bwMode="auto">
          <a:xfrm>
            <a:off x="1002533" y="3330575"/>
            <a:ext cx="10294883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frontal teaching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occurs when the teacher addresses the whole group ,who respond in union or one by one. The time involved in active communication is limited . It is</a:t>
            </a:r>
            <a:r>
              <a:rPr lang="ar-KW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perhaps an attractive method for teachers because discipline in the classroom is very easy and the students are so quiet</a:t>
            </a:r>
            <a:r>
              <a:rPr lang="ar-SA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Newer approaches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teaching languages make class activities much more communicative and efficient</a:t>
            </a:r>
            <a:r>
              <a:rPr lang="ar-KW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135" name="AutoShape 55"/>
          <p:cNvSpPr>
            <a:spLocks noChangeArrowheads="1"/>
          </p:cNvSpPr>
          <p:nvPr/>
        </p:nvSpPr>
        <p:spPr bwMode="auto">
          <a:xfrm rot="10800000">
            <a:off x="7277100" y="1245476"/>
            <a:ext cx="990600" cy="1457972"/>
          </a:xfrm>
          <a:custGeom>
            <a:avLst/>
            <a:gdLst>
              <a:gd name="T0" fmla="*/ 495300 w 21600"/>
              <a:gd name="T1" fmla="*/ 0 h 21600"/>
              <a:gd name="T2" fmla="*/ 123825 w 21600"/>
              <a:gd name="T3" fmla="*/ 457200 h 21600"/>
              <a:gd name="T4" fmla="*/ 495300 w 21600"/>
              <a:gd name="T5" fmla="*/ 228600 h 21600"/>
              <a:gd name="T6" fmla="*/ 866775 w 21600"/>
              <a:gd name="T7" fmla="*/ 4572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199" y="7817"/>
                  <a:pt x="16199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KW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136" name="AutoShape 56"/>
          <p:cNvSpPr>
            <a:spLocks noChangeArrowheads="1"/>
          </p:cNvSpPr>
          <p:nvPr/>
        </p:nvSpPr>
        <p:spPr bwMode="auto">
          <a:xfrm>
            <a:off x="6248400" y="2000250"/>
            <a:ext cx="533400" cy="381000"/>
          </a:xfrm>
          <a:prstGeom prst="beve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137" name="AutoShape 57"/>
          <p:cNvSpPr>
            <a:spLocks noChangeArrowheads="1"/>
          </p:cNvSpPr>
          <p:nvPr/>
        </p:nvSpPr>
        <p:spPr bwMode="auto">
          <a:xfrm>
            <a:off x="6248400" y="2601913"/>
            <a:ext cx="533400" cy="381000"/>
          </a:xfrm>
          <a:prstGeom prst="beve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138" name="AutoShape 58"/>
          <p:cNvSpPr>
            <a:spLocks noChangeArrowheads="1"/>
          </p:cNvSpPr>
          <p:nvPr/>
        </p:nvSpPr>
        <p:spPr bwMode="auto">
          <a:xfrm>
            <a:off x="5486400" y="2581597"/>
            <a:ext cx="533400" cy="381000"/>
          </a:xfrm>
          <a:prstGeom prst="beve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139" name="AutoShape 59"/>
          <p:cNvSpPr>
            <a:spLocks noChangeArrowheads="1"/>
          </p:cNvSpPr>
          <p:nvPr/>
        </p:nvSpPr>
        <p:spPr bwMode="auto">
          <a:xfrm>
            <a:off x="5486400" y="1995652"/>
            <a:ext cx="533400" cy="381000"/>
          </a:xfrm>
          <a:prstGeom prst="bevel">
            <a:avLst>
              <a:gd name="adj" fmla="val 12500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140" name="AutoShape 60"/>
          <p:cNvSpPr>
            <a:spLocks noChangeArrowheads="1"/>
          </p:cNvSpPr>
          <p:nvPr/>
        </p:nvSpPr>
        <p:spPr bwMode="auto">
          <a:xfrm>
            <a:off x="2286000" y="1905000"/>
            <a:ext cx="1752600" cy="304800"/>
          </a:xfrm>
          <a:prstGeom prst="flowChartProcess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141" name="AutoShape 61"/>
          <p:cNvSpPr>
            <a:spLocks noChangeArrowheads="1"/>
          </p:cNvSpPr>
          <p:nvPr/>
        </p:nvSpPr>
        <p:spPr bwMode="auto">
          <a:xfrm>
            <a:off x="2286000" y="2667000"/>
            <a:ext cx="1752600" cy="304800"/>
          </a:xfrm>
          <a:prstGeom prst="flowChartProcess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142" name="AutoShape 62"/>
          <p:cNvSpPr>
            <a:spLocks noChangeArrowheads="1"/>
          </p:cNvSpPr>
          <p:nvPr/>
        </p:nvSpPr>
        <p:spPr bwMode="auto">
          <a:xfrm>
            <a:off x="2286000" y="2286000"/>
            <a:ext cx="1752600" cy="304800"/>
          </a:xfrm>
          <a:prstGeom prst="flowChartProcess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8" name="Rectangle 14"/>
          <p:cNvSpPr>
            <a:spLocks noChangeArrowheads="1"/>
          </p:cNvSpPr>
          <p:nvPr/>
        </p:nvSpPr>
        <p:spPr bwMode="auto">
          <a:xfrm>
            <a:off x="9791700" y="19812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909" name="Rectangle 13"/>
          <p:cNvSpPr>
            <a:spLocks noChangeArrowheads="1"/>
          </p:cNvSpPr>
          <p:nvPr/>
        </p:nvSpPr>
        <p:spPr bwMode="auto">
          <a:xfrm>
            <a:off x="9639300" y="19812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910" name="Rectangle 28"/>
          <p:cNvSpPr>
            <a:spLocks noChangeArrowheads="1"/>
          </p:cNvSpPr>
          <p:nvPr/>
        </p:nvSpPr>
        <p:spPr bwMode="auto">
          <a:xfrm>
            <a:off x="9029700" y="19812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911" name="Rectangle 26"/>
          <p:cNvSpPr>
            <a:spLocks noChangeArrowheads="1"/>
          </p:cNvSpPr>
          <p:nvPr/>
        </p:nvSpPr>
        <p:spPr bwMode="auto">
          <a:xfrm>
            <a:off x="9182100" y="19812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912" name="Rectangle 14"/>
          <p:cNvSpPr>
            <a:spLocks noChangeArrowheads="1"/>
          </p:cNvSpPr>
          <p:nvPr/>
        </p:nvSpPr>
        <p:spPr bwMode="auto">
          <a:xfrm>
            <a:off x="9791700" y="21336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913" name="Rectangle 13"/>
          <p:cNvSpPr>
            <a:spLocks noChangeArrowheads="1"/>
          </p:cNvSpPr>
          <p:nvPr/>
        </p:nvSpPr>
        <p:spPr bwMode="auto">
          <a:xfrm>
            <a:off x="9639300" y="21336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914" name="Rectangle 28"/>
          <p:cNvSpPr>
            <a:spLocks noChangeArrowheads="1"/>
          </p:cNvSpPr>
          <p:nvPr/>
        </p:nvSpPr>
        <p:spPr bwMode="auto">
          <a:xfrm>
            <a:off x="9029700" y="21336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915" name="Rectangle 26"/>
          <p:cNvSpPr>
            <a:spLocks noChangeArrowheads="1"/>
          </p:cNvSpPr>
          <p:nvPr/>
        </p:nvSpPr>
        <p:spPr bwMode="auto">
          <a:xfrm>
            <a:off x="9182100" y="21336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916" name="Rectangle 14"/>
          <p:cNvSpPr>
            <a:spLocks noChangeArrowheads="1"/>
          </p:cNvSpPr>
          <p:nvPr/>
        </p:nvSpPr>
        <p:spPr bwMode="auto">
          <a:xfrm>
            <a:off x="9791700" y="22860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917" name="Rectangle 13"/>
          <p:cNvSpPr>
            <a:spLocks noChangeArrowheads="1"/>
          </p:cNvSpPr>
          <p:nvPr/>
        </p:nvSpPr>
        <p:spPr bwMode="auto">
          <a:xfrm>
            <a:off x="9639300" y="22860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918" name="Rectangle 28"/>
          <p:cNvSpPr>
            <a:spLocks noChangeArrowheads="1"/>
          </p:cNvSpPr>
          <p:nvPr/>
        </p:nvSpPr>
        <p:spPr bwMode="auto">
          <a:xfrm>
            <a:off x="9029700" y="22860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7919" name="Rectangle 26"/>
          <p:cNvSpPr>
            <a:spLocks noChangeArrowheads="1"/>
          </p:cNvSpPr>
          <p:nvPr/>
        </p:nvSpPr>
        <p:spPr bwMode="auto">
          <a:xfrm>
            <a:off x="9182100" y="2286000"/>
            <a:ext cx="1143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550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61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914398" y="1569745"/>
            <a:ext cx="10515602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63500" indent="-635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a</a:t>
            </a:r>
            <a:r>
              <a:rPr lang="en-US" sz="3200" dirty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.</a:t>
            </a:r>
            <a:r>
              <a:rPr lang="en-US" sz="2400" dirty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Arrange the seating of learners in a way that enables p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∕ p interaction</a:t>
            </a:r>
            <a:r>
              <a:rPr lang="en-US" sz="2800" dirty="0" smtClean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.</a:t>
            </a:r>
            <a:endParaRPr lang="en-US" sz="2800" dirty="0">
              <a:solidFill>
                <a:prstClr val="black"/>
              </a:solidFill>
              <a:latin typeface="Americana BT" pitchFamily="18" charset="0"/>
              <a:cs typeface="Arial" panose="020B0604020202020204" pitchFamily="34" charset="0"/>
            </a:endParaRPr>
          </a:p>
          <a:p>
            <a:pPr marL="63500" indent="-635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prstClr val="black"/>
                </a:solidFill>
                <a:latin typeface="Americana BT" pitchFamily="18" charset="0"/>
                <a:cs typeface="Arial" panose="020B0604020202020204" pitchFamily="34" charset="0"/>
              </a:rPr>
              <a:t>b. Give effective, clear instructions.</a:t>
            </a:r>
            <a:endParaRPr lang="en-US" sz="800" dirty="0" smtClean="0">
              <a:solidFill>
                <a:prstClr val="black"/>
              </a:solidFill>
              <a:latin typeface="Americana BT" pitchFamily="18" charset="0"/>
              <a:cs typeface="Arial" panose="020B0604020202020204" pitchFamily="34" charset="0"/>
            </a:endParaRPr>
          </a:p>
          <a:p>
            <a:pPr marL="63500" indent="-635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Relate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to students’ lives,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experiences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current events.</a:t>
            </a:r>
          </a:p>
          <a:p>
            <a:pPr marL="63500" indent="-635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 indent="-635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Pace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instruction is best if it is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fast.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 indent="-635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 indent="-635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Engage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in group work and role playing as </a:t>
            </a:r>
            <a:r>
              <a:rPr lang="en-US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misbehaviour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happens because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find “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acting out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more interesting than a boring lesson.</a:t>
            </a:r>
          </a:p>
        </p:txBody>
      </p:sp>
      <p:sp>
        <p:nvSpPr>
          <p:cNvPr id="2" name="Rectangle 1"/>
          <p:cNvSpPr/>
          <p:nvPr/>
        </p:nvSpPr>
        <p:spPr>
          <a:xfrm>
            <a:off x="914398" y="184750"/>
            <a:ext cx="108782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/>
            </a:pPr>
            <a:r>
              <a:rPr lang="en-US" sz="3600" b="1" dirty="0">
                <a:solidFill>
                  <a:srgbClr val="FF0000"/>
                </a:solidFill>
                <a:latin typeface="Americana BT" pitchFamily="18" charset="0"/>
                <a:cs typeface="Arial" panose="020B0604020202020204" pitchFamily="34" charset="0"/>
              </a:rPr>
              <a:t>7- Learner’s involvement in </a:t>
            </a:r>
            <a:r>
              <a:rPr lang="en-US" sz="3600" b="1" dirty="0" smtClean="0">
                <a:solidFill>
                  <a:srgbClr val="FF0000"/>
                </a:solidFill>
                <a:latin typeface="Americana BT" pitchFamily="18" charset="0"/>
                <a:cs typeface="Arial" panose="020B0604020202020204" pitchFamily="34" charset="0"/>
              </a:rPr>
              <a:t>activities: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/>
            </a:pPr>
            <a:endParaRPr lang="en-US" sz="1400" b="1" dirty="0" smtClean="0">
              <a:solidFill>
                <a:srgbClr val="FF0000"/>
              </a:solidFill>
              <a:latin typeface="Americana BT" pitchFamily="18" charset="0"/>
              <a:cs typeface="Arial" panose="020B0604020202020204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/>
            </a:pPr>
            <a:r>
              <a:rPr lang="en-US" sz="2800" b="1" dirty="0" smtClean="0">
                <a:solidFill>
                  <a:srgbClr val="002060"/>
                </a:solidFill>
                <a:latin typeface="Americana BT" pitchFamily="18" charset="0"/>
                <a:cs typeface="Arial" panose="020B0604020202020204" pitchFamily="34" charset="0"/>
              </a:rPr>
              <a:t>How can teachers increase learner’s involvement and participation?</a:t>
            </a:r>
            <a:r>
              <a:rPr lang="ar-KW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/>
            </a:pPr>
            <a:endParaRPr lang="en-US" sz="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1396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835571" y="498146"/>
            <a:ext cx="70944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 </a:t>
            </a:r>
            <a:r>
              <a:rPr lang="en-US" altLang="x-none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Teacher-Student Rapport</a:t>
            </a:r>
            <a:r>
              <a:rPr lang="en-US" altLang="x-none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9939" name="Rectangle 1"/>
          <p:cNvSpPr>
            <a:spLocks noChangeArrowheads="1"/>
          </p:cNvSpPr>
          <p:nvPr/>
        </p:nvSpPr>
        <p:spPr bwMode="auto">
          <a:xfrm>
            <a:off x="705506" y="1223816"/>
            <a:ext cx="10704785" cy="338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teachers tend to </a:t>
            </a:r>
            <a:r>
              <a:rPr lang="en-US" sz="3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</a:t>
            </a:r>
            <a:r>
              <a:rPr lang="en-US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strong bond with their </a:t>
            </a:r>
            <a:r>
              <a:rPr lang="en-US" sz="3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on </a:t>
            </a:r>
            <a:r>
              <a:rPr lang="en-US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expense of class control while others do exactly the opposite. Teachers need to be </a:t>
            </a:r>
            <a:r>
              <a:rPr lang="en-US" sz="31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</a:t>
            </a:r>
            <a:r>
              <a:rPr lang="en-US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31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</a:t>
            </a:r>
            <a:r>
              <a:rPr lang="en-US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helpful, </a:t>
            </a:r>
            <a:r>
              <a:rPr lang="en-US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 , they should be </a:t>
            </a:r>
            <a:r>
              <a:rPr lang="en-US" sz="31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strict enough</a:t>
            </a:r>
            <a:r>
              <a:rPr lang="en-US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</a:t>
            </a:r>
            <a:r>
              <a:rPr lang="en-US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and </a:t>
            </a:r>
            <a:r>
              <a:rPr lang="en-US" sz="31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 rules </a:t>
            </a:r>
            <a:r>
              <a:rPr lang="en-US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regulations that have consequences </a:t>
            </a:r>
            <a:r>
              <a:rPr lang="en-US" sz="3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they are </a:t>
            </a:r>
            <a:r>
              <a:rPr lang="en-US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violated. </a:t>
            </a:r>
            <a:r>
              <a:rPr lang="en-US" sz="31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Sarcasm and humiliation </a:t>
            </a:r>
            <a:r>
              <a:rPr lang="en-US" sz="3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to </a:t>
            </a:r>
            <a:r>
              <a:rPr lang="en-US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avoided 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1741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7" b="25549"/>
          <a:stretch>
            <a:fillRect/>
          </a:stretch>
        </p:blipFill>
        <p:spPr>
          <a:xfrm>
            <a:off x="3657599" y="4483234"/>
            <a:ext cx="4800600" cy="21740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852107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697" y="381000"/>
            <a:ext cx="10137227" cy="990600"/>
          </a:xfr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6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Some Tips for Rapport-Building 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961697" y="1529255"/>
            <a:ext cx="10547131" cy="5105400"/>
          </a:xfrm>
          <a:solidFill>
            <a:srgbClr val="FFFF99"/>
          </a:solidFill>
        </p:spPr>
        <p:txBody>
          <a:bodyPr/>
          <a:lstStyle/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Call your students by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Repeat</a:t>
            </a: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paraphrase </a:t>
            </a: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student’s 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answers. This shows that you were </a:t>
            </a: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attentively listening.</a:t>
            </a:r>
          </a:p>
          <a:p>
            <a:pPr marL="457200" indent="-457200" eaLnBrk="1" hangingPunct="1">
              <a:lnSpc>
                <a:spcPct val="150000"/>
              </a:lnSpc>
              <a:buNone/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Use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eye contact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non-verbal cues 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such as a nod, and facial 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expressions 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 indicate that you're interested</a:t>
            </a:r>
            <a:r>
              <a:rPr lang="en-US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 Reward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students with 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verbal praise.</a:t>
            </a: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  <a:defRPr/>
            </a:pPr>
            <a:endParaRPr lang="en-US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739578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979" y="2013825"/>
            <a:ext cx="10562897" cy="5348672"/>
          </a:xfrm>
          <a:solidFill>
            <a:srgbClr val="FFFF99"/>
          </a:solidFill>
        </p:spPr>
        <p:txBody>
          <a:bodyPr rtlCol="0">
            <a:noAutofit/>
          </a:bodyPr>
          <a:lstStyle/>
          <a:p>
            <a:pPr marL="520700" indent="-520700" eaLnBrk="1" fontAlgn="auto" hangingPunct="1">
              <a:spcAft>
                <a:spcPts val="0"/>
              </a:spcAft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5.  If you are not sure of what a student is asking about, ask some questions which will help you clarify. Don't say,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"</a:t>
            </a:r>
            <a:r>
              <a:rPr lang="en-US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 don't understand what you mean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.“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520700" indent="-520700" eaLnBrk="1" fontAlgn="auto" hangingPunct="1">
              <a:spcAft>
                <a:spcPts val="0"/>
              </a:spcAft>
              <a:buNone/>
              <a:defRPr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520700" indent="-520700" eaLnBrk="1" fontAlgn="auto" hangingPunct="1">
              <a:spcAft>
                <a:spcPts val="0"/>
              </a:spcAft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6. Let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students know you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care about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them by attending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 outside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activity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that they are in, like sporting events, a play , ..etc.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0"/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0"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+mj-lt"/>
              <a:buAutoNum type="arabicPeriod" startAt="10"/>
              <a:defRPr/>
            </a:pP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0979" y="690234"/>
            <a:ext cx="10216055" cy="7080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C00000"/>
                </a:solidFill>
              </a:rPr>
              <a:t>More Tips for Rapport-Building 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938449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8"/>
          <p:cNvSpPr>
            <a:spLocks noChangeArrowheads="1"/>
          </p:cNvSpPr>
          <p:nvPr/>
        </p:nvSpPr>
        <p:spPr bwMode="auto">
          <a:xfrm rot="-10714953">
            <a:off x="3200235" y="2520070"/>
            <a:ext cx="696912" cy="112395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199" y="7817"/>
                  <a:pt x="16199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rgbClr val="8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5" name="AutoShape 7"/>
          <p:cNvSpPr>
            <a:spLocks noChangeArrowheads="1"/>
          </p:cNvSpPr>
          <p:nvPr/>
        </p:nvSpPr>
        <p:spPr bwMode="auto">
          <a:xfrm>
            <a:off x="5855959" y="2862019"/>
            <a:ext cx="733425" cy="769938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6" name="Line 5"/>
          <p:cNvSpPr>
            <a:spLocks noChangeShapeType="1"/>
          </p:cNvSpPr>
          <p:nvPr/>
        </p:nvSpPr>
        <p:spPr bwMode="auto">
          <a:xfrm>
            <a:off x="8534399" y="3081553"/>
            <a:ext cx="104457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7" name="Line 6"/>
          <p:cNvSpPr>
            <a:spLocks noChangeShapeType="1"/>
          </p:cNvSpPr>
          <p:nvPr/>
        </p:nvSpPr>
        <p:spPr bwMode="auto">
          <a:xfrm>
            <a:off x="8534398" y="3622080"/>
            <a:ext cx="10445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8" name="Line 4"/>
          <p:cNvSpPr>
            <a:spLocks noChangeShapeType="1"/>
          </p:cNvSpPr>
          <p:nvPr/>
        </p:nvSpPr>
        <p:spPr bwMode="auto">
          <a:xfrm>
            <a:off x="8534400" y="3312870"/>
            <a:ext cx="104457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173420" y="562442"/>
            <a:ext cx="5360988" cy="86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/>
            </a:pPr>
            <a:r>
              <a:rPr lang="en-US" sz="3200" b="1" dirty="0">
                <a:solidFill>
                  <a:srgbClr val="FF0000"/>
                </a:solidFill>
                <a:latin typeface="Americana BT" charset="0"/>
                <a:cs typeface="Arial" charset="0"/>
              </a:rPr>
              <a:t>9- Classroom </a:t>
            </a:r>
            <a:r>
              <a:rPr lang="en-US" sz="3200" b="1" dirty="0" smtClean="0">
                <a:solidFill>
                  <a:srgbClr val="FF0000"/>
                </a:solidFill>
                <a:latin typeface="Americana BT" charset="0"/>
                <a:cs typeface="Arial" charset="0"/>
              </a:rPr>
              <a:t>Setting</a:t>
            </a:r>
            <a:r>
              <a:rPr lang="ar-KW" sz="3200" b="1" dirty="0">
                <a:solidFill>
                  <a:srgbClr val="FF0000"/>
                </a:solidFill>
                <a:latin typeface="Americana BT" charset="0"/>
                <a:cs typeface="Arial" charset="0"/>
              </a:rPr>
              <a:t>: </a:t>
            </a:r>
            <a:endParaRPr lang="en-US" sz="3200" b="1" dirty="0">
              <a:solidFill>
                <a:srgbClr val="FF0000"/>
              </a:solidFill>
              <a:latin typeface="Americana BT" charset="0"/>
              <a:cs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/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1056287" y="1244851"/>
            <a:ext cx="1007416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514350" indent="-514350" fontAlgn="base">
              <a:spcBef>
                <a:spcPct val="0"/>
              </a:spcBef>
              <a:spcAft>
                <a:spcPct val="0"/>
              </a:spcAft>
              <a:buAutoNum type="alphaLcPeriod"/>
              <a:defRPr/>
            </a:pPr>
            <a:r>
              <a:rPr lang="en-US" sz="3000" b="1" u="sng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 </a:t>
            </a:r>
            <a:r>
              <a:rPr lang="en-US" sz="3000" b="1" u="sng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Seating</a:t>
            </a:r>
            <a:r>
              <a:rPr lang="ar-KW" sz="3000" b="1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KW" sz="30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KW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choice of seating depends on the number of class </a:t>
            </a:r>
            <a:r>
              <a:rPr lang="en-US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members, activities </a:t>
            </a:r>
            <a:r>
              <a:rPr lang="en-US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be tackled and level of learners</a:t>
            </a:r>
            <a:r>
              <a:rPr lang="ar-KW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1413642" y="3692042"/>
            <a:ext cx="8602663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KW" sz="2400" b="1" dirty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                    </a:t>
            </a:r>
            <a:r>
              <a:rPr lang="en-US" sz="2400" b="1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shape                    </a:t>
            </a:r>
            <a:r>
              <a:rPr lang="ar-KW" sz="2400" b="1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shape                    </a:t>
            </a:r>
            <a:r>
              <a:rPr lang="ar-KW" sz="2400" b="1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in </a:t>
            </a:r>
            <a:r>
              <a:rPr lang="en-US" sz="2400" b="1" dirty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rows</a:t>
            </a:r>
            <a:r>
              <a:rPr lang="ar-KW" sz="2400" b="1" dirty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1056287" y="4364257"/>
            <a:ext cx="10074165" cy="1969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sz="2400" dirty="0" smtClean="0">
                <a:solidFill>
                  <a:prstClr val="black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3000" b="1" u="sng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 Decoration</a:t>
            </a:r>
            <a:r>
              <a:rPr lang="ar-KW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endParaRPr lang="en-US" sz="3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Decorating classroom</a:t>
            </a:r>
            <a:r>
              <a:rPr lang="ar-KW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walls</a:t>
            </a:r>
            <a:r>
              <a:rPr lang="ar-KW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posters and magazines is so beneficial. </a:t>
            </a:r>
            <a:endParaRPr lang="en-US" sz="3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000" b="1" u="sng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b="1" u="sng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 </a:t>
            </a:r>
            <a:r>
              <a:rPr lang="en-US" sz="3000" b="1" u="sng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lightening </a:t>
            </a:r>
            <a:r>
              <a:rPr lang="en-US" sz="3000" b="1" u="sng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000" b="1" u="sng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ventilation.</a:t>
            </a:r>
            <a:endParaRPr lang="en-US" sz="3000" b="1" u="sng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859818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03435" y="1373406"/>
            <a:ext cx="10988565" cy="5943600"/>
          </a:xfrm>
        </p:spPr>
        <p:txBody>
          <a:bodyPr/>
          <a:lstStyle/>
          <a:p>
            <a:pPr marL="560387" indent="-514350" algn="l" rtl="0">
              <a:lnSpc>
                <a:spcPct val="150000"/>
              </a:lnSpc>
              <a:buClr>
                <a:srgbClr val="002060"/>
              </a:buClr>
              <a:buFont typeface="+mj-lt"/>
              <a:buAutoNum type="alphaLcPeriod"/>
              <a:defRPr/>
            </a:pP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Maintain a </a:t>
            </a:r>
            <a:r>
              <a:rPr lang="en-US" sz="3000" dirty="0">
                <a:solidFill>
                  <a:srgbClr val="C00000"/>
                </a:solidFill>
                <a:latin typeface="Americana BT" pitchFamily="18" charset="0"/>
                <a:cs typeface="Arial" panose="020B0604020202020204" pitchFamily="34" charset="0"/>
              </a:rPr>
              <a:t>safe </a:t>
            </a: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and </a:t>
            </a:r>
            <a:r>
              <a:rPr lang="en-US" sz="3000" dirty="0">
                <a:solidFill>
                  <a:srgbClr val="C00000"/>
                </a:solidFill>
                <a:latin typeface="Americana BT" pitchFamily="18" charset="0"/>
                <a:cs typeface="Arial" panose="020B0604020202020204" pitchFamily="34" charset="0"/>
              </a:rPr>
              <a:t>secure</a:t>
            </a: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 class atmosphere.</a:t>
            </a:r>
          </a:p>
          <a:p>
            <a:pPr marL="560388" indent="-514350" algn="l" rtl="0">
              <a:lnSpc>
                <a:spcPct val="150000"/>
              </a:lnSpc>
              <a:buClr>
                <a:srgbClr val="002060"/>
              </a:buClr>
              <a:buFont typeface="+mj-lt"/>
              <a:buAutoNum type="alphaLcPeriod"/>
              <a:defRPr/>
            </a:pPr>
            <a:r>
              <a:rPr lang="en-US" altLang="x-none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Use </a:t>
            </a:r>
            <a:r>
              <a:rPr lang="en-US" altLang="x-none" sz="3000" dirty="0">
                <a:solidFill>
                  <a:srgbClr val="C00000"/>
                </a:solidFill>
                <a:latin typeface="Americana BT" pitchFamily="18" charset="0"/>
                <a:cs typeface="Arial" panose="020B0604020202020204" pitchFamily="34" charset="0"/>
              </a:rPr>
              <a:t>games</a:t>
            </a:r>
            <a:r>
              <a:rPr lang="en-US" altLang="x-none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 and attractive activities.</a:t>
            </a:r>
          </a:p>
          <a:p>
            <a:pPr marL="560388" indent="-514350" algn="l" rtl="0">
              <a:lnSpc>
                <a:spcPct val="150000"/>
              </a:lnSpc>
              <a:buClr>
                <a:srgbClr val="002060"/>
              </a:buClr>
              <a:buFont typeface="+mj-lt"/>
              <a:buAutoNum type="alphaLcPeriod"/>
              <a:defRPr/>
            </a:pP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Relate activities to pupils’ </a:t>
            </a:r>
            <a:r>
              <a:rPr lang="en-US" sz="3000" dirty="0">
                <a:solidFill>
                  <a:srgbClr val="C00000"/>
                </a:solidFill>
                <a:latin typeface="Americana BT" pitchFamily="18" charset="0"/>
                <a:cs typeface="Arial" panose="020B0604020202020204" pitchFamily="34" charset="0"/>
              </a:rPr>
              <a:t>interests</a:t>
            </a: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 and </a:t>
            </a:r>
            <a:r>
              <a:rPr lang="en-US" sz="3000" dirty="0">
                <a:solidFill>
                  <a:srgbClr val="C00000"/>
                </a:solidFill>
                <a:latin typeface="Americana BT" pitchFamily="18" charset="0"/>
                <a:cs typeface="Arial" panose="020B0604020202020204" pitchFamily="34" charset="0"/>
              </a:rPr>
              <a:t>needs </a:t>
            </a:r>
            <a:r>
              <a:rPr lang="en-US" sz="3000" dirty="0" smtClean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.</a:t>
            </a:r>
            <a:endParaRPr lang="en-US" sz="3000" dirty="0">
              <a:solidFill>
                <a:schemeClr val="tx1"/>
              </a:solidFill>
              <a:latin typeface="Americana BT" pitchFamily="18" charset="0"/>
              <a:cs typeface="Arial" panose="020B0604020202020204" pitchFamily="34" charset="0"/>
            </a:endParaRPr>
          </a:p>
          <a:p>
            <a:pPr marL="560388" indent="-514350" algn="l" rtl="0">
              <a:lnSpc>
                <a:spcPct val="150000"/>
              </a:lnSpc>
              <a:buClr>
                <a:srgbClr val="002060"/>
              </a:buClr>
              <a:buFont typeface="+mj-lt"/>
              <a:buAutoNum type="alphaLcPeriod"/>
              <a:defRPr/>
            </a:pP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Show learners your </a:t>
            </a:r>
            <a:r>
              <a:rPr lang="en-US" sz="3000" dirty="0">
                <a:solidFill>
                  <a:srgbClr val="C00000"/>
                </a:solidFill>
                <a:latin typeface="Americana BT" pitchFamily="18" charset="0"/>
                <a:cs typeface="Arial" panose="020B0604020202020204" pitchFamily="34" charset="0"/>
              </a:rPr>
              <a:t>care</a:t>
            </a: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 , </a:t>
            </a:r>
            <a:r>
              <a:rPr lang="en-US" sz="3000" dirty="0">
                <a:solidFill>
                  <a:srgbClr val="C00000"/>
                </a:solidFill>
                <a:latin typeface="Americana BT" pitchFamily="18" charset="0"/>
                <a:cs typeface="Arial" panose="020B0604020202020204" pitchFamily="34" charset="0"/>
              </a:rPr>
              <a:t>interes</a:t>
            </a: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t , </a:t>
            </a:r>
            <a:r>
              <a:rPr lang="en-US" sz="3000" dirty="0">
                <a:solidFill>
                  <a:srgbClr val="C00000"/>
                </a:solidFill>
                <a:latin typeface="Americana BT" pitchFamily="18" charset="0"/>
                <a:cs typeface="Arial" panose="020B0604020202020204" pitchFamily="34" charset="0"/>
              </a:rPr>
              <a:t>support</a:t>
            </a: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 and </a:t>
            </a:r>
            <a:r>
              <a:rPr lang="en-US" sz="3000" dirty="0">
                <a:solidFill>
                  <a:srgbClr val="C00000"/>
                </a:solidFill>
                <a:latin typeface="Americana BT" pitchFamily="18" charset="0"/>
                <a:cs typeface="Arial" panose="020B0604020202020204" pitchFamily="34" charset="0"/>
              </a:rPr>
              <a:t>love</a:t>
            </a: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.</a:t>
            </a:r>
          </a:p>
          <a:p>
            <a:pPr marL="560388" indent="-514350" algn="l" rtl="0">
              <a:lnSpc>
                <a:spcPct val="150000"/>
              </a:lnSpc>
              <a:buClr>
                <a:srgbClr val="002060"/>
              </a:buClr>
              <a:buFont typeface="+mj-lt"/>
              <a:buAutoNum type="alphaLcPeriod"/>
              <a:defRPr/>
            </a:pP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Minimize </a:t>
            </a:r>
            <a:r>
              <a:rPr lang="en-US" sz="3000" dirty="0">
                <a:solidFill>
                  <a:srgbClr val="C00000"/>
                </a:solidFill>
                <a:latin typeface="Americana BT" pitchFamily="18" charset="0"/>
                <a:cs typeface="Arial" panose="020B0604020202020204" pitchFamily="34" charset="0"/>
              </a:rPr>
              <a:t>fear</a:t>
            </a: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 and </a:t>
            </a:r>
            <a:r>
              <a:rPr lang="en-US" sz="3000" dirty="0">
                <a:solidFill>
                  <a:srgbClr val="C00000"/>
                </a:solidFill>
                <a:latin typeface="Americana BT" pitchFamily="18" charset="0"/>
                <a:cs typeface="Arial" panose="020B0604020202020204" pitchFamily="34" charset="0"/>
              </a:rPr>
              <a:t>stres</a:t>
            </a:r>
            <a:r>
              <a:rPr lang="en-US" sz="3000" dirty="0">
                <a:solidFill>
                  <a:srgbClr val="FF0000"/>
                </a:solidFill>
                <a:latin typeface="Americana BT" pitchFamily="18" charset="0"/>
                <a:cs typeface="Arial" panose="020B0604020202020204" pitchFamily="34" charset="0"/>
              </a:rPr>
              <a:t>s</a:t>
            </a: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.</a:t>
            </a:r>
          </a:p>
          <a:p>
            <a:pPr marL="560388" indent="-514350" algn="l" rtl="0">
              <a:lnSpc>
                <a:spcPct val="150000"/>
              </a:lnSpc>
              <a:buClr>
                <a:srgbClr val="002060"/>
              </a:buClr>
              <a:buFont typeface="+mj-lt"/>
              <a:buAutoNum type="alphaLcPeriod"/>
              <a:defRPr/>
            </a:pP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Set high </a:t>
            </a:r>
            <a:r>
              <a:rPr lang="en-US" sz="3000" dirty="0">
                <a:solidFill>
                  <a:srgbClr val="C00000"/>
                </a:solidFill>
                <a:latin typeface="Americana BT" pitchFamily="18" charset="0"/>
                <a:cs typeface="Arial" panose="020B0604020202020204" pitchFamily="34" charset="0"/>
              </a:rPr>
              <a:t>expectations</a:t>
            </a:r>
            <a:r>
              <a:rPr lang="en-US" sz="3000" dirty="0">
                <a:solidFill>
                  <a:schemeClr val="tx1"/>
                </a:solidFill>
                <a:latin typeface="Americana BT" pitchFamily="18" charset="0"/>
                <a:cs typeface="Arial" panose="020B0604020202020204" pitchFamily="34" charset="0"/>
              </a:rPr>
              <a:t> of all your students.</a:t>
            </a:r>
          </a:p>
          <a:p>
            <a:pPr algn="l" rtl="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endParaRPr lang="en-US" dirty="0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499241" y="550670"/>
            <a:ext cx="8610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0000"/>
                </a:solidFill>
              </a:rPr>
              <a:t>10- Creating a positive class atmosphere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44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 bwMode="auto">
          <a:xfrm>
            <a:off x="867104" y="457200"/>
            <a:ext cx="11020095" cy="64008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l" rtl="0">
              <a:lnSpc>
                <a:spcPct val="150000"/>
              </a:lnSpc>
              <a:spcAft>
                <a:spcPts val="1000"/>
              </a:spcAft>
              <a:buNone/>
            </a:pPr>
            <a:r>
              <a:rPr lang="en-GB" sz="2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Classify the following factors into factors which you can control or improve, and those which you can’t control</a:t>
            </a:r>
            <a:r>
              <a:rPr lang="en-GB" sz="280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GB" sz="280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Classroom layout                            </a:t>
            </a:r>
            <a:r>
              <a:rPr lang="en-GB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8- </a:t>
            </a:r>
            <a:r>
              <a:rPr lang="en-GB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Fairness</a:t>
            </a:r>
            <a: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  <a:t>2-  </a:t>
            </a:r>
            <a:r>
              <a:rPr lang="en-GB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Learners’ natural abilities         </a:t>
            </a:r>
            <a:r>
              <a:rPr lang="en-GB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9- </a:t>
            </a:r>
            <a:r>
              <a:rPr lang="en-GB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Outside noise</a:t>
            </a:r>
            <a: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  <a:t>3- </a:t>
            </a:r>
            <a:r>
              <a:rPr lang="en-GB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Lesson content </a:t>
            </a:r>
            <a:r>
              <a:rPr lang="en-GB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10- </a:t>
            </a:r>
            <a:r>
              <a:rPr lang="en-GB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Mutual respect                                             </a:t>
            </a:r>
            <a: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  <a:t>4- </a:t>
            </a:r>
            <a:r>
              <a:rPr lang="en-GB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Motivation                                                     </a:t>
            </a:r>
            <a: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11- </a:t>
            </a:r>
            <a:r>
              <a:rPr lang="en-GB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Classroom rules</a:t>
            </a:r>
            <a: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  <a:t>5- </a:t>
            </a:r>
            <a:r>
              <a:rPr lang="en-GB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Previous experience                     </a:t>
            </a:r>
            <a:r>
              <a:rPr lang="en-GB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GB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12- Group dynamics</a:t>
            </a:r>
            <a: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  <a:t>6- </a:t>
            </a:r>
            <a:r>
              <a:rPr lang="en-GB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Classroom size, furniture                       </a:t>
            </a:r>
            <a:r>
              <a:rPr lang="en-GB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GB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13- Time of lesson</a:t>
            </a:r>
            <a: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7- </a:t>
            </a:r>
            <a:r>
              <a:rPr lang="en-GB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Involving learners in </a:t>
            </a:r>
            <a:r>
              <a:rPr lang="en-GB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endParaRPr lang="en-US" sz="2800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95041" y="0"/>
            <a:ext cx="154478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ln w="12700">
                  <a:solidFill>
                    <a:srgbClr val="4E67C8"/>
                  </a:solidFill>
                  <a:prstDash val="solid"/>
                </a:ln>
                <a:pattFill prst="pct50">
                  <a:fgClr>
                    <a:srgbClr val="4E67C8"/>
                  </a:fgClr>
                  <a:bgClr>
                    <a:srgbClr val="4E67C8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E67C8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Task</a:t>
            </a:r>
          </a:p>
        </p:txBody>
      </p:sp>
    </p:spTree>
    <p:extLst>
      <p:ext uri="{BB962C8B-B14F-4D97-AF65-F5344CB8AC3E}">
        <p14:creationId xmlns:p14="http://schemas.microsoft.com/office/powerpoint/2010/main" val="38868936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387365" y="2103120"/>
            <a:ext cx="9301656" cy="2642301"/>
          </a:xfrm>
        </p:spPr>
        <p:txBody>
          <a:bodyPr/>
          <a:lstStyle/>
          <a:p>
            <a:pPr marL="46037" indent="0" algn="ctr">
              <a:buNone/>
            </a:pPr>
            <a:r>
              <a:rPr lang="en-US" sz="3600" b="1" dirty="0" smtClean="0">
                <a:latin typeface="OttawaPlain"/>
              </a:rPr>
              <a:t>Good classroom </a:t>
            </a:r>
            <a:r>
              <a:rPr lang="en-US" sz="3600" b="1" dirty="0">
                <a:latin typeface="OttawaPlain"/>
              </a:rPr>
              <a:t>management </a:t>
            </a:r>
            <a:r>
              <a:rPr lang="en-US" sz="3600" b="1" dirty="0" smtClean="0">
                <a:latin typeface="OttawaPlain"/>
              </a:rPr>
              <a:t>is also</a:t>
            </a:r>
            <a:endParaRPr lang="en-US" sz="3600" b="1" dirty="0">
              <a:latin typeface="OttawaPlain"/>
            </a:endParaRPr>
          </a:p>
          <a:p>
            <a:pPr marL="46037" indent="0" algn="ctr">
              <a:buNone/>
            </a:pPr>
            <a:r>
              <a:rPr lang="en-US" sz="3600" b="1" dirty="0">
                <a:latin typeface="OttawaPlain"/>
              </a:rPr>
              <a:t>an important factor </a:t>
            </a:r>
            <a:r>
              <a:rPr lang="en-US" sz="3600" b="1" dirty="0" smtClean="0">
                <a:latin typeface="OttawaPlain"/>
              </a:rPr>
              <a:t>related to dealing with</a:t>
            </a:r>
            <a:r>
              <a:rPr lang="en-US" sz="3600" b="1" dirty="0">
                <a:latin typeface="OttawaPlain"/>
              </a:rPr>
              <a:t> disruptive behaviour </a:t>
            </a:r>
          </a:p>
          <a:p>
            <a:pPr marL="46037" indent="0" algn="ctr" rtl="0">
              <a:buNone/>
            </a:pPr>
            <a:r>
              <a:rPr lang="en-US" sz="3600" b="1" dirty="0" smtClean="0">
                <a:latin typeface="OttawaPlain"/>
              </a:rPr>
              <a:t>effectively.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8754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2667000" y="152401"/>
            <a:ext cx="7048500" cy="81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3200" b="1" dirty="0">
                <a:solidFill>
                  <a:srgbClr val="B4DCFA">
                    <a:lumMod val="50000"/>
                  </a:srgbClr>
                </a:solidFill>
                <a:latin typeface="Century Gothic" charset="0"/>
              </a:rPr>
              <a:t>Examples of disruptive </a:t>
            </a:r>
            <a:r>
              <a:rPr lang="en-US" altLang="x-none" sz="3200" b="1" dirty="0" err="1">
                <a:solidFill>
                  <a:srgbClr val="B4DCFA">
                    <a:lumMod val="50000"/>
                  </a:srgbClr>
                </a:solidFill>
                <a:latin typeface="Century Gothic" charset="0"/>
              </a:rPr>
              <a:t>behaviours</a:t>
            </a:r>
            <a:endParaRPr lang="ar-KW" altLang="x-none" sz="3200" b="1" dirty="0">
              <a:solidFill>
                <a:srgbClr val="B4DCFA">
                  <a:lumMod val="50000"/>
                </a:srgbClr>
              </a:solidFill>
              <a:latin typeface="Century Gothic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KW" altLang="x-none" dirty="0">
              <a:solidFill>
                <a:prstClr val="black"/>
              </a:solidFill>
            </a:endParaRPr>
          </a:p>
        </p:txBody>
      </p:sp>
      <p:graphicFrame>
        <p:nvGraphicFramePr>
          <p:cNvPr id="52308" name="Group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850086"/>
              </p:ext>
            </p:extLst>
          </p:nvPr>
        </p:nvGraphicFramePr>
        <p:xfrm>
          <a:off x="141889" y="968376"/>
          <a:ext cx="11808373" cy="5752309"/>
        </p:xfrm>
        <a:graphic>
          <a:graphicData uri="http://schemas.openxmlformats.org/drawingml/2006/table">
            <a:tbl>
              <a:tblPr rtl="1"/>
              <a:tblGrid>
                <a:gridCol w="5728367"/>
                <a:gridCol w="3505248"/>
                <a:gridCol w="2574758"/>
              </a:tblGrid>
              <a:tr h="7199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Suggested remedy</a:t>
                      </a:r>
                      <a:endParaRPr kumimoji="0" lang="ar-KW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Explanation</a:t>
                      </a:r>
                      <a:endParaRPr kumimoji="0" lang="ar-KW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Behaviour</a:t>
                      </a:r>
                      <a:endParaRPr kumimoji="0" lang="ar-KW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39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"/>
                        <a:tabLst>
                          <a:tab pos="4572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 Give him one private warning</a:t>
                      </a:r>
                      <a:r>
                        <a:rPr kumimoji="0" lang="ar-KW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.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"/>
                        <a:tabLst>
                          <a:tab pos="4572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Hold a private meeting  with the student, discuss alternatives to gain class attention.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Acting like a clown to attract attention</a:t>
                      </a:r>
                      <a:endParaRPr kumimoji="0" lang="ar-KW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Clowning</a:t>
                      </a:r>
                      <a:endParaRPr kumimoji="0" lang="ar-KW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2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"/>
                        <a:tabLst>
                          <a:tab pos="4572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Offer help to the student, show a caring attitude</a:t>
                      </a:r>
                      <a:r>
                        <a:rPr kumimoji="0" lang="ar-KW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.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"/>
                        <a:tabLst>
                          <a:tab pos="4572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Look for possible reasons for his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misbehaviour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 ,he might be having troubles or</a:t>
                      </a:r>
                      <a:r>
                        <a:rPr kumimoji="0" lang="ar-KW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some kind of disabilities.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"/>
                        <a:tabLst>
                          <a:tab pos="4572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Offer encouragement for efforts made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Refusing to attempt a written assignment</a:t>
                      </a:r>
                      <a:endParaRPr kumimoji="0" lang="ar-KW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Refusals</a:t>
                      </a:r>
                      <a:endParaRPr kumimoji="0" lang="ar-KW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5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"/>
                        <a:tabLst>
                          <a:tab pos="4572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Show care and passion</a:t>
                      </a:r>
                      <a:r>
                        <a:rPr kumimoji="0" lang="ar-KW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.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"/>
                        <a:tabLst>
                          <a:tab pos="4572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Praise acceptable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behaviour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 and ignore unacceptable ones.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Char char=""/>
                        <a:tabLst>
                          <a:tab pos="4572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Assign responsibilities that use his hyperactivity.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Moving all the time ,not being able to concentrate nor pay attention</a:t>
                      </a:r>
                      <a:endParaRPr kumimoji="0" lang="ar-KW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Hyperactivity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441813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1" y="977685"/>
            <a:ext cx="6511925" cy="114300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sz="5400" dirty="0">
                <a:solidFill>
                  <a:srgbClr val="7030A0"/>
                </a:solidFill>
              </a:rPr>
              <a:t>Project</a:t>
            </a:r>
            <a:endParaRPr lang="ar-KW" sz="5400" dirty="0">
              <a:solidFill>
                <a:srgbClr val="7030A0"/>
              </a:solidFill>
            </a:endParaRPr>
          </a:p>
        </p:txBody>
      </p:sp>
      <p:sp>
        <p:nvSpPr>
          <p:cNvPr id="48131" name="TextBox 3"/>
          <p:cNvSpPr txBox="1">
            <a:spLocks noChangeArrowheads="1"/>
          </p:cNvSpPr>
          <p:nvPr/>
        </p:nvSpPr>
        <p:spPr bwMode="auto">
          <a:xfrm>
            <a:off x="1393004" y="2338553"/>
            <a:ext cx="9364717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prstClr val="black"/>
                </a:solidFill>
              </a:rPr>
              <a:t>Mention a </a:t>
            </a:r>
            <a:r>
              <a:rPr lang="en-US" sz="4000" b="1" dirty="0">
                <a:solidFill>
                  <a:srgbClr val="FF0000"/>
                </a:solidFill>
              </a:rPr>
              <a:t>problem</a:t>
            </a:r>
            <a:r>
              <a:rPr lang="en-US" sz="4000" b="1" dirty="0">
                <a:solidFill>
                  <a:prstClr val="black"/>
                </a:solidFill>
              </a:rPr>
              <a:t> that might face you in the classroom and suggest possible class management strategies that can be used to solve this problem.</a:t>
            </a:r>
            <a:endParaRPr lang="ar-KW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20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08538" y="212652"/>
            <a:ext cx="8916094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Project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Mention a problem that might face you in the classroom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suggest possible class management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 that can be used to solve this problem.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Picture 2" descr="graphic organiz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585" y="2246769"/>
            <a:ext cx="9657715" cy="428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2414" y="12297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2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rizontal Scroll 6"/>
          <p:cNvSpPr/>
          <p:nvPr/>
        </p:nvSpPr>
        <p:spPr>
          <a:xfrm>
            <a:off x="3737668" y="468729"/>
            <a:ext cx="4004441" cy="977462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604" y="650476"/>
            <a:ext cx="8682567" cy="927604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</a:rPr>
              <a:t>References</a:t>
            </a:r>
            <a:r>
              <a:rPr lang="en-US" sz="3200" dirty="0" smtClean="0">
                <a:latin typeface="Algerian" panose="04020705040A02060702" pitchFamily="82" charset="0"/>
              </a:rPr>
              <a:t>:</a:t>
            </a:r>
            <a:endParaRPr lang="en-US" sz="3200" dirty="0">
              <a:latin typeface="Algerian" panose="04020705040A02060702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5572" y="1709968"/>
            <a:ext cx="10511077" cy="4454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4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24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://www.edglossary.org/classroom-management</a:t>
            </a:r>
            <a:r>
              <a:rPr lang="en-US" sz="2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/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Classroom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Management: Strategies for Teaching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Edited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by Orion Gutierrez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College Publishing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House,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© 2017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 Management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Pcc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copyright 2004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Classroom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Management Strategies</a:t>
            </a:r>
          </a:p>
          <a:p>
            <a:pPr marL="685800" marR="0" indent="-339725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Resource Guide © 2014, Prevention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Classroom </a:t>
            </a: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Management,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Brian </a:t>
            </a:r>
            <a:r>
              <a:rPr lang="en-US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Warnick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Certificate in Effective Instruction,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Association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College and University Educators,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2021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https://www.youtube.com/watch?v=sEQKFmBfBcU&amp;t=1415s</a:t>
            </a:r>
          </a:p>
          <a:p>
            <a:pPr marL="685800" marR="0" indent="-6858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98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41712" y="3212803"/>
            <a:ext cx="48205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https://forms.office.com/r/JNCTRpytnk</a:t>
            </a:r>
          </a:p>
        </p:txBody>
      </p:sp>
      <p:sp>
        <p:nvSpPr>
          <p:cNvPr id="4" name="Rectangle 3"/>
          <p:cNvSpPr/>
          <p:nvPr/>
        </p:nvSpPr>
        <p:spPr>
          <a:xfrm>
            <a:off x="2915195" y="1012411"/>
            <a:ext cx="61093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Post Assessment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458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yoursmiles.org/gsmile/flower1/g4003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965" y="311757"/>
            <a:ext cx="3475629" cy="2863184"/>
          </a:xfrm>
          <a:prstGeom prst="rect">
            <a:avLst/>
          </a:prstGeom>
          <a:noFill/>
        </p:spPr>
      </p:pic>
      <p:sp>
        <p:nvSpPr>
          <p:cNvPr id="3" name="مستطيل 2"/>
          <p:cNvSpPr/>
          <p:nvPr/>
        </p:nvSpPr>
        <p:spPr>
          <a:xfrm>
            <a:off x="2925765" y="1827542"/>
            <a:ext cx="695575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en-US" sz="4800" b="1" dirty="0" smtClean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0000">
                    <a:lumMod val="60000"/>
                    <a:lumOff val="4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nstantia"/>
              </a:rPr>
              <a:t>Thank  </a:t>
            </a:r>
            <a:r>
              <a:rPr lang="en-US" sz="4800" b="1" dirty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0000">
                    <a:lumMod val="60000"/>
                    <a:lumOff val="4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nstantia"/>
              </a:rPr>
              <a:t>you </a:t>
            </a:r>
          </a:p>
          <a:p>
            <a:pPr algn="ctr" rtl="1"/>
            <a:r>
              <a:rPr lang="en-US" sz="4800" b="1" dirty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0000">
                    <a:lumMod val="60000"/>
                    <a:lumOff val="4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nstantia"/>
              </a:rPr>
              <a:t>&amp; </a:t>
            </a:r>
          </a:p>
          <a:p>
            <a:pPr algn="ctr" rtl="1"/>
            <a:r>
              <a:rPr lang="en-US" sz="4800" b="1" dirty="0">
                <a:ln w="31550" cmpd="sng">
                  <a:solidFill>
                    <a:prstClr val="black">
                      <a:lumMod val="95000"/>
                      <a:lumOff val="5000"/>
                    </a:prstClr>
                  </a:solidFill>
                  <a:prstDash val="solid"/>
                </a:ln>
                <a:solidFill>
                  <a:srgbClr val="000000">
                    <a:lumMod val="60000"/>
                    <a:lumOff val="4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nstantia"/>
              </a:rPr>
              <a:t>Wishing you a fruitful year .</a:t>
            </a:r>
            <a:endParaRPr lang="ar-SA" sz="4800" b="1" dirty="0">
              <a:ln w="31550" cmpd="sng">
                <a:solidFill>
                  <a:prstClr val="black">
                    <a:lumMod val="95000"/>
                    <a:lumOff val="5000"/>
                  </a:prstClr>
                </a:solidFill>
                <a:prstDash val="solid"/>
              </a:ln>
              <a:solidFill>
                <a:srgbClr val="000000">
                  <a:lumMod val="60000"/>
                  <a:lumOff val="4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8415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Civic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2123</TotalTime>
  <Words>1305</Words>
  <Application>Microsoft Office PowerPoint</Application>
  <PresentationFormat>Custom</PresentationFormat>
  <Paragraphs>199</Paragraphs>
  <Slides>29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Slipstream</vt:lpstr>
      <vt:lpstr>1_Slipstream</vt:lpstr>
      <vt:lpstr>2_Slipstream</vt:lpstr>
      <vt:lpstr>3_Slipstream</vt:lpstr>
      <vt:lpstr>4_Slipstream</vt:lpstr>
      <vt:lpstr>Office Theme</vt:lpstr>
      <vt:lpstr>1_Office Theme</vt:lpstr>
      <vt:lpstr>5_Slipstream</vt:lpstr>
      <vt:lpstr>6_Slipstream</vt:lpstr>
      <vt:lpstr>Civic</vt:lpstr>
      <vt:lpstr>PowerPoint Presentation</vt:lpstr>
      <vt:lpstr>Workshop Objectives:</vt:lpstr>
      <vt:lpstr>PowerPoint Presentation</vt:lpstr>
      <vt:lpstr>PowerPoint Presentation</vt:lpstr>
      <vt:lpstr>Definition</vt:lpstr>
      <vt:lpstr>PowerPoint Presentation</vt:lpstr>
      <vt:lpstr>PowerPoint Presentation</vt:lpstr>
      <vt:lpstr>Techniques of Achieving  Good Class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Tips for Rapport-Building </vt:lpstr>
      <vt:lpstr>PowerPoint Presentation</vt:lpstr>
      <vt:lpstr>PowerPoint Presentation</vt:lpstr>
      <vt:lpstr>PowerPoint Presentation</vt:lpstr>
      <vt:lpstr>Classify the following factors into factors which you can control or improve, and those which you can’t control: 1- Classroom layout                                            8- Fairness 2-  Learners’ natural abilities                           9- Outside noise 3- Lesson content                                              10- Mutual respect                                              4- Motivation                                                     11- Classroom rules 5- Previous experience                                     12- Group dynamics 6- Classroom size, furniture                            13- Time of lesson 7- Involving learners in activities</vt:lpstr>
      <vt:lpstr>PowerPoint Presentation</vt:lpstr>
      <vt:lpstr>PowerPoint Presentation</vt:lpstr>
      <vt:lpstr>Project</vt:lpstr>
      <vt:lpstr>PowerPoint Presentation</vt:lpstr>
      <vt:lpstr>References: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acer</cp:lastModifiedBy>
  <cp:revision>110</cp:revision>
  <dcterms:created xsi:type="dcterms:W3CDTF">2022-11-26T18:30:04Z</dcterms:created>
  <dcterms:modified xsi:type="dcterms:W3CDTF">2022-12-07T09:30:26Z</dcterms:modified>
</cp:coreProperties>
</file>