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94" r:id="rId4"/>
    <p:sldId id="291" r:id="rId5"/>
    <p:sldId id="292" r:id="rId6"/>
    <p:sldId id="259" r:id="rId7"/>
    <p:sldId id="295" r:id="rId8"/>
    <p:sldId id="265" r:id="rId9"/>
    <p:sldId id="296" r:id="rId10"/>
    <p:sldId id="293" r:id="rId11"/>
    <p:sldId id="261" r:id="rId12"/>
    <p:sldId id="309" r:id="rId13"/>
    <p:sldId id="310" r:id="rId14"/>
    <p:sldId id="311" r:id="rId15"/>
    <p:sldId id="312" r:id="rId16"/>
    <p:sldId id="298" r:id="rId17"/>
    <p:sldId id="283" r:id="rId18"/>
    <p:sldId id="297" r:id="rId19"/>
    <p:sldId id="260" r:id="rId20"/>
    <p:sldId id="286" r:id="rId21"/>
    <p:sldId id="313" r:id="rId22"/>
    <p:sldId id="314" r:id="rId23"/>
    <p:sldId id="315" r:id="rId24"/>
    <p:sldId id="287" r:id="rId25"/>
    <p:sldId id="306" r:id="rId26"/>
    <p:sldId id="316" r:id="rId27"/>
    <p:sldId id="290" r:id="rId28"/>
    <p:sldId id="308" r:id="rId29"/>
    <p:sldId id="317" r:id="rId30"/>
    <p:sldId id="321" r:id="rId31"/>
    <p:sldId id="322" r:id="rId32"/>
    <p:sldId id="307" r:id="rId33"/>
    <p:sldId id="301" r:id="rId34"/>
    <p:sldId id="304" r:id="rId35"/>
    <p:sldId id="302" r:id="rId36"/>
    <p:sldId id="318" r:id="rId37"/>
    <p:sldId id="319" r:id="rId38"/>
    <p:sldId id="320" r:id="rId39"/>
    <p:sldId id="276" r:id="rId40"/>
    <p:sldId id="275" r:id="rId41"/>
    <p:sldId id="280" r:id="rId42"/>
    <p:sldId id="277" r:id="rId43"/>
    <p:sldId id="267"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56"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1FB4B35-8FDD-42C5-B7EA-93C5EE3190C0}" type="datetimeFigureOut">
              <a:rPr lang="en-US" smtClean="0"/>
              <a:t>11/30/2022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D868CD-D0D5-4882-A967-6770DA3DD090}" type="slidenum">
              <a:rPr lang="en-US" smtClean="0"/>
              <a:t>‹#›</a:t>
            </a:fld>
            <a:endParaRPr lang="en-US"/>
          </a:p>
        </p:txBody>
      </p:sp>
    </p:spTree>
    <p:extLst>
      <p:ext uri="{BB962C8B-B14F-4D97-AF65-F5344CB8AC3E}">
        <p14:creationId xmlns:p14="http://schemas.microsoft.com/office/powerpoint/2010/main" val="1485197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1FB4B35-8FDD-42C5-B7EA-93C5EE3190C0}" type="datetimeFigureOut">
              <a:rPr lang="en-US" smtClean="0"/>
              <a:t>11/30/2022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D868CD-D0D5-4882-A967-6770DA3DD090}" type="slidenum">
              <a:rPr lang="en-US" smtClean="0"/>
              <a:t>‹#›</a:t>
            </a:fld>
            <a:endParaRPr lang="en-US"/>
          </a:p>
        </p:txBody>
      </p:sp>
    </p:spTree>
    <p:extLst>
      <p:ext uri="{BB962C8B-B14F-4D97-AF65-F5344CB8AC3E}">
        <p14:creationId xmlns:p14="http://schemas.microsoft.com/office/powerpoint/2010/main" val="1081881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1FB4B35-8FDD-42C5-B7EA-93C5EE3190C0}" type="datetimeFigureOut">
              <a:rPr lang="en-US" smtClean="0"/>
              <a:t>11/30/2022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D868CD-D0D5-4882-A967-6770DA3DD090}" type="slidenum">
              <a:rPr lang="en-US" smtClean="0"/>
              <a:t>‹#›</a:t>
            </a:fld>
            <a:endParaRPr lang="en-US"/>
          </a:p>
        </p:txBody>
      </p:sp>
    </p:spTree>
    <p:extLst>
      <p:ext uri="{BB962C8B-B14F-4D97-AF65-F5344CB8AC3E}">
        <p14:creationId xmlns:p14="http://schemas.microsoft.com/office/powerpoint/2010/main" val="539254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1FB4B35-8FDD-42C5-B7EA-93C5EE3190C0}" type="datetimeFigureOut">
              <a:rPr lang="en-US" smtClean="0"/>
              <a:t>11/30/2022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D868CD-D0D5-4882-A967-6770DA3DD090}" type="slidenum">
              <a:rPr lang="en-US" smtClean="0"/>
              <a:t>‹#›</a:t>
            </a:fld>
            <a:endParaRPr lang="en-US"/>
          </a:p>
        </p:txBody>
      </p:sp>
    </p:spTree>
    <p:extLst>
      <p:ext uri="{BB962C8B-B14F-4D97-AF65-F5344CB8AC3E}">
        <p14:creationId xmlns:p14="http://schemas.microsoft.com/office/powerpoint/2010/main" val="34339178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1FB4B35-8FDD-42C5-B7EA-93C5EE3190C0}" type="datetimeFigureOut">
              <a:rPr lang="en-US" smtClean="0"/>
              <a:t>11/30/2022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D868CD-D0D5-4882-A967-6770DA3DD090}" type="slidenum">
              <a:rPr lang="en-US" smtClean="0"/>
              <a:t>‹#›</a:t>
            </a:fld>
            <a:endParaRPr lang="en-US"/>
          </a:p>
        </p:txBody>
      </p:sp>
    </p:spTree>
    <p:extLst>
      <p:ext uri="{BB962C8B-B14F-4D97-AF65-F5344CB8AC3E}">
        <p14:creationId xmlns:p14="http://schemas.microsoft.com/office/powerpoint/2010/main" val="441189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1FB4B35-8FDD-42C5-B7EA-93C5EE3190C0}" type="datetimeFigureOut">
              <a:rPr lang="en-US" smtClean="0"/>
              <a:t>11/30/2022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D868CD-D0D5-4882-A967-6770DA3DD090}" type="slidenum">
              <a:rPr lang="en-US" smtClean="0"/>
              <a:t>‹#›</a:t>
            </a:fld>
            <a:endParaRPr lang="en-US"/>
          </a:p>
        </p:txBody>
      </p:sp>
    </p:spTree>
    <p:extLst>
      <p:ext uri="{BB962C8B-B14F-4D97-AF65-F5344CB8AC3E}">
        <p14:creationId xmlns:p14="http://schemas.microsoft.com/office/powerpoint/2010/main" val="37205804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FB4B35-8FDD-42C5-B7EA-93C5EE3190C0}" type="datetimeFigureOut">
              <a:rPr lang="en-US" smtClean="0"/>
              <a:t>11/30/2022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D868CD-D0D5-4882-A967-6770DA3DD090}" type="slidenum">
              <a:rPr lang="en-US" smtClean="0"/>
              <a:t>‹#›</a:t>
            </a:fld>
            <a:endParaRPr lang="en-US"/>
          </a:p>
        </p:txBody>
      </p:sp>
    </p:spTree>
    <p:extLst>
      <p:ext uri="{BB962C8B-B14F-4D97-AF65-F5344CB8AC3E}">
        <p14:creationId xmlns:p14="http://schemas.microsoft.com/office/powerpoint/2010/main" val="3914976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1FB4B35-8FDD-42C5-B7EA-93C5EE3190C0}" type="datetimeFigureOut">
              <a:rPr lang="en-US" smtClean="0"/>
              <a:t>11/30/2022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D868CD-D0D5-4882-A967-6770DA3DD090}" type="slidenum">
              <a:rPr lang="en-US" smtClean="0"/>
              <a:t>‹#›</a:t>
            </a:fld>
            <a:endParaRPr lang="en-US"/>
          </a:p>
        </p:txBody>
      </p:sp>
    </p:spTree>
    <p:extLst>
      <p:ext uri="{BB962C8B-B14F-4D97-AF65-F5344CB8AC3E}">
        <p14:creationId xmlns:p14="http://schemas.microsoft.com/office/powerpoint/2010/main" val="33482936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1FB4B35-8FDD-42C5-B7EA-93C5EE3190C0}" type="datetimeFigureOut">
              <a:rPr lang="en-US" smtClean="0"/>
              <a:t>11/30/2022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D868CD-D0D5-4882-A967-6770DA3DD090}" type="slidenum">
              <a:rPr lang="en-US" smtClean="0"/>
              <a:t>‹#›</a:t>
            </a:fld>
            <a:endParaRPr lang="en-US"/>
          </a:p>
        </p:txBody>
      </p:sp>
    </p:spTree>
    <p:extLst>
      <p:ext uri="{BB962C8B-B14F-4D97-AF65-F5344CB8AC3E}">
        <p14:creationId xmlns:p14="http://schemas.microsoft.com/office/powerpoint/2010/main" val="1397930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1FB4B35-8FDD-42C5-B7EA-93C5EE3190C0}" type="datetimeFigureOut">
              <a:rPr lang="en-US" smtClean="0"/>
              <a:t>11/30/2022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D868CD-D0D5-4882-A967-6770DA3DD090}" type="slidenum">
              <a:rPr lang="en-US" smtClean="0"/>
              <a:t>‹#›</a:t>
            </a:fld>
            <a:endParaRPr lang="en-US"/>
          </a:p>
        </p:txBody>
      </p:sp>
    </p:spTree>
    <p:extLst>
      <p:ext uri="{BB962C8B-B14F-4D97-AF65-F5344CB8AC3E}">
        <p14:creationId xmlns:p14="http://schemas.microsoft.com/office/powerpoint/2010/main" val="19624168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1FB4B35-8FDD-42C5-B7EA-93C5EE3190C0}" type="datetimeFigureOut">
              <a:rPr lang="en-US" smtClean="0"/>
              <a:t>11/30/2022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D868CD-D0D5-4882-A967-6770DA3DD090}" type="slidenum">
              <a:rPr lang="en-US" smtClean="0"/>
              <a:t>‹#›</a:t>
            </a:fld>
            <a:endParaRPr lang="en-US"/>
          </a:p>
        </p:txBody>
      </p:sp>
    </p:spTree>
    <p:extLst>
      <p:ext uri="{BB962C8B-B14F-4D97-AF65-F5344CB8AC3E}">
        <p14:creationId xmlns:p14="http://schemas.microsoft.com/office/powerpoint/2010/main" val="636981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FB4B35-8FDD-42C5-B7EA-93C5EE3190C0}" type="datetimeFigureOut">
              <a:rPr lang="en-US" smtClean="0"/>
              <a:t>11/30/2022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D868CD-D0D5-4882-A967-6770DA3DD090}" type="slidenum">
              <a:rPr lang="en-US" smtClean="0"/>
              <a:t>‹#›</a:t>
            </a:fld>
            <a:endParaRPr lang="en-US"/>
          </a:p>
        </p:txBody>
      </p:sp>
    </p:spTree>
    <p:extLst>
      <p:ext uri="{BB962C8B-B14F-4D97-AF65-F5344CB8AC3E}">
        <p14:creationId xmlns:p14="http://schemas.microsoft.com/office/powerpoint/2010/main" val="4067052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57745" y="3981156"/>
            <a:ext cx="9144000" cy="710206"/>
          </a:xfrm>
        </p:spPr>
        <p:txBody>
          <a:bodyPr>
            <a:normAutofit/>
          </a:bodyPr>
          <a:lstStyle/>
          <a:p>
            <a:r>
              <a:rPr lang="en-US" sz="3200" b="1" dirty="0">
                <a:solidFill>
                  <a:srgbClr val="FF0000"/>
                </a:solidFill>
                <a:latin typeface="Century Gothic" panose="020B0502020202020204" pitchFamily="34" charset="0"/>
                <a:ea typeface="+mn-ea"/>
                <a:cs typeface="+mn-cs"/>
              </a:rPr>
              <a:t>Using elicitation in teaching language skills</a:t>
            </a:r>
          </a:p>
        </p:txBody>
      </p:sp>
      <p:sp>
        <p:nvSpPr>
          <p:cNvPr id="3" name="Subtitle 2"/>
          <p:cNvSpPr>
            <a:spLocks noGrp="1"/>
          </p:cNvSpPr>
          <p:nvPr>
            <p:ph type="subTitle" idx="1"/>
          </p:nvPr>
        </p:nvSpPr>
        <p:spPr>
          <a:xfrm>
            <a:off x="1357745" y="1621164"/>
            <a:ext cx="9144000" cy="1676618"/>
          </a:xfrm>
        </p:spPr>
        <p:txBody>
          <a:bodyPr>
            <a:noAutofit/>
          </a:bodyPr>
          <a:lstStyle/>
          <a:p>
            <a:r>
              <a:rPr lang="en-US" sz="2800" b="1" dirty="0" smtClean="0">
                <a:solidFill>
                  <a:srgbClr val="0070C0"/>
                </a:solidFill>
                <a:latin typeface="Century Gothic" panose="020B0502020202020204" pitchFamily="34" charset="0"/>
              </a:rPr>
              <a:t>ELT </a:t>
            </a:r>
            <a:r>
              <a:rPr lang="en-US" sz="2800" b="1" dirty="0">
                <a:solidFill>
                  <a:srgbClr val="0070C0"/>
                </a:solidFill>
                <a:latin typeface="Century Gothic" panose="020B0502020202020204" pitchFamily="34" charset="0"/>
              </a:rPr>
              <a:t>supervision</a:t>
            </a:r>
          </a:p>
          <a:p>
            <a:r>
              <a:rPr lang="en-US" sz="2800" b="1" dirty="0">
                <a:solidFill>
                  <a:srgbClr val="0070C0"/>
                </a:solidFill>
                <a:latin typeface="Century Gothic" panose="020B0502020202020204" pitchFamily="34" charset="0"/>
              </a:rPr>
              <a:t>Private Education </a:t>
            </a:r>
          </a:p>
          <a:p>
            <a:r>
              <a:rPr lang="en-US" sz="2800" b="1" dirty="0">
                <a:solidFill>
                  <a:srgbClr val="0070C0"/>
                </a:solidFill>
                <a:latin typeface="Century Gothic" panose="020B0502020202020204" pitchFamily="34" charset="0"/>
              </a:rPr>
              <a:t>Professional </a:t>
            </a:r>
            <a:r>
              <a:rPr lang="en-US" sz="2800" b="1" dirty="0" smtClean="0">
                <a:solidFill>
                  <a:srgbClr val="0070C0"/>
                </a:solidFill>
                <a:latin typeface="Century Gothic" panose="020B0502020202020204" pitchFamily="34" charset="0"/>
              </a:rPr>
              <a:t>Development Programme</a:t>
            </a:r>
            <a:endParaRPr lang="en-US" sz="2800" b="1" dirty="0">
              <a:solidFill>
                <a:srgbClr val="0070C0"/>
              </a:solidFill>
              <a:latin typeface="Century Gothic" panose="020B0502020202020204" pitchFamily="34" charset="0"/>
            </a:endParaRPr>
          </a:p>
          <a:p>
            <a:endParaRPr lang="en-US" sz="2800" b="1" dirty="0">
              <a:solidFill>
                <a:srgbClr val="0070C0"/>
              </a:solidFill>
              <a:latin typeface="Century Gothic" panose="020B0502020202020204" pitchFamily="34" charset="0"/>
            </a:endParaRPr>
          </a:p>
        </p:txBody>
      </p:sp>
      <p:sp>
        <p:nvSpPr>
          <p:cNvPr id="4" name="Title 1"/>
          <p:cNvSpPr txBox="1">
            <a:spLocks/>
          </p:cNvSpPr>
          <p:nvPr/>
        </p:nvSpPr>
        <p:spPr>
          <a:xfrm>
            <a:off x="1357745" y="5043055"/>
            <a:ext cx="9144000" cy="127447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dirty="0" smtClean="0">
                <a:solidFill>
                  <a:srgbClr val="FF0000"/>
                </a:solidFill>
                <a:latin typeface="Century Gothic" panose="020B0502020202020204" pitchFamily="34" charset="0"/>
                <a:ea typeface="+mn-ea"/>
                <a:cs typeface="+mn-cs"/>
              </a:rPr>
              <a:t>2022/2023</a:t>
            </a:r>
            <a:endParaRPr lang="en-US" sz="3600" b="1" dirty="0">
              <a:solidFill>
                <a:srgbClr val="FF0000"/>
              </a:solidFill>
              <a:latin typeface="Century Gothic" panose="020B0502020202020204" pitchFamily="34" charset="0"/>
              <a:ea typeface="+mn-ea"/>
              <a:cs typeface="+mn-cs"/>
            </a:endParaRPr>
          </a:p>
        </p:txBody>
      </p:sp>
      <p:pic>
        <p:nvPicPr>
          <p:cNvPr id="5" name="Picture 4" descr="C:\Users\Dell\Desktop\untitled.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23164" y="306965"/>
            <a:ext cx="1167187" cy="1184209"/>
          </a:xfrm>
          <a:prstGeom prst="rect">
            <a:avLst/>
          </a:prstGeom>
          <a:noFill/>
          <a:ln>
            <a:noFill/>
          </a:ln>
        </p:spPr>
      </p:pic>
    </p:spTree>
    <p:extLst>
      <p:ext uri="{BB962C8B-B14F-4D97-AF65-F5344CB8AC3E}">
        <p14:creationId xmlns:p14="http://schemas.microsoft.com/office/powerpoint/2010/main" val="4155259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217" y="537155"/>
            <a:ext cx="10515600" cy="418810"/>
          </a:xfrm>
        </p:spPr>
        <p:txBody>
          <a:bodyPr>
            <a:normAutofit fontScale="90000"/>
          </a:bodyPr>
          <a:lstStyle/>
          <a:p>
            <a:pPr algn="ctr"/>
            <a:r>
              <a:rPr lang="en-US" b="1" dirty="0" smtClean="0">
                <a:solidFill>
                  <a:srgbClr val="FF0000"/>
                </a:solidFill>
                <a:effectLst>
                  <a:outerShdw blurRad="38100" dist="38100" dir="2700000" algn="tl">
                    <a:srgbClr val="000000">
                      <a:alpha val="43137"/>
                    </a:srgbClr>
                  </a:outerShdw>
                </a:effectLst>
                <a:latin typeface="Century Gothic" panose="020B0502020202020204" pitchFamily="34" charset="0"/>
              </a:rPr>
              <a:t>Main points</a:t>
            </a:r>
            <a:endParaRPr lang="en-US" b="1" dirty="0">
              <a:solidFill>
                <a:srgbClr val="FF0000"/>
              </a:solidFill>
              <a:effectLst>
                <a:outerShdw blurRad="38100" dist="38100" dir="2700000" algn="tl">
                  <a:srgbClr val="000000">
                    <a:alpha val="43137"/>
                  </a:srgbClr>
                </a:outerShdw>
              </a:effectLst>
              <a:latin typeface="Century Gothic" panose="020B0502020202020204" pitchFamily="34" charset="0"/>
            </a:endParaRPr>
          </a:p>
        </p:txBody>
      </p:sp>
      <p:sp>
        <p:nvSpPr>
          <p:cNvPr id="3" name="Content Placeholder 2"/>
          <p:cNvSpPr>
            <a:spLocks noGrp="1"/>
          </p:cNvSpPr>
          <p:nvPr>
            <p:ph idx="1"/>
          </p:nvPr>
        </p:nvSpPr>
        <p:spPr>
          <a:xfrm>
            <a:off x="619990" y="1371601"/>
            <a:ext cx="10758055" cy="5209308"/>
          </a:xfrm>
        </p:spPr>
        <p:txBody>
          <a:bodyPr>
            <a:noAutofit/>
          </a:bodyPr>
          <a:lstStyle/>
          <a:p>
            <a:pPr>
              <a:lnSpc>
                <a:spcPct val="150000"/>
              </a:lnSpc>
            </a:pPr>
            <a:r>
              <a:rPr lang="en-US" sz="2600" b="1" dirty="0" smtClean="0">
                <a:solidFill>
                  <a:srgbClr val="002060"/>
                </a:solidFill>
                <a:effectLst>
                  <a:outerShdw blurRad="38100" dist="38100" dir="2700000" algn="tl">
                    <a:srgbClr val="000000">
                      <a:alpha val="43137"/>
                    </a:srgbClr>
                  </a:outerShdw>
                </a:effectLst>
                <a:latin typeface="Century Gothic" panose="020B0502020202020204" pitchFamily="34" charset="0"/>
              </a:rPr>
              <a:t>1. Teacher talk and student talk</a:t>
            </a:r>
          </a:p>
          <a:p>
            <a:pPr>
              <a:lnSpc>
                <a:spcPct val="150000"/>
              </a:lnSpc>
            </a:pPr>
            <a:r>
              <a:rPr lang="en-US" sz="2600" b="1" dirty="0" smtClean="0">
                <a:solidFill>
                  <a:srgbClr val="002060"/>
                </a:solidFill>
                <a:effectLst>
                  <a:outerShdw blurRad="38100" dist="38100" dir="2700000" algn="tl">
                    <a:srgbClr val="000000">
                      <a:alpha val="43137"/>
                    </a:srgbClr>
                  </a:outerShdw>
                </a:effectLst>
                <a:latin typeface="Century Gothic" panose="020B0502020202020204" pitchFamily="34" charset="0"/>
              </a:rPr>
              <a:t>2. Definition of elicitation</a:t>
            </a:r>
          </a:p>
          <a:p>
            <a:pPr>
              <a:lnSpc>
                <a:spcPct val="150000"/>
              </a:lnSpc>
            </a:pPr>
            <a:r>
              <a:rPr lang="en-US" sz="2600" b="1" dirty="0" smtClean="0">
                <a:solidFill>
                  <a:srgbClr val="002060"/>
                </a:solidFill>
                <a:effectLst>
                  <a:outerShdw blurRad="38100" dist="38100" dir="2700000" algn="tl">
                    <a:srgbClr val="000000">
                      <a:alpha val="43137"/>
                    </a:srgbClr>
                  </a:outerShdw>
                </a:effectLst>
                <a:latin typeface="Century Gothic" panose="020B0502020202020204" pitchFamily="34" charset="0"/>
              </a:rPr>
              <a:t>3. Advantages </a:t>
            </a:r>
            <a:r>
              <a:rPr lang="en-US" sz="2600" b="1" dirty="0">
                <a:solidFill>
                  <a:srgbClr val="002060"/>
                </a:solidFill>
                <a:effectLst>
                  <a:outerShdw blurRad="38100" dist="38100" dir="2700000" algn="tl">
                    <a:srgbClr val="000000">
                      <a:alpha val="43137"/>
                    </a:srgbClr>
                  </a:outerShdw>
                </a:effectLst>
                <a:latin typeface="Century Gothic" panose="020B0502020202020204" pitchFamily="34" charset="0"/>
              </a:rPr>
              <a:t>and considerations </a:t>
            </a:r>
          </a:p>
          <a:p>
            <a:pPr>
              <a:lnSpc>
                <a:spcPct val="150000"/>
              </a:lnSpc>
            </a:pPr>
            <a:r>
              <a:rPr lang="en-US" sz="2600" b="1" dirty="0" smtClean="0">
                <a:solidFill>
                  <a:srgbClr val="002060"/>
                </a:solidFill>
                <a:effectLst>
                  <a:outerShdw blurRad="38100" dist="38100" dir="2700000" algn="tl">
                    <a:srgbClr val="000000">
                      <a:alpha val="43137"/>
                    </a:srgbClr>
                  </a:outerShdw>
                </a:effectLst>
                <a:latin typeface="Century Gothic" panose="020B0502020202020204" pitchFamily="34" charset="0"/>
              </a:rPr>
              <a:t>4. Stages </a:t>
            </a:r>
            <a:r>
              <a:rPr lang="en-US" sz="2600" b="1" dirty="0">
                <a:solidFill>
                  <a:srgbClr val="002060"/>
                </a:solidFill>
                <a:effectLst>
                  <a:outerShdw blurRad="38100" dist="38100" dir="2700000" algn="tl">
                    <a:srgbClr val="000000">
                      <a:alpha val="43137"/>
                    </a:srgbClr>
                  </a:outerShdw>
                </a:effectLst>
                <a:latin typeface="Century Gothic" panose="020B0502020202020204" pitchFamily="34" charset="0"/>
              </a:rPr>
              <a:t>of effective </a:t>
            </a:r>
            <a:r>
              <a:rPr lang="en-US" sz="2600" b="1" dirty="0" smtClean="0">
                <a:solidFill>
                  <a:srgbClr val="002060"/>
                </a:solidFill>
                <a:effectLst>
                  <a:outerShdw blurRad="38100" dist="38100" dir="2700000" algn="tl">
                    <a:srgbClr val="000000">
                      <a:alpha val="43137"/>
                    </a:srgbClr>
                  </a:outerShdw>
                </a:effectLst>
                <a:latin typeface="Century Gothic" panose="020B0502020202020204" pitchFamily="34" charset="0"/>
              </a:rPr>
              <a:t>eliciting</a:t>
            </a:r>
          </a:p>
          <a:p>
            <a:pPr>
              <a:lnSpc>
                <a:spcPct val="150000"/>
              </a:lnSpc>
            </a:pPr>
            <a:r>
              <a:rPr lang="en-US" sz="2600" b="1" dirty="0" smtClean="0">
                <a:solidFill>
                  <a:srgbClr val="002060"/>
                </a:solidFill>
                <a:effectLst>
                  <a:outerShdw blurRad="38100" dist="38100" dir="2700000" algn="tl">
                    <a:srgbClr val="000000">
                      <a:alpha val="43137"/>
                    </a:srgbClr>
                  </a:outerShdw>
                </a:effectLst>
                <a:latin typeface="Century Gothic" panose="020B0502020202020204" pitchFamily="34" charset="0"/>
              </a:rPr>
              <a:t>5</a:t>
            </a:r>
            <a:r>
              <a:rPr lang="en-US" sz="2600" b="1" dirty="0">
                <a:solidFill>
                  <a:srgbClr val="002060"/>
                </a:solidFill>
                <a:effectLst>
                  <a:outerShdw blurRad="38100" dist="38100" dir="2700000" algn="tl">
                    <a:srgbClr val="000000">
                      <a:alpha val="43137"/>
                    </a:srgbClr>
                  </a:outerShdw>
                </a:effectLst>
                <a:latin typeface="Century Gothic" panose="020B0502020202020204" pitchFamily="34" charset="0"/>
              </a:rPr>
              <a:t>. Types &amp; examples  of elicitation </a:t>
            </a:r>
            <a:r>
              <a:rPr lang="en-US" sz="2600" b="1" dirty="0" smtClean="0">
                <a:solidFill>
                  <a:srgbClr val="002060"/>
                </a:solidFill>
                <a:effectLst>
                  <a:outerShdw blurRad="38100" dist="38100" dir="2700000" algn="tl">
                    <a:srgbClr val="000000">
                      <a:alpha val="43137"/>
                    </a:srgbClr>
                  </a:outerShdw>
                </a:effectLst>
                <a:latin typeface="Century Gothic" panose="020B0502020202020204" pitchFamily="34" charset="0"/>
              </a:rPr>
              <a:t>techniques</a:t>
            </a:r>
          </a:p>
          <a:p>
            <a:pPr>
              <a:lnSpc>
                <a:spcPct val="150000"/>
              </a:lnSpc>
            </a:pPr>
            <a:r>
              <a:rPr lang="en-US" sz="2600" b="1" dirty="0" smtClean="0">
                <a:solidFill>
                  <a:srgbClr val="002060"/>
                </a:solidFill>
                <a:effectLst>
                  <a:outerShdw blurRad="38100" dist="38100" dir="2700000" algn="tl">
                    <a:srgbClr val="000000">
                      <a:alpha val="43137"/>
                    </a:srgbClr>
                  </a:outerShdw>
                </a:effectLst>
                <a:latin typeface="Century Gothic" panose="020B0502020202020204" pitchFamily="34" charset="0"/>
              </a:rPr>
              <a:t>6. How </a:t>
            </a:r>
            <a:r>
              <a:rPr lang="en-US" sz="2600" b="1" dirty="0">
                <a:solidFill>
                  <a:srgbClr val="002060"/>
                </a:solidFill>
                <a:effectLst>
                  <a:outerShdw blurRad="38100" dist="38100" dir="2700000" algn="tl">
                    <a:srgbClr val="000000">
                      <a:alpha val="43137"/>
                    </a:srgbClr>
                  </a:outerShdw>
                </a:effectLst>
                <a:latin typeface="Century Gothic" panose="020B0502020202020204" pitchFamily="34" charset="0"/>
              </a:rPr>
              <a:t>to plan and evaluate the elicitation techniques</a:t>
            </a:r>
            <a:r>
              <a:rPr lang="en-US" sz="2600" b="1" dirty="0" smtClean="0">
                <a:solidFill>
                  <a:srgbClr val="002060"/>
                </a:solidFill>
                <a:effectLst>
                  <a:outerShdw blurRad="38100" dist="38100" dir="2700000" algn="tl">
                    <a:srgbClr val="000000">
                      <a:alpha val="43137"/>
                    </a:srgbClr>
                  </a:outerShdw>
                </a:effectLst>
                <a:latin typeface="Century Gothic" panose="020B0502020202020204" pitchFamily="34" charset="0"/>
              </a:rPr>
              <a:t>?</a:t>
            </a:r>
          </a:p>
          <a:p>
            <a:pPr>
              <a:lnSpc>
                <a:spcPct val="150000"/>
              </a:lnSpc>
            </a:pPr>
            <a:r>
              <a:rPr lang="en-US" sz="2600" b="1" dirty="0" smtClean="0">
                <a:solidFill>
                  <a:srgbClr val="002060"/>
                </a:solidFill>
                <a:effectLst>
                  <a:outerShdw blurRad="38100" dist="38100" dir="2700000" algn="tl">
                    <a:srgbClr val="000000">
                      <a:alpha val="43137"/>
                    </a:srgbClr>
                  </a:outerShdw>
                </a:effectLst>
                <a:latin typeface="Century Gothic" panose="020B0502020202020204" pitchFamily="34" charset="0"/>
              </a:rPr>
              <a:t>7. </a:t>
            </a:r>
            <a:r>
              <a:rPr lang="en-US" sz="2600" b="1" dirty="0">
                <a:solidFill>
                  <a:srgbClr val="002060"/>
                </a:solidFill>
                <a:effectLst>
                  <a:outerShdw blurRad="38100" dist="38100" dir="2700000" algn="tl">
                    <a:srgbClr val="000000">
                      <a:alpha val="43137"/>
                    </a:srgbClr>
                  </a:outerShdw>
                </a:effectLst>
                <a:latin typeface="Century Gothic" panose="020B0502020202020204" pitchFamily="34" charset="0"/>
              </a:rPr>
              <a:t>Recommendations for using  elicitation techniques </a:t>
            </a:r>
          </a:p>
          <a:p>
            <a:pPr>
              <a:lnSpc>
                <a:spcPct val="150000"/>
              </a:lnSpc>
            </a:pPr>
            <a:endParaRPr lang="en-US" sz="2600" b="1" dirty="0">
              <a:solidFill>
                <a:srgbClr val="002060"/>
              </a:solidFill>
              <a:effectLst>
                <a:outerShdw blurRad="38100" dist="38100" dir="2700000" algn="tl">
                  <a:srgbClr val="000000">
                    <a:alpha val="43137"/>
                  </a:srgbClr>
                </a:outerShdw>
              </a:effectLst>
              <a:latin typeface="Century Gothic" panose="020B0502020202020204" pitchFamily="34" charset="0"/>
            </a:endParaRPr>
          </a:p>
          <a:p>
            <a:pPr marL="0" indent="0">
              <a:lnSpc>
                <a:spcPct val="150000"/>
              </a:lnSpc>
              <a:buNone/>
            </a:pPr>
            <a:endParaRPr lang="en-US" sz="2600" b="1" dirty="0" smtClean="0">
              <a:solidFill>
                <a:srgbClr val="002060"/>
              </a:solidFill>
              <a:effectLst>
                <a:outerShdw blurRad="38100" dist="38100" dir="2700000" algn="tl">
                  <a:srgbClr val="000000">
                    <a:alpha val="43137"/>
                  </a:srgbClr>
                </a:outerShdw>
              </a:effectLst>
              <a:latin typeface="Century Gothic" panose="020B0502020202020204" pitchFamily="34" charset="0"/>
            </a:endParaRPr>
          </a:p>
          <a:p>
            <a:pPr>
              <a:lnSpc>
                <a:spcPct val="150000"/>
              </a:lnSpc>
            </a:pPr>
            <a:endParaRPr lang="en-US" sz="2600" b="1" dirty="0">
              <a:solidFill>
                <a:srgbClr val="00206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42520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8406" y="2729132"/>
            <a:ext cx="9144000" cy="680578"/>
          </a:xfrm>
        </p:spPr>
        <p:txBody>
          <a:bodyPr>
            <a:normAutofit/>
          </a:bodyPr>
          <a:lstStyle/>
          <a:p>
            <a:r>
              <a:rPr lang="en-US" sz="3600" b="1" dirty="0" smtClean="0">
                <a:solidFill>
                  <a:srgbClr val="FF0000"/>
                </a:solidFill>
                <a:latin typeface="Century Gothic" panose="020B0502020202020204" pitchFamily="34" charset="0"/>
              </a:rPr>
              <a:t>1.Teacher </a:t>
            </a:r>
            <a:r>
              <a:rPr lang="en-US" sz="3600" b="1" dirty="0">
                <a:solidFill>
                  <a:srgbClr val="FF0000"/>
                </a:solidFill>
                <a:latin typeface="Century Gothic" panose="020B0502020202020204" pitchFamily="34" charset="0"/>
              </a:rPr>
              <a:t>talk &amp; student talk</a:t>
            </a:r>
            <a:endParaRPr lang="en-US" sz="3600" dirty="0">
              <a:solidFill>
                <a:srgbClr val="FF0000"/>
              </a:solidFill>
              <a:latin typeface="Century Gothic" panose="020B0502020202020204" pitchFamily="34" charset="0"/>
              <a:ea typeface="+mn-ea"/>
              <a:cs typeface="+mn-cs"/>
            </a:endParaRPr>
          </a:p>
        </p:txBody>
      </p:sp>
    </p:spTree>
    <p:extLst>
      <p:ext uri="{BB962C8B-B14F-4D97-AF65-F5344CB8AC3E}">
        <p14:creationId xmlns:p14="http://schemas.microsoft.com/office/powerpoint/2010/main" val="3334827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218" y="246208"/>
            <a:ext cx="10515600" cy="626628"/>
          </a:xfrm>
        </p:spPr>
        <p:txBody>
          <a:bodyPr>
            <a:normAutofit/>
          </a:bodyPr>
          <a:lstStyle/>
          <a:p>
            <a:pPr algn="ctr"/>
            <a:r>
              <a:rPr lang="en-US" sz="3200" b="1" dirty="0">
                <a:solidFill>
                  <a:srgbClr val="FF0000"/>
                </a:solidFill>
                <a:latin typeface="Century Gothic" panose="020B0502020202020204" pitchFamily="34" charset="0"/>
                <a:ea typeface="+mn-ea"/>
                <a:cs typeface="+mn-cs"/>
              </a:rPr>
              <a:t>Teacher talk &amp; student talk</a:t>
            </a:r>
          </a:p>
        </p:txBody>
      </p:sp>
      <p:sp>
        <p:nvSpPr>
          <p:cNvPr id="3" name="Content Placeholder 2"/>
          <p:cNvSpPr>
            <a:spLocks noGrp="1"/>
          </p:cNvSpPr>
          <p:nvPr>
            <p:ph idx="1"/>
          </p:nvPr>
        </p:nvSpPr>
        <p:spPr>
          <a:xfrm>
            <a:off x="741218" y="1025237"/>
            <a:ext cx="10515600" cy="5375564"/>
          </a:xfrm>
        </p:spPr>
        <p:txBody>
          <a:bodyPr>
            <a:noAutofit/>
          </a:bodyPr>
          <a:lstStyle/>
          <a:p>
            <a:pPr algn="justLow">
              <a:lnSpc>
                <a:spcPct val="150000"/>
              </a:lnSpc>
            </a:pPr>
            <a:r>
              <a:rPr lang="en-US" sz="2400" b="1" dirty="0" smtClean="0">
                <a:solidFill>
                  <a:srgbClr val="002060"/>
                </a:solidFill>
                <a:latin typeface="Century Gothic" panose="020B0502020202020204" pitchFamily="34" charset="0"/>
              </a:rPr>
              <a:t>The balance between teacher talking time (TTT) and student talking time (STT) depends on the activities, the type of the lesson and the level of students.</a:t>
            </a:r>
            <a:endParaRPr lang="en-US" sz="2400" dirty="0" smtClean="0">
              <a:solidFill>
                <a:srgbClr val="002060"/>
              </a:solidFill>
              <a:latin typeface="Century Gothic" panose="020B0502020202020204" pitchFamily="34" charset="0"/>
            </a:endParaRPr>
          </a:p>
          <a:p>
            <a:pPr algn="justLow">
              <a:lnSpc>
                <a:spcPct val="150000"/>
              </a:lnSpc>
            </a:pPr>
            <a:r>
              <a:rPr lang="en-US" sz="2400" b="1" dirty="0" smtClean="0">
                <a:solidFill>
                  <a:srgbClr val="FF0000"/>
                </a:solidFill>
                <a:latin typeface="Century Gothic" panose="020B0502020202020204" pitchFamily="34" charset="0"/>
              </a:rPr>
              <a:t>Teachers tend to speak more when:</a:t>
            </a:r>
          </a:p>
          <a:p>
            <a:pPr algn="justLow">
              <a:lnSpc>
                <a:spcPct val="150000"/>
              </a:lnSpc>
            </a:pPr>
            <a:r>
              <a:rPr lang="en-US" sz="2400" b="1" dirty="0" smtClean="0">
                <a:solidFill>
                  <a:srgbClr val="002060"/>
                </a:solidFill>
                <a:latin typeface="Century Gothic" panose="020B0502020202020204" pitchFamily="34" charset="0"/>
              </a:rPr>
              <a:t>Presenting, clarifying, checking and modelling new language.</a:t>
            </a:r>
          </a:p>
          <a:p>
            <a:pPr algn="justLow">
              <a:lnSpc>
                <a:spcPct val="150000"/>
              </a:lnSpc>
            </a:pPr>
            <a:r>
              <a:rPr lang="en-US" sz="2400" b="1" dirty="0" smtClean="0">
                <a:solidFill>
                  <a:srgbClr val="002060"/>
                </a:solidFill>
                <a:latin typeface="Century Gothic" panose="020B0502020202020204" pitchFamily="34" charset="0"/>
              </a:rPr>
              <a:t>Setting up new activities or giving instructions.</a:t>
            </a:r>
          </a:p>
          <a:p>
            <a:pPr algn="justLow">
              <a:lnSpc>
                <a:spcPct val="150000"/>
              </a:lnSpc>
            </a:pPr>
            <a:r>
              <a:rPr lang="en-US" sz="2400" b="1" dirty="0" smtClean="0">
                <a:solidFill>
                  <a:srgbClr val="002060"/>
                </a:solidFill>
                <a:latin typeface="Century Gothic" panose="020B0502020202020204" pitchFamily="34" charset="0"/>
              </a:rPr>
              <a:t>Providing language input as telling a story.</a:t>
            </a:r>
          </a:p>
          <a:p>
            <a:pPr algn="justLow">
              <a:lnSpc>
                <a:spcPct val="150000"/>
              </a:lnSpc>
            </a:pPr>
            <a:r>
              <a:rPr lang="en-US" sz="2400" b="1" dirty="0" smtClean="0">
                <a:solidFill>
                  <a:srgbClr val="002060"/>
                </a:solidFill>
                <a:latin typeface="Century Gothic" panose="020B0502020202020204" pitchFamily="34" charset="0"/>
              </a:rPr>
              <a:t>Establishing rapport by chatting</a:t>
            </a:r>
            <a:endParaRPr lang="en-US" sz="2400" dirty="0" smtClean="0">
              <a:solidFill>
                <a:srgbClr val="002060"/>
              </a:solidFill>
              <a:latin typeface="Century Gothic" panose="020B0502020202020204" pitchFamily="34" charset="0"/>
            </a:endParaRPr>
          </a:p>
          <a:p>
            <a:pPr algn="justLow">
              <a:lnSpc>
                <a:spcPct val="150000"/>
              </a:lnSpc>
            </a:pPr>
            <a:endParaRPr lang="en-US" sz="2400" dirty="0" smtClean="0">
              <a:solidFill>
                <a:srgbClr val="002060"/>
              </a:solidFill>
              <a:latin typeface="Century Gothic" panose="020B0502020202020204" pitchFamily="34" charset="0"/>
            </a:endParaRPr>
          </a:p>
          <a:p>
            <a:pPr>
              <a:lnSpc>
                <a:spcPct val="150000"/>
              </a:lnSpc>
            </a:pPr>
            <a:endParaRPr lang="en-US" sz="2400" dirty="0">
              <a:solidFill>
                <a:srgbClr val="002060"/>
              </a:solidFill>
            </a:endParaRPr>
          </a:p>
        </p:txBody>
      </p:sp>
    </p:spTree>
    <p:extLst>
      <p:ext uri="{BB962C8B-B14F-4D97-AF65-F5344CB8AC3E}">
        <p14:creationId xmlns:p14="http://schemas.microsoft.com/office/powerpoint/2010/main" val="2037092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286" y="243864"/>
            <a:ext cx="10515600" cy="626628"/>
          </a:xfrm>
        </p:spPr>
        <p:txBody>
          <a:bodyPr>
            <a:normAutofit/>
          </a:bodyPr>
          <a:lstStyle/>
          <a:p>
            <a:pPr algn="ctr"/>
            <a:r>
              <a:rPr lang="en-US" sz="2800" b="1" dirty="0" smtClean="0">
                <a:solidFill>
                  <a:srgbClr val="FF0000"/>
                </a:solidFill>
                <a:latin typeface="Century Gothic" panose="020B0502020202020204" pitchFamily="34" charset="0"/>
              </a:rPr>
              <a:t>The advantages of teacher talk </a:t>
            </a:r>
            <a:endParaRPr lang="en-US" sz="2800" b="1" dirty="0">
              <a:solidFill>
                <a:srgbClr val="FF0000"/>
              </a:solidFill>
              <a:latin typeface="Century Gothic" panose="020B0502020202020204" pitchFamily="34" charset="0"/>
            </a:endParaRPr>
          </a:p>
        </p:txBody>
      </p:sp>
      <p:sp>
        <p:nvSpPr>
          <p:cNvPr id="3" name="Content Placeholder 2"/>
          <p:cNvSpPr>
            <a:spLocks noGrp="1"/>
          </p:cNvSpPr>
          <p:nvPr>
            <p:ph idx="1"/>
          </p:nvPr>
        </p:nvSpPr>
        <p:spPr>
          <a:xfrm>
            <a:off x="881895" y="870492"/>
            <a:ext cx="10515600" cy="5832763"/>
          </a:xfrm>
        </p:spPr>
        <p:txBody>
          <a:bodyPr>
            <a:noAutofit/>
          </a:bodyPr>
          <a:lstStyle/>
          <a:p>
            <a:pPr algn="justLow">
              <a:lnSpc>
                <a:spcPct val="150000"/>
              </a:lnSpc>
              <a:spcBef>
                <a:spcPts val="600"/>
              </a:spcBef>
            </a:pPr>
            <a:r>
              <a:rPr lang="en-US" sz="2400" b="1" dirty="0" smtClean="0">
                <a:solidFill>
                  <a:srgbClr val="002060"/>
                </a:solidFill>
                <a:latin typeface="Century Gothic" panose="020B0502020202020204" pitchFamily="34" charset="0"/>
              </a:rPr>
              <a:t>The teacher is a source of authentic language.</a:t>
            </a:r>
          </a:p>
          <a:p>
            <a:pPr algn="justLow">
              <a:lnSpc>
                <a:spcPct val="150000"/>
              </a:lnSpc>
              <a:spcBef>
                <a:spcPts val="600"/>
              </a:spcBef>
            </a:pPr>
            <a:r>
              <a:rPr lang="en-US" sz="2400" b="1" dirty="0" smtClean="0">
                <a:solidFill>
                  <a:srgbClr val="002060"/>
                </a:solidFill>
                <a:latin typeface="Century Gothic" panose="020B0502020202020204" pitchFamily="34" charset="0"/>
              </a:rPr>
              <a:t>Teacher talk is needed for classroom management.</a:t>
            </a:r>
          </a:p>
          <a:p>
            <a:pPr algn="justLow">
              <a:lnSpc>
                <a:spcPct val="150000"/>
              </a:lnSpc>
              <a:spcBef>
                <a:spcPts val="600"/>
              </a:spcBef>
            </a:pPr>
            <a:r>
              <a:rPr lang="en-US" sz="2300" b="1" dirty="0" smtClean="0">
                <a:solidFill>
                  <a:srgbClr val="002060"/>
                </a:solidFill>
                <a:latin typeface="Century Gothic" panose="020B0502020202020204" pitchFamily="34" charset="0"/>
              </a:rPr>
              <a:t>You can present models of a new language (vocabulary or grammar).</a:t>
            </a:r>
          </a:p>
          <a:p>
            <a:pPr algn="justLow">
              <a:lnSpc>
                <a:spcPct val="150000"/>
              </a:lnSpc>
              <a:spcBef>
                <a:spcPts val="600"/>
              </a:spcBef>
            </a:pPr>
            <a:r>
              <a:rPr lang="en-US" sz="2400" b="1" dirty="0" smtClean="0">
                <a:solidFill>
                  <a:srgbClr val="002060"/>
                </a:solidFill>
                <a:latin typeface="Century Gothic" panose="020B0502020202020204" pitchFamily="34" charset="0"/>
              </a:rPr>
              <a:t>Explaining something about the language in a reassuring way.</a:t>
            </a:r>
          </a:p>
          <a:p>
            <a:pPr algn="justLow">
              <a:lnSpc>
                <a:spcPct val="150000"/>
              </a:lnSpc>
              <a:spcBef>
                <a:spcPts val="600"/>
              </a:spcBef>
            </a:pPr>
            <a:r>
              <a:rPr lang="en-US" sz="2400" b="1" dirty="0" smtClean="0">
                <a:solidFill>
                  <a:srgbClr val="FF0000"/>
                </a:solidFill>
                <a:latin typeface="Century Gothic" panose="020B0502020202020204" pitchFamily="34" charset="0"/>
              </a:rPr>
              <a:t>But if you talk too much:</a:t>
            </a:r>
          </a:p>
          <a:p>
            <a:pPr algn="justLow">
              <a:lnSpc>
                <a:spcPct val="150000"/>
              </a:lnSpc>
              <a:spcBef>
                <a:spcPts val="600"/>
              </a:spcBef>
            </a:pPr>
            <a:r>
              <a:rPr lang="en-US" sz="2400" b="1" dirty="0" smtClean="0">
                <a:solidFill>
                  <a:srgbClr val="002060"/>
                </a:solidFill>
                <a:latin typeface="Century Gothic" panose="020B0502020202020204" pitchFamily="34" charset="0"/>
              </a:rPr>
              <a:t>Students don’t have the chance to participate.</a:t>
            </a:r>
          </a:p>
          <a:p>
            <a:pPr algn="justLow">
              <a:lnSpc>
                <a:spcPct val="150000"/>
              </a:lnSpc>
              <a:spcBef>
                <a:spcPts val="600"/>
              </a:spcBef>
            </a:pPr>
            <a:r>
              <a:rPr lang="en-US" sz="2400" b="1" dirty="0" smtClean="0">
                <a:solidFill>
                  <a:srgbClr val="002060"/>
                </a:solidFill>
                <a:latin typeface="Century Gothic" panose="020B0502020202020204" pitchFamily="34" charset="0"/>
              </a:rPr>
              <a:t>You won’t be able to listen closely enough to your students.</a:t>
            </a:r>
          </a:p>
          <a:p>
            <a:pPr algn="justLow">
              <a:lnSpc>
                <a:spcPct val="150000"/>
              </a:lnSpc>
              <a:spcBef>
                <a:spcPts val="600"/>
              </a:spcBef>
            </a:pPr>
            <a:r>
              <a:rPr lang="en-US" sz="2400" b="1" dirty="0" smtClean="0">
                <a:solidFill>
                  <a:srgbClr val="002060"/>
                </a:solidFill>
                <a:latin typeface="Century Gothic" panose="020B0502020202020204" pitchFamily="34" charset="0"/>
              </a:rPr>
              <a:t>For lower levels, the language used in explanation may be difficult.</a:t>
            </a:r>
          </a:p>
          <a:p>
            <a:pPr algn="justLow">
              <a:lnSpc>
                <a:spcPct val="150000"/>
              </a:lnSpc>
              <a:spcBef>
                <a:spcPts val="600"/>
              </a:spcBef>
            </a:pPr>
            <a:endParaRPr lang="en-US" sz="2400" b="1" dirty="0" smtClean="0">
              <a:solidFill>
                <a:srgbClr val="002060"/>
              </a:solidFill>
              <a:latin typeface="Century Gothic" panose="020B0502020202020204" pitchFamily="34" charset="0"/>
            </a:endParaRPr>
          </a:p>
          <a:p>
            <a:pPr>
              <a:lnSpc>
                <a:spcPct val="150000"/>
              </a:lnSpc>
              <a:spcBef>
                <a:spcPts val="600"/>
              </a:spcBef>
            </a:pPr>
            <a:endParaRPr lang="en-US" sz="2400" b="1" dirty="0">
              <a:solidFill>
                <a:srgbClr val="002060"/>
              </a:solidFill>
            </a:endParaRPr>
          </a:p>
        </p:txBody>
      </p:sp>
    </p:spTree>
    <p:extLst>
      <p:ext uri="{BB962C8B-B14F-4D97-AF65-F5344CB8AC3E}">
        <p14:creationId xmlns:p14="http://schemas.microsoft.com/office/powerpoint/2010/main" val="3663213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218" y="288412"/>
            <a:ext cx="10515600" cy="626628"/>
          </a:xfrm>
        </p:spPr>
        <p:txBody>
          <a:bodyPr>
            <a:normAutofit/>
          </a:bodyPr>
          <a:lstStyle/>
          <a:p>
            <a:pPr algn="ctr"/>
            <a:r>
              <a:rPr lang="en-US" sz="2800" b="1" dirty="0">
                <a:solidFill>
                  <a:srgbClr val="FF0000"/>
                </a:solidFill>
                <a:latin typeface="Century Gothic" panose="020B0502020202020204" pitchFamily="34" charset="0"/>
                <a:ea typeface="+mn-ea"/>
                <a:cs typeface="+mn-cs"/>
              </a:rPr>
              <a:t>How can you help students understand what you say?</a:t>
            </a:r>
          </a:p>
        </p:txBody>
      </p:sp>
      <p:sp>
        <p:nvSpPr>
          <p:cNvPr id="3" name="Content Placeholder 2"/>
          <p:cNvSpPr>
            <a:spLocks noGrp="1"/>
          </p:cNvSpPr>
          <p:nvPr>
            <p:ph idx="1"/>
          </p:nvPr>
        </p:nvSpPr>
        <p:spPr>
          <a:xfrm>
            <a:off x="741218" y="1061046"/>
            <a:ext cx="10515600" cy="5699120"/>
          </a:xfrm>
        </p:spPr>
        <p:txBody>
          <a:bodyPr>
            <a:noAutofit/>
          </a:bodyPr>
          <a:lstStyle/>
          <a:p>
            <a:pPr algn="justLow">
              <a:lnSpc>
                <a:spcPct val="150000"/>
              </a:lnSpc>
            </a:pPr>
            <a:r>
              <a:rPr lang="en-US" sz="2400" b="1" dirty="0" smtClean="0">
                <a:solidFill>
                  <a:srgbClr val="FF0000"/>
                </a:solidFill>
                <a:latin typeface="Century Gothic" panose="020B0502020202020204" pitchFamily="34" charset="0"/>
              </a:rPr>
              <a:t>Grade</a:t>
            </a:r>
            <a:r>
              <a:rPr lang="en-US" sz="2400" b="1" dirty="0" smtClean="0">
                <a:solidFill>
                  <a:srgbClr val="002060"/>
                </a:solidFill>
                <a:latin typeface="Century Gothic" panose="020B0502020202020204" pitchFamily="34" charset="0"/>
              </a:rPr>
              <a:t> your language and adapt the way you speak to the level of your students.</a:t>
            </a:r>
            <a:endParaRPr lang="en-US" sz="2400" dirty="0" smtClean="0">
              <a:solidFill>
                <a:srgbClr val="002060"/>
              </a:solidFill>
              <a:latin typeface="Century Gothic" panose="020B0502020202020204" pitchFamily="34" charset="0"/>
            </a:endParaRPr>
          </a:p>
          <a:p>
            <a:pPr algn="justLow">
              <a:lnSpc>
                <a:spcPct val="150000"/>
              </a:lnSpc>
            </a:pPr>
            <a:r>
              <a:rPr lang="en-US" sz="2400" b="1" dirty="0" smtClean="0">
                <a:solidFill>
                  <a:srgbClr val="002060"/>
                </a:solidFill>
                <a:latin typeface="Century Gothic" panose="020B0502020202020204" pitchFamily="34" charset="0"/>
              </a:rPr>
              <a:t>Think about the </a:t>
            </a:r>
            <a:r>
              <a:rPr lang="en-US" sz="2400" b="1" dirty="0" smtClean="0">
                <a:solidFill>
                  <a:srgbClr val="FF0000"/>
                </a:solidFill>
                <a:latin typeface="Century Gothic" panose="020B0502020202020204" pitchFamily="34" charset="0"/>
              </a:rPr>
              <a:t>speed of delivery </a:t>
            </a:r>
            <a:r>
              <a:rPr lang="en-US" sz="2400" b="1" dirty="0" smtClean="0">
                <a:solidFill>
                  <a:srgbClr val="002060"/>
                </a:solidFill>
                <a:latin typeface="Century Gothic" panose="020B0502020202020204" pitchFamily="34" charset="0"/>
              </a:rPr>
              <a:t>especially when you are delivering a model of target language.</a:t>
            </a:r>
            <a:endParaRPr lang="en-US" sz="2400" dirty="0" smtClean="0">
              <a:solidFill>
                <a:srgbClr val="002060"/>
              </a:solidFill>
              <a:latin typeface="Century Gothic" panose="020B0502020202020204" pitchFamily="34" charset="0"/>
            </a:endParaRPr>
          </a:p>
          <a:p>
            <a:pPr algn="just">
              <a:lnSpc>
                <a:spcPct val="150000"/>
              </a:lnSpc>
            </a:pPr>
            <a:r>
              <a:rPr lang="en-US" sz="2300" b="1" dirty="0" smtClean="0">
                <a:solidFill>
                  <a:srgbClr val="FF0000"/>
                </a:solidFill>
                <a:latin typeface="Century Gothic" panose="020B0502020202020204" pitchFamily="34" charset="0"/>
              </a:rPr>
              <a:t>Choose</a:t>
            </a:r>
            <a:r>
              <a:rPr lang="en-US" sz="2300" b="1" dirty="0" smtClean="0">
                <a:solidFill>
                  <a:srgbClr val="002060"/>
                </a:solidFill>
                <a:latin typeface="Century Gothic" panose="020B0502020202020204" pitchFamily="34" charset="0"/>
              </a:rPr>
              <a:t> your </a:t>
            </a:r>
            <a:r>
              <a:rPr lang="en-US" sz="2300" b="1" dirty="0">
                <a:solidFill>
                  <a:srgbClr val="002060"/>
                </a:solidFill>
                <a:latin typeface="Century Gothic" panose="020B0502020202020204" pitchFamily="34" charset="0"/>
              </a:rPr>
              <a:t>language </a:t>
            </a:r>
            <a:r>
              <a:rPr lang="en-US" sz="2300" b="1" dirty="0">
                <a:solidFill>
                  <a:srgbClr val="FF0000"/>
                </a:solidFill>
                <a:latin typeface="Century Gothic" panose="020B0502020202020204" pitchFamily="34" charset="0"/>
              </a:rPr>
              <a:t>carefully</a:t>
            </a:r>
            <a:r>
              <a:rPr lang="en-US" sz="2300" b="1" dirty="0">
                <a:solidFill>
                  <a:srgbClr val="002060"/>
                </a:solidFill>
                <a:latin typeface="Century Gothic" panose="020B0502020202020204" pitchFamily="34" charset="0"/>
              </a:rPr>
              <a:t> and consider </a:t>
            </a:r>
            <a:r>
              <a:rPr lang="en-US" sz="2300" b="1" dirty="0" smtClean="0">
                <a:solidFill>
                  <a:srgbClr val="002060"/>
                </a:solidFill>
                <a:latin typeface="Century Gothic" panose="020B0502020202020204" pitchFamily="34" charset="0"/>
              </a:rPr>
              <a:t>learners</a:t>
            </a:r>
            <a:r>
              <a:rPr lang="en-US" sz="2300" b="1" dirty="0">
                <a:solidFill>
                  <a:srgbClr val="002060"/>
                </a:solidFill>
                <a:latin typeface="Century Gothic" panose="020B0502020202020204" pitchFamily="34" charset="0"/>
              </a:rPr>
              <a:t>’ background</a:t>
            </a:r>
            <a:r>
              <a:rPr lang="en-US" sz="2300" b="1" dirty="0" smtClean="0">
                <a:solidFill>
                  <a:srgbClr val="002060"/>
                </a:solidFill>
                <a:latin typeface="Century Gothic" panose="020B0502020202020204" pitchFamily="34" charset="0"/>
              </a:rPr>
              <a:t>.</a:t>
            </a:r>
          </a:p>
          <a:p>
            <a:pPr algn="just">
              <a:lnSpc>
                <a:spcPct val="150000"/>
              </a:lnSpc>
            </a:pPr>
            <a:r>
              <a:rPr lang="en-US" sz="2300" b="1" dirty="0" smtClean="0">
                <a:solidFill>
                  <a:srgbClr val="002060"/>
                </a:solidFill>
                <a:latin typeface="Century Gothic" panose="020B0502020202020204" pitchFamily="34" charset="0"/>
              </a:rPr>
              <a:t>Give your students </a:t>
            </a:r>
            <a:r>
              <a:rPr lang="en-US" sz="2300" b="1" dirty="0" smtClean="0">
                <a:solidFill>
                  <a:srgbClr val="FF0000"/>
                </a:solidFill>
                <a:latin typeface="Century Gothic" panose="020B0502020202020204" pitchFamily="34" charset="0"/>
              </a:rPr>
              <a:t>enough time </a:t>
            </a:r>
            <a:r>
              <a:rPr lang="en-US" sz="2300" b="1" dirty="0" smtClean="0">
                <a:solidFill>
                  <a:srgbClr val="002060"/>
                </a:solidFill>
                <a:latin typeface="Century Gothic" panose="020B0502020202020204" pitchFamily="34" charset="0"/>
              </a:rPr>
              <a:t>to do what you ask them to do.</a:t>
            </a:r>
          </a:p>
          <a:p>
            <a:pPr algn="just">
              <a:lnSpc>
                <a:spcPct val="150000"/>
              </a:lnSpc>
            </a:pPr>
            <a:r>
              <a:rPr lang="en-US" sz="2300" b="1" dirty="0" smtClean="0">
                <a:solidFill>
                  <a:srgbClr val="FF0000"/>
                </a:solidFill>
                <a:latin typeface="Century Gothic" panose="020B0502020202020204" pitchFamily="34" charset="0"/>
              </a:rPr>
              <a:t>Avoid technical terms such </a:t>
            </a:r>
            <a:r>
              <a:rPr lang="en-US" sz="2300" b="1" dirty="0" smtClean="0">
                <a:solidFill>
                  <a:srgbClr val="002060"/>
                </a:solidFill>
                <a:latin typeface="Century Gothic" panose="020B0502020202020204" pitchFamily="34" charset="0"/>
              </a:rPr>
              <a:t>as: “concept checking”, “ Eliciting”…etc.</a:t>
            </a:r>
          </a:p>
          <a:p>
            <a:pPr algn="just">
              <a:lnSpc>
                <a:spcPct val="150000"/>
              </a:lnSpc>
            </a:pPr>
            <a:r>
              <a:rPr lang="en-US" sz="2300" b="1" dirty="0" smtClean="0">
                <a:solidFill>
                  <a:srgbClr val="002060"/>
                </a:solidFill>
                <a:latin typeface="Century Gothic" panose="020B0502020202020204" pitchFamily="34" charset="0"/>
              </a:rPr>
              <a:t>Don’t use words when a </a:t>
            </a:r>
            <a:r>
              <a:rPr lang="en-US" sz="2300" b="1" dirty="0" smtClean="0">
                <a:solidFill>
                  <a:srgbClr val="FF0000"/>
                </a:solidFill>
                <a:latin typeface="Century Gothic" panose="020B0502020202020204" pitchFamily="34" charset="0"/>
              </a:rPr>
              <a:t>gesture or a picture </a:t>
            </a:r>
            <a:r>
              <a:rPr lang="en-US" sz="2300" b="1" dirty="0" smtClean="0">
                <a:solidFill>
                  <a:srgbClr val="002060"/>
                </a:solidFill>
                <a:latin typeface="Century Gothic" panose="020B0502020202020204" pitchFamily="34" charset="0"/>
              </a:rPr>
              <a:t>can convey the message quickly and clearly.</a:t>
            </a:r>
          </a:p>
          <a:p>
            <a:pPr algn="just">
              <a:lnSpc>
                <a:spcPct val="150000"/>
              </a:lnSpc>
            </a:pPr>
            <a:endParaRPr lang="en-US" sz="2300" b="1" dirty="0" smtClean="0">
              <a:solidFill>
                <a:srgbClr val="002060"/>
              </a:solidFill>
              <a:latin typeface="Century Gothic" panose="020B0502020202020204" pitchFamily="34" charset="0"/>
            </a:endParaRPr>
          </a:p>
          <a:p>
            <a:pPr algn="just">
              <a:lnSpc>
                <a:spcPct val="150000"/>
              </a:lnSpc>
            </a:pPr>
            <a:endParaRPr lang="en-US" sz="2300" b="1" dirty="0">
              <a:solidFill>
                <a:srgbClr val="002060"/>
              </a:solidFill>
              <a:latin typeface="Century Gothic" panose="020B0502020202020204" pitchFamily="34" charset="0"/>
            </a:endParaRPr>
          </a:p>
          <a:p>
            <a:pPr algn="justLow">
              <a:lnSpc>
                <a:spcPct val="150000"/>
              </a:lnSpc>
            </a:pPr>
            <a:endParaRPr lang="en-US" sz="2400" b="1" dirty="0">
              <a:solidFill>
                <a:srgbClr val="002060"/>
              </a:solidFill>
              <a:latin typeface="Century Gothic" panose="020B0502020202020204" pitchFamily="34" charset="0"/>
            </a:endParaRPr>
          </a:p>
          <a:p>
            <a:pPr>
              <a:lnSpc>
                <a:spcPct val="150000"/>
              </a:lnSpc>
            </a:pPr>
            <a:endParaRPr lang="en-US" sz="2400" dirty="0">
              <a:solidFill>
                <a:srgbClr val="002060"/>
              </a:solidFill>
            </a:endParaRPr>
          </a:p>
        </p:txBody>
      </p:sp>
    </p:spTree>
    <p:extLst>
      <p:ext uri="{BB962C8B-B14F-4D97-AF65-F5344CB8AC3E}">
        <p14:creationId xmlns:p14="http://schemas.microsoft.com/office/powerpoint/2010/main" val="2802969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31315" y="2701423"/>
            <a:ext cx="9144000" cy="680578"/>
          </a:xfrm>
        </p:spPr>
        <p:txBody>
          <a:bodyPr>
            <a:normAutofit/>
          </a:bodyPr>
          <a:lstStyle/>
          <a:p>
            <a:r>
              <a:rPr lang="en-US" sz="3600" b="1" dirty="0" smtClean="0">
                <a:solidFill>
                  <a:srgbClr val="FF0000"/>
                </a:solidFill>
                <a:latin typeface="Century Gothic" panose="020B0502020202020204" pitchFamily="34" charset="0"/>
              </a:rPr>
              <a:t>2. What is elicitation?</a:t>
            </a:r>
            <a:endParaRPr lang="en-US" sz="3600" dirty="0">
              <a:solidFill>
                <a:srgbClr val="FF0000"/>
              </a:solidFill>
              <a:latin typeface="Century Gothic" panose="020B0502020202020204" pitchFamily="34" charset="0"/>
              <a:ea typeface="+mn-ea"/>
              <a:cs typeface="+mn-cs"/>
            </a:endParaRPr>
          </a:p>
        </p:txBody>
      </p:sp>
    </p:spTree>
    <p:extLst>
      <p:ext uri="{BB962C8B-B14F-4D97-AF65-F5344CB8AC3E}">
        <p14:creationId xmlns:p14="http://schemas.microsoft.com/office/powerpoint/2010/main" val="3827444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04" y="2981723"/>
            <a:ext cx="10891058" cy="825281"/>
          </a:xfrm>
        </p:spPr>
        <p:txBody>
          <a:bodyPr>
            <a:normAutofit fontScale="90000"/>
          </a:bodyPr>
          <a:lstStyle/>
          <a:p>
            <a:pPr algn="ctr">
              <a:lnSpc>
                <a:spcPct val="150000"/>
              </a:lnSpc>
            </a:pPr>
            <a:r>
              <a:rPr lang="en-US" sz="3600" b="1" dirty="0" smtClean="0">
                <a:solidFill>
                  <a:srgbClr val="FF0000"/>
                </a:solidFill>
                <a:effectLst>
                  <a:outerShdw blurRad="38100" dist="38100" dir="2700000" algn="tl">
                    <a:srgbClr val="000000">
                      <a:alpha val="43137"/>
                    </a:srgbClr>
                  </a:outerShdw>
                </a:effectLst>
                <a:latin typeface="Century Gothic" panose="020B0502020202020204" pitchFamily="34" charset="0"/>
              </a:rPr>
              <a:t>Task 1</a:t>
            </a:r>
            <a:br>
              <a:rPr lang="en-US" sz="3600" b="1" dirty="0" smtClean="0">
                <a:solidFill>
                  <a:srgbClr val="FF0000"/>
                </a:solidFill>
                <a:effectLst>
                  <a:outerShdw blurRad="38100" dist="38100" dir="2700000" algn="tl">
                    <a:srgbClr val="000000">
                      <a:alpha val="43137"/>
                    </a:srgbClr>
                  </a:outerShdw>
                </a:effectLst>
                <a:latin typeface="Century Gothic" panose="020B0502020202020204" pitchFamily="34" charset="0"/>
              </a:rPr>
            </a:br>
            <a:r>
              <a:rPr lang="en-US" sz="3600" b="1" dirty="0" smtClean="0">
                <a:solidFill>
                  <a:srgbClr val="FF0000"/>
                </a:solidFill>
                <a:effectLst>
                  <a:outerShdw blurRad="38100" dist="38100" dir="2700000" algn="tl">
                    <a:srgbClr val="000000">
                      <a:alpha val="43137"/>
                    </a:srgbClr>
                  </a:outerShdw>
                </a:effectLst>
                <a:latin typeface="Century Gothic" panose="020B0502020202020204" pitchFamily="34" charset="0"/>
              </a:rPr>
              <a:t>Watch the video and note what the teacher is doing</a:t>
            </a:r>
            <a:endParaRPr lang="en-US" sz="3600" b="1" dirty="0">
              <a:solidFill>
                <a:srgbClr val="FF0000"/>
              </a:solidFill>
              <a:effectLst>
                <a:outerShdw blurRad="38100" dist="38100" dir="2700000" algn="tl">
                  <a:srgbClr val="000000">
                    <a:alpha val="43137"/>
                  </a:srgbClr>
                </a:outerShdw>
              </a:effectLst>
              <a:latin typeface="Century Gothic" panose="020B0502020202020204" pitchFamily="34" charset="0"/>
            </a:endParaRPr>
          </a:p>
        </p:txBody>
      </p:sp>
      <p:sp>
        <p:nvSpPr>
          <p:cNvPr id="4" name="Title 1"/>
          <p:cNvSpPr txBox="1">
            <a:spLocks/>
          </p:cNvSpPr>
          <p:nvPr/>
        </p:nvSpPr>
        <p:spPr>
          <a:xfrm>
            <a:off x="301604" y="4693522"/>
            <a:ext cx="10891058" cy="825281"/>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50000"/>
              </a:lnSpc>
            </a:pPr>
            <a:r>
              <a:rPr lang="en-US" sz="3600" b="1" dirty="0">
                <a:solidFill>
                  <a:srgbClr val="0070C0"/>
                </a:solidFill>
                <a:effectLst>
                  <a:outerShdw blurRad="38100" dist="38100" dir="2700000" algn="tl">
                    <a:srgbClr val="000000">
                      <a:alpha val="43137"/>
                    </a:srgbClr>
                  </a:outerShdw>
                </a:effectLst>
                <a:latin typeface="Century Gothic" panose="020B0502020202020204" pitchFamily="34" charset="0"/>
              </a:rPr>
              <a:t>https://www.youtube.com/watch?v=25G_MSpnFNI</a:t>
            </a:r>
          </a:p>
        </p:txBody>
      </p:sp>
      <p:pic>
        <p:nvPicPr>
          <p:cNvPr id="3" name="Picture 2"/>
          <p:cNvPicPr>
            <a:picLocks noChangeAspect="1"/>
          </p:cNvPicPr>
          <p:nvPr/>
        </p:nvPicPr>
        <p:blipFill>
          <a:blip r:embed="rId2"/>
          <a:stretch>
            <a:fillRect/>
          </a:stretch>
        </p:blipFill>
        <p:spPr>
          <a:xfrm>
            <a:off x="8451274" y="444644"/>
            <a:ext cx="2741388" cy="2949720"/>
          </a:xfrm>
          <a:prstGeom prst="rect">
            <a:avLst/>
          </a:prstGeom>
        </p:spPr>
      </p:pic>
    </p:spTree>
    <p:extLst>
      <p:ext uri="{BB962C8B-B14F-4D97-AF65-F5344CB8AC3E}">
        <p14:creationId xmlns:p14="http://schemas.microsoft.com/office/powerpoint/2010/main" val="3188256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218" y="189938"/>
            <a:ext cx="10515600" cy="626628"/>
          </a:xfrm>
        </p:spPr>
        <p:txBody>
          <a:bodyPr>
            <a:normAutofit fontScale="90000"/>
          </a:bodyPr>
          <a:lstStyle/>
          <a:p>
            <a:pPr algn="ctr"/>
            <a:r>
              <a:rPr lang="en-US" b="1" dirty="0" smtClean="0">
                <a:solidFill>
                  <a:srgbClr val="FF0000"/>
                </a:solidFill>
                <a:effectLst>
                  <a:outerShdw blurRad="38100" dist="38100" dir="2700000" algn="tl">
                    <a:srgbClr val="000000">
                      <a:alpha val="43137"/>
                    </a:srgbClr>
                  </a:outerShdw>
                </a:effectLst>
                <a:latin typeface="Century Gothic" panose="020B0502020202020204" pitchFamily="34" charset="0"/>
              </a:rPr>
              <a:t>Elicitation/1 </a:t>
            </a:r>
            <a:endParaRPr lang="en-US" b="1" dirty="0">
              <a:solidFill>
                <a:srgbClr val="FF0000"/>
              </a:solidFill>
              <a:effectLst>
                <a:outerShdw blurRad="38100" dist="38100" dir="2700000" algn="tl">
                  <a:srgbClr val="000000">
                    <a:alpha val="43137"/>
                  </a:srgbClr>
                </a:outerShdw>
              </a:effectLst>
              <a:latin typeface="Century Gothic" panose="020B0502020202020204" pitchFamily="34" charset="0"/>
            </a:endParaRPr>
          </a:p>
        </p:txBody>
      </p:sp>
      <p:sp>
        <p:nvSpPr>
          <p:cNvPr id="3" name="Content Placeholder 2"/>
          <p:cNvSpPr>
            <a:spLocks noGrp="1"/>
          </p:cNvSpPr>
          <p:nvPr>
            <p:ph idx="1"/>
          </p:nvPr>
        </p:nvSpPr>
        <p:spPr>
          <a:xfrm>
            <a:off x="741218" y="969818"/>
            <a:ext cx="10515600" cy="5670132"/>
          </a:xfrm>
        </p:spPr>
        <p:txBody>
          <a:bodyPr>
            <a:noAutofit/>
          </a:bodyPr>
          <a:lstStyle/>
          <a:p>
            <a:pPr algn="justLow">
              <a:lnSpc>
                <a:spcPct val="150000"/>
              </a:lnSpc>
            </a:pPr>
            <a:r>
              <a:rPr lang="en-US" sz="2400" b="1" dirty="0">
                <a:solidFill>
                  <a:srgbClr val="FF0000"/>
                </a:solidFill>
                <a:latin typeface="Century Gothic" panose="020B0502020202020204" pitchFamily="34" charset="0"/>
              </a:rPr>
              <a:t>Elicitation</a:t>
            </a:r>
            <a:r>
              <a:rPr lang="en-US" sz="2400" b="1" dirty="0">
                <a:solidFill>
                  <a:srgbClr val="002060"/>
                </a:solidFill>
                <a:latin typeface="Century Gothic" panose="020B0502020202020204" pitchFamily="34" charset="0"/>
              </a:rPr>
              <a:t> is term which describes a range of techniques which enable the teacher to get learners to provide information rather than giving it to them. </a:t>
            </a:r>
            <a:endParaRPr lang="en-US" sz="2400" b="1" dirty="0" smtClean="0">
              <a:solidFill>
                <a:srgbClr val="002060"/>
              </a:solidFill>
              <a:latin typeface="Century Gothic" panose="020B0502020202020204" pitchFamily="34" charset="0"/>
            </a:endParaRPr>
          </a:p>
          <a:p>
            <a:pPr algn="justLow">
              <a:lnSpc>
                <a:spcPct val="150000"/>
              </a:lnSpc>
            </a:pPr>
            <a:r>
              <a:rPr lang="en-US" sz="2400" b="1" dirty="0" smtClean="0">
                <a:solidFill>
                  <a:srgbClr val="002060"/>
                </a:solidFill>
                <a:latin typeface="Century Gothic" panose="020B0502020202020204" pitchFamily="34" charset="0"/>
              </a:rPr>
              <a:t>Commonly</a:t>
            </a:r>
            <a:r>
              <a:rPr lang="en-US" sz="2400" b="1" dirty="0">
                <a:solidFill>
                  <a:srgbClr val="002060"/>
                </a:solidFill>
                <a:latin typeface="Century Gothic" panose="020B0502020202020204" pitchFamily="34" charset="0"/>
              </a:rPr>
              <a:t>, eliciting is used to ask learners to come up with vocabulary and language forms and rules, and to brainstorm a topic at the start of a skills lesson. </a:t>
            </a:r>
            <a:endParaRPr lang="en-US" sz="2400" b="1" dirty="0" smtClean="0">
              <a:solidFill>
                <a:srgbClr val="002060"/>
              </a:solidFill>
              <a:latin typeface="Century Gothic" panose="020B0502020202020204" pitchFamily="34" charset="0"/>
            </a:endParaRPr>
          </a:p>
          <a:p>
            <a:pPr algn="justLow">
              <a:lnSpc>
                <a:spcPct val="150000"/>
              </a:lnSpc>
            </a:pPr>
            <a:r>
              <a:rPr lang="en-US" sz="2400" b="1" dirty="0" smtClean="0">
                <a:solidFill>
                  <a:srgbClr val="002060"/>
                </a:solidFill>
                <a:latin typeface="Century Gothic" panose="020B0502020202020204" pitchFamily="34" charset="0"/>
              </a:rPr>
              <a:t>In the </a:t>
            </a:r>
            <a:r>
              <a:rPr lang="en-US" sz="2400" b="1" dirty="0">
                <a:solidFill>
                  <a:srgbClr val="002060"/>
                </a:solidFill>
                <a:latin typeface="Century Gothic" panose="020B0502020202020204" pitchFamily="34" charset="0"/>
              </a:rPr>
              <a:t>Dictionary of Language Teaching and Applied Linguistics, </a:t>
            </a:r>
            <a:r>
              <a:rPr lang="en-US" sz="2400" b="1" dirty="0" smtClean="0">
                <a:solidFill>
                  <a:srgbClr val="002060"/>
                </a:solidFill>
                <a:latin typeface="Century Gothic" panose="020B0502020202020204" pitchFamily="34" charset="0"/>
              </a:rPr>
              <a:t>eliciting means: ‘</a:t>
            </a:r>
            <a:r>
              <a:rPr lang="en-US" sz="2400" b="1" dirty="0" smtClean="0">
                <a:solidFill>
                  <a:srgbClr val="FF0000"/>
                </a:solidFill>
                <a:latin typeface="Century Gothic" panose="020B0502020202020204" pitchFamily="34" charset="0"/>
              </a:rPr>
              <a:t>Techniques </a:t>
            </a:r>
            <a:r>
              <a:rPr lang="en-US" sz="2400" b="1" dirty="0">
                <a:solidFill>
                  <a:srgbClr val="FF0000"/>
                </a:solidFill>
                <a:latin typeface="Century Gothic" panose="020B0502020202020204" pitchFamily="34" charset="0"/>
              </a:rPr>
              <a:t>or procedures which a teacher uses to get learners to actively produce speech or </a:t>
            </a:r>
            <a:r>
              <a:rPr lang="en-US" sz="2400" b="1" dirty="0" smtClean="0">
                <a:solidFill>
                  <a:srgbClr val="FF0000"/>
                </a:solidFill>
                <a:latin typeface="Century Gothic" panose="020B0502020202020204" pitchFamily="34" charset="0"/>
              </a:rPr>
              <a:t>writing</a:t>
            </a:r>
            <a:r>
              <a:rPr lang="en-US" sz="2400" b="1" dirty="0" smtClean="0">
                <a:solidFill>
                  <a:srgbClr val="002060"/>
                </a:solidFill>
                <a:latin typeface="Century Gothic" panose="020B0502020202020204" pitchFamily="34" charset="0"/>
              </a:rPr>
              <a:t>‘.</a:t>
            </a:r>
            <a:endParaRPr lang="en-US" sz="2400" b="1" dirty="0">
              <a:solidFill>
                <a:srgbClr val="002060"/>
              </a:solidFill>
            </a:endParaRPr>
          </a:p>
        </p:txBody>
      </p:sp>
    </p:spTree>
    <p:extLst>
      <p:ext uri="{BB962C8B-B14F-4D97-AF65-F5344CB8AC3E}">
        <p14:creationId xmlns:p14="http://schemas.microsoft.com/office/powerpoint/2010/main" val="2407725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218" y="246208"/>
            <a:ext cx="10515600" cy="626628"/>
          </a:xfrm>
        </p:spPr>
        <p:txBody>
          <a:bodyPr>
            <a:normAutofit fontScale="90000"/>
          </a:bodyPr>
          <a:lstStyle/>
          <a:p>
            <a:pPr algn="ctr"/>
            <a:r>
              <a:rPr lang="en-US" dirty="0" smtClean="0">
                <a:solidFill>
                  <a:srgbClr val="FF0000"/>
                </a:solidFill>
                <a:effectLst>
                  <a:outerShdw blurRad="38100" dist="38100" dir="2700000" algn="tl">
                    <a:srgbClr val="000000">
                      <a:alpha val="43137"/>
                    </a:srgbClr>
                  </a:outerShdw>
                </a:effectLst>
                <a:latin typeface="Century Gothic" panose="020B0502020202020204" pitchFamily="34" charset="0"/>
              </a:rPr>
              <a:t>Elicitation/2 </a:t>
            </a:r>
            <a:endParaRPr lang="en-US" dirty="0">
              <a:solidFill>
                <a:srgbClr val="FF0000"/>
              </a:solidFill>
              <a:effectLst>
                <a:outerShdw blurRad="38100" dist="38100" dir="2700000" algn="tl">
                  <a:srgbClr val="000000">
                    <a:alpha val="43137"/>
                  </a:srgbClr>
                </a:outerShdw>
              </a:effectLst>
              <a:latin typeface="Century Gothic" panose="020B0502020202020204" pitchFamily="34" charset="0"/>
            </a:endParaRPr>
          </a:p>
        </p:txBody>
      </p:sp>
      <p:sp>
        <p:nvSpPr>
          <p:cNvPr id="3" name="Content Placeholder 2"/>
          <p:cNvSpPr>
            <a:spLocks noGrp="1"/>
          </p:cNvSpPr>
          <p:nvPr>
            <p:ph idx="1"/>
          </p:nvPr>
        </p:nvSpPr>
        <p:spPr>
          <a:xfrm>
            <a:off x="741218" y="1025237"/>
            <a:ext cx="10515600" cy="5375564"/>
          </a:xfrm>
        </p:spPr>
        <p:txBody>
          <a:bodyPr>
            <a:noAutofit/>
          </a:bodyPr>
          <a:lstStyle/>
          <a:p>
            <a:pPr algn="justLow">
              <a:lnSpc>
                <a:spcPct val="150000"/>
              </a:lnSpc>
            </a:pPr>
            <a:r>
              <a:rPr lang="en-US" sz="2400" b="1" dirty="0" smtClean="0">
                <a:solidFill>
                  <a:srgbClr val="002060"/>
                </a:solidFill>
                <a:latin typeface="Century Gothic" panose="020B0502020202020204" pitchFamily="34" charset="0"/>
              </a:rPr>
              <a:t>Elicitation is a technique used by the teacher to elicit students’ responses and to stimulate students to talk in the classroom.</a:t>
            </a:r>
          </a:p>
          <a:p>
            <a:pPr algn="justLow">
              <a:lnSpc>
                <a:spcPct val="150000"/>
              </a:lnSpc>
            </a:pPr>
            <a:r>
              <a:rPr lang="en-US" sz="2400" b="1" dirty="0" smtClean="0">
                <a:solidFill>
                  <a:srgbClr val="002060"/>
                </a:solidFill>
                <a:latin typeface="Century Gothic" panose="020B0502020202020204" pitchFamily="34" charset="0"/>
              </a:rPr>
              <a:t>Darn (2008) states that elicitation is a preferable method that helps promote </a:t>
            </a:r>
            <a:r>
              <a:rPr lang="en-US" sz="2400" b="1" dirty="0" smtClean="0">
                <a:solidFill>
                  <a:srgbClr val="FF0000"/>
                </a:solidFill>
                <a:effectLst>
                  <a:outerShdw blurRad="38100" dist="38100" dir="2700000" algn="tl">
                    <a:srgbClr val="000000">
                      <a:alpha val="43137"/>
                    </a:srgbClr>
                  </a:outerShdw>
                </a:effectLst>
                <a:latin typeface="Century Gothic" panose="020B0502020202020204" pitchFamily="34" charset="0"/>
              </a:rPr>
              <a:t>students’ involvement </a:t>
            </a:r>
            <a:r>
              <a:rPr lang="en-US" sz="2400" b="1" dirty="0" smtClean="0">
                <a:solidFill>
                  <a:srgbClr val="002060"/>
                </a:solidFill>
                <a:latin typeface="Century Gothic" panose="020B0502020202020204" pitchFamily="34" charset="0"/>
              </a:rPr>
              <a:t>in the lesson and develops a </a:t>
            </a:r>
            <a:r>
              <a:rPr lang="en-US" sz="2400" b="1" dirty="0" smtClean="0">
                <a:solidFill>
                  <a:srgbClr val="FF0000"/>
                </a:solidFill>
                <a:latin typeface="Century Gothic" panose="020B0502020202020204" pitchFamily="34" charset="0"/>
              </a:rPr>
              <a:t>learner-centered classroom</a:t>
            </a:r>
            <a:r>
              <a:rPr lang="en-US" sz="2400" b="1" dirty="0" smtClean="0">
                <a:solidFill>
                  <a:srgbClr val="002060"/>
                </a:solidFill>
                <a:latin typeface="Century Gothic" panose="020B0502020202020204" pitchFamily="34" charset="0"/>
              </a:rPr>
              <a:t>. </a:t>
            </a:r>
          </a:p>
          <a:p>
            <a:pPr algn="justLow">
              <a:lnSpc>
                <a:spcPct val="150000"/>
              </a:lnSpc>
            </a:pPr>
            <a:r>
              <a:rPr lang="en-US" sz="2400" b="1" dirty="0" smtClean="0">
                <a:solidFill>
                  <a:srgbClr val="002060"/>
                </a:solidFill>
                <a:latin typeface="Century Gothic" panose="020B0502020202020204" pitchFamily="34" charset="0"/>
              </a:rPr>
              <a:t>Through the elicitation technique, the time for students to speak or the students talking time (TTT) in the classroom increases automatically, and the time for the teacher to speak or the teacher talking time (TTT) decreases.</a:t>
            </a:r>
          </a:p>
          <a:p>
            <a:pPr>
              <a:lnSpc>
                <a:spcPct val="150000"/>
              </a:lnSpc>
            </a:pPr>
            <a:endParaRPr lang="en-US" sz="2400" b="1" dirty="0">
              <a:solidFill>
                <a:srgbClr val="002060"/>
              </a:solidFill>
            </a:endParaRPr>
          </a:p>
        </p:txBody>
      </p:sp>
    </p:spTree>
    <p:extLst>
      <p:ext uri="{BB962C8B-B14F-4D97-AF65-F5344CB8AC3E}">
        <p14:creationId xmlns:p14="http://schemas.microsoft.com/office/powerpoint/2010/main" val="2125154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218" y="400952"/>
            <a:ext cx="10515600" cy="626628"/>
          </a:xfrm>
        </p:spPr>
        <p:txBody>
          <a:bodyPr>
            <a:normAutofit fontScale="90000"/>
          </a:bodyPr>
          <a:lstStyle/>
          <a:p>
            <a:pPr algn="ctr"/>
            <a:r>
              <a:rPr lang="en-US" dirty="0" smtClean="0">
                <a:solidFill>
                  <a:srgbClr val="FF0000"/>
                </a:solidFill>
                <a:effectLst>
                  <a:outerShdw blurRad="38100" dist="38100" dir="2700000" algn="tl">
                    <a:srgbClr val="000000">
                      <a:alpha val="43137"/>
                    </a:srgbClr>
                  </a:outerShdw>
                </a:effectLst>
                <a:latin typeface="Century Gothic" panose="020B0502020202020204" pitchFamily="34" charset="0"/>
              </a:rPr>
              <a:t>Elicitation/3 </a:t>
            </a:r>
            <a:endParaRPr lang="en-US" dirty="0">
              <a:solidFill>
                <a:srgbClr val="FF0000"/>
              </a:solidFill>
              <a:effectLst>
                <a:outerShdw blurRad="38100" dist="38100" dir="2700000" algn="tl">
                  <a:srgbClr val="000000">
                    <a:alpha val="43137"/>
                  </a:srgbClr>
                </a:outerShdw>
              </a:effectLst>
              <a:latin typeface="Century Gothic" panose="020B0502020202020204" pitchFamily="34" charset="0"/>
            </a:endParaRPr>
          </a:p>
        </p:txBody>
      </p:sp>
      <p:sp>
        <p:nvSpPr>
          <p:cNvPr id="3" name="Content Placeholder 2"/>
          <p:cNvSpPr>
            <a:spLocks noGrp="1"/>
          </p:cNvSpPr>
          <p:nvPr>
            <p:ph idx="1"/>
          </p:nvPr>
        </p:nvSpPr>
        <p:spPr>
          <a:xfrm>
            <a:off x="741218" y="1405065"/>
            <a:ext cx="10515600" cy="4686245"/>
          </a:xfrm>
        </p:spPr>
        <p:txBody>
          <a:bodyPr>
            <a:noAutofit/>
          </a:bodyPr>
          <a:lstStyle/>
          <a:p>
            <a:pPr algn="justLow">
              <a:lnSpc>
                <a:spcPct val="150000"/>
              </a:lnSpc>
            </a:pPr>
            <a:r>
              <a:rPr lang="en-US" sz="2600" b="1" dirty="0" smtClean="0">
                <a:solidFill>
                  <a:srgbClr val="002060"/>
                </a:solidFill>
                <a:latin typeface="Century Gothic" panose="020B0502020202020204" pitchFamily="34" charset="0"/>
              </a:rPr>
              <a:t>Elicitation is a technique used by the teacher to get information about </a:t>
            </a:r>
            <a:r>
              <a:rPr lang="en-US" sz="2600" b="1" dirty="0" smtClean="0">
                <a:solidFill>
                  <a:srgbClr val="FF0000"/>
                </a:solidFill>
                <a:effectLst>
                  <a:outerShdw blurRad="38100" dist="38100" dir="2700000" algn="tl">
                    <a:srgbClr val="000000">
                      <a:alpha val="43137"/>
                    </a:srgbClr>
                  </a:outerShdw>
                </a:effectLst>
                <a:latin typeface="Century Gothic" panose="020B0502020202020204" pitchFamily="34" charset="0"/>
              </a:rPr>
              <a:t>what students already know and need to know</a:t>
            </a:r>
            <a:r>
              <a:rPr lang="en-US" sz="2600" b="1" dirty="0" smtClean="0">
                <a:solidFill>
                  <a:srgbClr val="002060"/>
                </a:solidFill>
                <a:latin typeface="Century Gothic" panose="020B0502020202020204" pitchFamily="34" charset="0"/>
              </a:rPr>
              <a:t>.</a:t>
            </a:r>
          </a:p>
          <a:p>
            <a:pPr algn="justLow">
              <a:lnSpc>
                <a:spcPct val="150000"/>
              </a:lnSpc>
            </a:pPr>
            <a:r>
              <a:rPr lang="en-US" sz="2600" b="1" dirty="0" smtClean="0">
                <a:solidFill>
                  <a:srgbClr val="002060"/>
                </a:solidFill>
                <a:latin typeface="Century Gothic" panose="020B0502020202020204" pitchFamily="34" charset="0"/>
              </a:rPr>
              <a:t>Elicitation is also used to </a:t>
            </a:r>
            <a:r>
              <a:rPr lang="en-US" sz="2600" b="1" dirty="0" smtClean="0">
                <a:solidFill>
                  <a:srgbClr val="FF0000"/>
                </a:solidFill>
                <a:effectLst>
                  <a:outerShdw blurRad="38100" dist="38100" dir="2700000" algn="tl">
                    <a:srgbClr val="000000">
                      <a:alpha val="43137"/>
                    </a:srgbClr>
                  </a:outerShdw>
                </a:effectLst>
                <a:latin typeface="Century Gothic" panose="020B0502020202020204" pitchFamily="34" charset="0"/>
              </a:rPr>
              <a:t>measure/check</a:t>
            </a:r>
            <a:r>
              <a:rPr lang="en-US" sz="2600" b="1" dirty="0" smtClean="0">
                <a:solidFill>
                  <a:srgbClr val="002060"/>
                </a:solidFill>
                <a:latin typeface="Century Gothic" panose="020B0502020202020204" pitchFamily="34" charset="0"/>
              </a:rPr>
              <a:t> students’ understanding of the material given by the teacher.</a:t>
            </a:r>
          </a:p>
          <a:p>
            <a:pPr algn="justLow">
              <a:lnSpc>
                <a:spcPct val="150000"/>
              </a:lnSpc>
            </a:pPr>
            <a:r>
              <a:rPr lang="en-US" sz="2600" b="1" dirty="0" smtClean="0">
                <a:solidFill>
                  <a:srgbClr val="002060"/>
                </a:solidFill>
                <a:latin typeface="Century Gothic" panose="020B0502020202020204" pitchFamily="34" charset="0"/>
              </a:rPr>
              <a:t>Elicitation involves asking questions and </a:t>
            </a:r>
            <a:r>
              <a:rPr lang="en-US" sz="2600" b="1" dirty="0" smtClean="0">
                <a:solidFill>
                  <a:srgbClr val="FF0000"/>
                </a:solidFill>
                <a:effectLst>
                  <a:outerShdw blurRad="38100" dist="38100" dir="2700000" algn="tl">
                    <a:srgbClr val="000000">
                      <a:alpha val="43137"/>
                    </a:srgbClr>
                  </a:outerShdw>
                </a:effectLst>
                <a:latin typeface="Century Gothic" panose="020B0502020202020204" pitchFamily="34" charset="0"/>
              </a:rPr>
              <a:t>extending</a:t>
            </a:r>
            <a:r>
              <a:rPr lang="en-US" sz="2600" b="1" dirty="0" smtClean="0">
                <a:solidFill>
                  <a:srgbClr val="002060"/>
                </a:solidFill>
                <a:latin typeface="Century Gothic" panose="020B0502020202020204" pitchFamily="34" charset="0"/>
              </a:rPr>
              <a:t> students’ answers and responses.</a:t>
            </a:r>
          </a:p>
          <a:p>
            <a:pPr>
              <a:lnSpc>
                <a:spcPct val="150000"/>
              </a:lnSpc>
            </a:pPr>
            <a:endParaRPr lang="en-US" sz="2600" b="1" dirty="0">
              <a:solidFill>
                <a:srgbClr val="002060"/>
              </a:solidFill>
            </a:endParaRPr>
          </a:p>
        </p:txBody>
      </p:sp>
    </p:spTree>
    <p:extLst>
      <p:ext uri="{BB962C8B-B14F-4D97-AF65-F5344CB8AC3E}">
        <p14:creationId xmlns:p14="http://schemas.microsoft.com/office/powerpoint/2010/main" val="2890480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blob:https://web.whatsapp.com/991a4297-081e-42d3-a1fe-726abc7b849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Title 1"/>
          <p:cNvSpPr txBox="1">
            <a:spLocks/>
          </p:cNvSpPr>
          <p:nvPr/>
        </p:nvSpPr>
        <p:spPr>
          <a:xfrm>
            <a:off x="1635475" y="2633429"/>
            <a:ext cx="9823938" cy="68057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smtClean="0">
                <a:solidFill>
                  <a:srgbClr val="FF0000"/>
                </a:solidFill>
                <a:latin typeface="Century Gothic" panose="020B0502020202020204" pitchFamily="34" charset="0"/>
              </a:rPr>
              <a:t>3. Advantages and considerations</a:t>
            </a:r>
            <a:endParaRPr lang="en-US" sz="3600" dirty="0">
              <a:solidFill>
                <a:srgbClr val="FF0000"/>
              </a:solidFill>
              <a:latin typeface="Century Gothic" panose="020B0502020202020204" pitchFamily="34" charset="0"/>
              <a:ea typeface="+mn-ea"/>
              <a:cs typeface="+mn-cs"/>
            </a:endParaRPr>
          </a:p>
        </p:txBody>
      </p:sp>
    </p:spTree>
    <p:extLst>
      <p:ext uri="{BB962C8B-B14F-4D97-AF65-F5344CB8AC3E}">
        <p14:creationId xmlns:p14="http://schemas.microsoft.com/office/powerpoint/2010/main" val="1775229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1782" y="191430"/>
            <a:ext cx="10891058" cy="570572"/>
          </a:xfrm>
        </p:spPr>
        <p:txBody>
          <a:bodyPr>
            <a:normAutofit fontScale="90000"/>
          </a:bodyPr>
          <a:lstStyle/>
          <a:p>
            <a:pPr algn="ctr"/>
            <a:r>
              <a:rPr lang="en-US" sz="3600" b="1" dirty="0">
                <a:solidFill>
                  <a:srgbClr val="FF0000"/>
                </a:solidFill>
                <a:effectLst>
                  <a:outerShdw blurRad="38100" dist="38100" dir="2700000" algn="tl">
                    <a:srgbClr val="000000">
                      <a:alpha val="43137"/>
                    </a:srgbClr>
                  </a:outerShdw>
                </a:effectLst>
                <a:latin typeface="Century Gothic" panose="020B0502020202020204" pitchFamily="34" charset="0"/>
              </a:rPr>
              <a:t>Advantages of elicitation </a:t>
            </a:r>
            <a:r>
              <a:rPr lang="en-US" sz="3600" b="1" dirty="0" smtClean="0">
                <a:solidFill>
                  <a:srgbClr val="FF0000"/>
                </a:solidFill>
                <a:effectLst>
                  <a:outerShdw blurRad="38100" dist="38100" dir="2700000" algn="tl">
                    <a:srgbClr val="000000">
                      <a:alpha val="43137"/>
                    </a:srgbClr>
                  </a:outerShdw>
                </a:effectLst>
                <a:latin typeface="Century Gothic" panose="020B0502020202020204" pitchFamily="34" charset="0"/>
              </a:rPr>
              <a:t>techniques</a:t>
            </a:r>
            <a:endParaRPr lang="en-US" sz="3600" b="1" dirty="0">
              <a:solidFill>
                <a:srgbClr val="FF0000"/>
              </a:solidFill>
              <a:effectLst>
                <a:outerShdw blurRad="38100" dist="38100" dir="2700000" algn="tl">
                  <a:srgbClr val="000000">
                    <a:alpha val="43137"/>
                  </a:srgbClr>
                </a:outerShdw>
              </a:effectLst>
              <a:latin typeface="Century Gothic" panose="020B0502020202020204" pitchFamily="34" charset="0"/>
            </a:endParaRPr>
          </a:p>
        </p:txBody>
      </p:sp>
      <p:sp>
        <p:nvSpPr>
          <p:cNvPr id="3" name="Content Placeholder 2"/>
          <p:cNvSpPr>
            <a:spLocks noGrp="1"/>
          </p:cNvSpPr>
          <p:nvPr>
            <p:ph idx="1"/>
          </p:nvPr>
        </p:nvSpPr>
        <p:spPr>
          <a:xfrm>
            <a:off x="401782" y="928256"/>
            <a:ext cx="11610109" cy="5374070"/>
          </a:xfrm>
        </p:spPr>
        <p:txBody>
          <a:bodyPr>
            <a:noAutofit/>
          </a:bodyPr>
          <a:lstStyle/>
          <a:p>
            <a:pPr>
              <a:lnSpc>
                <a:spcPct val="150000"/>
              </a:lnSpc>
            </a:pPr>
            <a:r>
              <a:rPr lang="en-US" sz="2400" b="1" dirty="0">
                <a:solidFill>
                  <a:srgbClr val="002060"/>
                </a:solidFill>
                <a:effectLst>
                  <a:outerShdw blurRad="38100" dist="38100" dir="2700000" algn="tl">
                    <a:srgbClr val="000000">
                      <a:alpha val="43137"/>
                    </a:srgbClr>
                  </a:outerShdw>
                </a:effectLst>
                <a:latin typeface="Century Gothic" panose="020B0502020202020204" pitchFamily="34" charset="0"/>
              </a:rPr>
              <a:t>1. Students are </a:t>
            </a:r>
            <a:r>
              <a:rPr lang="en-US" sz="2400" b="1" dirty="0">
                <a:solidFill>
                  <a:srgbClr val="FF0000"/>
                </a:solidFill>
                <a:effectLst>
                  <a:outerShdw blurRad="38100" dist="38100" dir="2700000" algn="tl">
                    <a:srgbClr val="000000">
                      <a:alpha val="43137"/>
                    </a:srgbClr>
                  </a:outerShdw>
                </a:effectLst>
                <a:latin typeface="Century Gothic" panose="020B0502020202020204" pitchFamily="34" charset="0"/>
              </a:rPr>
              <a:t>focused</a:t>
            </a:r>
            <a:r>
              <a:rPr lang="en-US" sz="2400" b="1" dirty="0">
                <a:solidFill>
                  <a:srgbClr val="002060"/>
                </a:solidFill>
                <a:effectLst>
                  <a:outerShdw blurRad="38100" dist="38100" dir="2700000" algn="tl">
                    <a:srgbClr val="000000">
                      <a:alpha val="43137"/>
                    </a:srgbClr>
                  </a:outerShdw>
                </a:effectLst>
                <a:latin typeface="Century Gothic" panose="020B0502020202020204" pitchFamily="34" charset="0"/>
              </a:rPr>
              <a:t> during elicitation</a:t>
            </a:r>
            <a:r>
              <a:rPr lang="en-US" sz="2400" b="1" dirty="0" smtClean="0">
                <a:solidFill>
                  <a:srgbClr val="002060"/>
                </a:solidFill>
                <a:effectLst>
                  <a:outerShdw blurRad="38100" dist="38100" dir="2700000" algn="tl">
                    <a:srgbClr val="000000">
                      <a:alpha val="43137"/>
                    </a:srgbClr>
                  </a:outerShdw>
                </a:effectLst>
                <a:latin typeface="Century Gothic" panose="020B0502020202020204" pitchFamily="34" charset="0"/>
              </a:rPr>
              <a:t>: </a:t>
            </a:r>
            <a:r>
              <a:rPr lang="en-US" sz="2400" b="1" dirty="0">
                <a:solidFill>
                  <a:srgbClr val="002060"/>
                </a:solidFill>
                <a:effectLst>
                  <a:outerShdw blurRad="38100" dist="38100" dir="2700000" algn="tl">
                    <a:srgbClr val="000000">
                      <a:alpha val="43137"/>
                    </a:srgbClr>
                  </a:outerShdw>
                </a:effectLst>
                <a:latin typeface="Century Gothic" panose="020B0502020202020204" pitchFamily="34" charset="0"/>
              </a:rPr>
              <a:t>when teachers ask different</a:t>
            </a:r>
            <a:br>
              <a:rPr lang="en-US" sz="2400" b="1" dirty="0">
                <a:solidFill>
                  <a:srgbClr val="002060"/>
                </a:solidFill>
                <a:effectLst>
                  <a:outerShdw blurRad="38100" dist="38100" dir="2700000" algn="tl">
                    <a:srgbClr val="000000">
                      <a:alpha val="43137"/>
                    </a:srgbClr>
                  </a:outerShdw>
                </a:effectLst>
                <a:latin typeface="Century Gothic" panose="020B0502020202020204" pitchFamily="34" charset="0"/>
              </a:rPr>
            </a:br>
            <a:r>
              <a:rPr lang="en-US" sz="2400" b="1" dirty="0">
                <a:solidFill>
                  <a:srgbClr val="002060"/>
                </a:solidFill>
                <a:effectLst>
                  <a:outerShdw blurRad="38100" dist="38100" dir="2700000" algn="tl">
                    <a:srgbClr val="000000">
                      <a:alpha val="43137"/>
                    </a:srgbClr>
                  </a:outerShdw>
                </a:effectLst>
                <a:latin typeface="Century Gothic" panose="020B0502020202020204" pitchFamily="34" charset="0"/>
              </a:rPr>
              <a:t>types of questions to the learners, they are </a:t>
            </a:r>
            <a:r>
              <a:rPr lang="en-US" sz="2400" b="1" dirty="0">
                <a:solidFill>
                  <a:srgbClr val="FF0000"/>
                </a:solidFill>
                <a:effectLst>
                  <a:outerShdw blurRad="38100" dist="38100" dir="2700000" algn="tl">
                    <a:srgbClr val="000000">
                      <a:alpha val="43137"/>
                    </a:srgbClr>
                  </a:outerShdw>
                </a:effectLst>
                <a:latin typeface="Century Gothic" panose="020B0502020202020204" pitchFamily="34" charset="0"/>
              </a:rPr>
              <a:t>focused and try to participate actively </a:t>
            </a:r>
            <a:r>
              <a:rPr lang="en-US" sz="2400" b="1" dirty="0">
                <a:solidFill>
                  <a:srgbClr val="002060"/>
                </a:solidFill>
                <a:effectLst>
                  <a:outerShdw blurRad="38100" dist="38100" dir="2700000" algn="tl">
                    <a:srgbClr val="000000">
                      <a:alpha val="43137"/>
                    </a:srgbClr>
                  </a:outerShdw>
                </a:effectLst>
                <a:latin typeface="Century Gothic" panose="020B0502020202020204" pitchFamily="34" charset="0"/>
              </a:rPr>
              <a:t>in </a:t>
            </a:r>
            <a:r>
              <a:rPr lang="en-US" sz="2400" b="1" dirty="0" smtClean="0">
                <a:solidFill>
                  <a:srgbClr val="002060"/>
                </a:solidFill>
                <a:effectLst>
                  <a:outerShdw blurRad="38100" dist="38100" dir="2700000" algn="tl">
                    <a:srgbClr val="000000">
                      <a:alpha val="43137"/>
                    </a:srgbClr>
                  </a:outerShdw>
                </a:effectLst>
                <a:latin typeface="Century Gothic" panose="020B0502020202020204" pitchFamily="34" charset="0"/>
              </a:rPr>
              <a:t>class</a:t>
            </a:r>
            <a:r>
              <a:rPr lang="en-US" sz="2400" b="1" dirty="0">
                <a:solidFill>
                  <a:srgbClr val="002060"/>
                </a:solidFill>
                <a:effectLst>
                  <a:outerShdw blurRad="38100" dist="38100" dir="2700000" algn="tl">
                    <a:srgbClr val="000000">
                      <a:alpha val="43137"/>
                    </a:srgbClr>
                  </a:outerShdw>
                </a:effectLst>
                <a:latin typeface="Century Gothic" panose="020B0502020202020204" pitchFamily="34" charset="0"/>
              </a:rPr>
              <a:t> </a:t>
            </a:r>
            <a:r>
              <a:rPr lang="en-US" sz="2400" b="1" dirty="0" smtClean="0">
                <a:solidFill>
                  <a:srgbClr val="002060"/>
                </a:solidFill>
                <a:effectLst>
                  <a:outerShdw blurRad="38100" dist="38100" dir="2700000" algn="tl">
                    <a:srgbClr val="000000">
                      <a:alpha val="43137"/>
                    </a:srgbClr>
                  </a:outerShdw>
                </a:effectLst>
                <a:latin typeface="Century Gothic" panose="020B0502020202020204" pitchFamily="34" charset="0"/>
              </a:rPr>
              <a:t>so the environment becomes </a:t>
            </a:r>
            <a:r>
              <a:rPr lang="en-US" sz="2400" b="1" dirty="0" smtClean="0">
                <a:solidFill>
                  <a:srgbClr val="FF0000"/>
                </a:solidFill>
                <a:effectLst>
                  <a:outerShdw blurRad="38100" dist="38100" dir="2700000" algn="tl">
                    <a:srgbClr val="000000">
                      <a:alpha val="43137"/>
                    </a:srgbClr>
                  </a:outerShdw>
                </a:effectLst>
                <a:latin typeface="Century Gothic" panose="020B0502020202020204" pitchFamily="34" charset="0"/>
              </a:rPr>
              <a:t>dynamic and stimulant.</a:t>
            </a:r>
          </a:p>
          <a:p>
            <a:pPr>
              <a:lnSpc>
                <a:spcPct val="150000"/>
              </a:lnSpc>
            </a:pPr>
            <a:r>
              <a:rPr lang="en-US" sz="2400" b="1" dirty="0" smtClean="0">
                <a:solidFill>
                  <a:srgbClr val="002060"/>
                </a:solidFill>
                <a:effectLst>
                  <a:outerShdw blurRad="38100" dist="38100" dir="2700000" algn="tl">
                    <a:srgbClr val="000000">
                      <a:alpha val="43137"/>
                    </a:srgbClr>
                  </a:outerShdw>
                </a:effectLst>
                <a:latin typeface="Century Gothic" panose="020B0502020202020204" pitchFamily="34" charset="0"/>
              </a:rPr>
              <a:t>2</a:t>
            </a:r>
            <a:r>
              <a:rPr lang="en-US" sz="2400" b="1" dirty="0">
                <a:solidFill>
                  <a:srgbClr val="002060"/>
                </a:solidFill>
                <a:effectLst>
                  <a:outerShdw blurRad="38100" dist="38100" dir="2700000" algn="tl">
                    <a:srgbClr val="000000">
                      <a:alpha val="43137"/>
                    </a:srgbClr>
                  </a:outerShdw>
                </a:effectLst>
                <a:latin typeface="Century Gothic" panose="020B0502020202020204" pitchFamily="34" charset="0"/>
              </a:rPr>
              <a:t>. Eliciting shows what </a:t>
            </a:r>
            <a:r>
              <a:rPr lang="en-US" sz="2400" b="1" dirty="0">
                <a:solidFill>
                  <a:srgbClr val="FF0000"/>
                </a:solidFill>
                <a:effectLst>
                  <a:outerShdw blurRad="38100" dist="38100" dir="2700000" algn="tl">
                    <a:srgbClr val="000000">
                      <a:alpha val="43137"/>
                    </a:srgbClr>
                  </a:outerShdw>
                </a:effectLst>
                <a:latin typeface="Century Gothic" panose="020B0502020202020204" pitchFamily="34" charset="0"/>
              </a:rPr>
              <a:t>students already </a:t>
            </a:r>
            <a:r>
              <a:rPr lang="en-US" sz="2400" b="1" dirty="0" smtClean="0">
                <a:solidFill>
                  <a:srgbClr val="FF0000"/>
                </a:solidFill>
                <a:effectLst>
                  <a:outerShdw blurRad="38100" dist="38100" dir="2700000" algn="tl">
                    <a:srgbClr val="000000">
                      <a:alpha val="43137"/>
                    </a:srgbClr>
                  </a:outerShdw>
                </a:effectLst>
                <a:latin typeface="Century Gothic" panose="020B0502020202020204" pitchFamily="34" charset="0"/>
              </a:rPr>
              <a:t>know </a:t>
            </a:r>
            <a:r>
              <a:rPr lang="en-US" sz="2400" b="1" dirty="0" smtClean="0">
                <a:solidFill>
                  <a:srgbClr val="002060"/>
                </a:solidFill>
                <a:effectLst>
                  <a:outerShdw blurRad="38100" dist="38100" dir="2700000" algn="tl">
                    <a:srgbClr val="000000">
                      <a:alpha val="43137"/>
                    </a:srgbClr>
                  </a:outerShdw>
                </a:effectLst>
                <a:latin typeface="Century Gothic" panose="020B0502020202020204" pitchFamily="34" charset="0"/>
              </a:rPr>
              <a:t>and makes </a:t>
            </a:r>
            <a:r>
              <a:rPr lang="en-US" sz="2400" b="1" dirty="0" smtClean="0">
                <a:solidFill>
                  <a:srgbClr val="FF0000"/>
                </a:solidFill>
                <a:effectLst>
                  <a:outerShdw blurRad="38100" dist="38100" dir="2700000" algn="tl">
                    <a:srgbClr val="000000">
                      <a:alpha val="43137"/>
                    </a:srgbClr>
                  </a:outerShdw>
                </a:effectLst>
                <a:latin typeface="Century Gothic" panose="020B0502020202020204" pitchFamily="34" charset="0"/>
              </a:rPr>
              <a:t>learning memorable </a:t>
            </a:r>
            <a:r>
              <a:rPr lang="en-US" sz="2400" b="1" dirty="0" smtClean="0">
                <a:solidFill>
                  <a:srgbClr val="002060"/>
                </a:solidFill>
                <a:effectLst>
                  <a:outerShdw blurRad="38100" dist="38100" dir="2700000" algn="tl">
                    <a:srgbClr val="000000">
                      <a:alpha val="43137"/>
                    </a:srgbClr>
                  </a:outerShdw>
                </a:effectLst>
                <a:latin typeface="Century Gothic" panose="020B0502020202020204" pitchFamily="34" charset="0"/>
              </a:rPr>
              <a:t>as learners can link new and old information</a:t>
            </a:r>
            <a:r>
              <a:rPr lang="en-US" sz="2400" b="1" dirty="0" smtClean="0">
                <a:solidFill>
                  <a:srgbClr val="FF0000"/>
                </a:solidFill>
                <a:effectLst>
                  <a:outerShdw blurRad="38100" dist="38100" dir="2700000" algn="tl">
                    <a:srgbClr val="000000">
                      <a:alpha val="43137"/>
                    </a:srgbClr>
                  </a:outerShdw>
                </a:effectLst>
                <a:latin typeface="Century Gothic" panose="020B0502020202020204" pitchFamily="34" charset="0"/>
              </a:rPr>
              <a:t>.</a:t>
            </a:r>
            <a:r>
              <a:rPr lang="en-US" sz="2400" b="1" dirty="0" smtClean="0">
                <a:solidFill>
                  <a:srgbClr val="002060"/>
                </a:solidFill>
                <a:effectLst>
                  <a:outerShdw blurRad="38100" dist="38100" dir="2700000" algn="tl">
                    <a:srgbClr val="000000">
                      <a:alpha val="43137"/>
                    </a:srgbClr>
                  </a:outerShdw>
                </a:effectLst>
                <a:latin typeface="Century Gothic" panose="020B0502020202020204" pitchFamily="34" charset="0"/>
              </a:rPr>
              <a:t> </a:t>
            </a:r>
            <a:r>
              <a:rPr lang="en-US" sz="2400" b="1" dirty="0">
                <a:solidFill>
                  <a:srgbClr val="002060"/>
                </a:solidFill>
                <a:effectLst>
                  <a:outerShdw blurRad="38100" dist="38100" dir="2700000" algn="tl">
                    <a:srgbClr val="000000">
                      <a:alpha val="43137"/>
                    </a:srgbClr>
                  </a:outerShdw>
                </a:effectLst>
                <a:latin typeface="Century Gothic" panose="020B0502020202020204" pitchFamily="34" charset="0"/>
              </a:rPr>
              <a:t>By starting with easy questions and working </a:t>
            </a:r>
            <a:r>
              <a:rPr lang="en-US" sz="2400" b="1" dirty="0" smtClean="0">
                <a:solidFill>
                  <a:srgbClr val="002060"/>
                </a:solidFill>
                <a:effectLst>
                  <a:outerShdw blurRad="38100" dist="38100" dir="2700000" algn="tl">
                    <a:srgbClr val="000000">
                      <a:alpha val="43137"/>
                    </a:srgbClr>
                  </a:outerShdw>
                </a:effectLst>
                <a:latin typeface="Century Gothic" panose="020B0502020202020204" pitchFamily="34" charset="0"/>
              </a:rPr>
              <a:t>towards </a:t>
            </a:r>
            <a:r>
              <a:rPr lang="en-US" sz="2400" b="1" dirty="0">
                <a:solidFill>
                  <a:srgbClr val="002060"/>
                </a:solidFill>
                <a:effectLst>
                  <a:outerShdw blurRad="38100" dist="38100" dir="2700000" algn="tl">
                    <a:srgbClr val="000000">
                      <a:alpha val="43137"/>
                    </a:srgbClr>
                  </a:outerShdw>
                </a:effectLst>
                <a:latin typeface="Century Gothic" panose="020B0502020202020204" pitchFamily="34" charset="0"/>
              </a:rPr>
              <a:t>more difficult ones, you will be able to boost their confidence </a:t>
            </a:r>
            <a:r>
              <a:rPr lang="en-US" sz="2400" b="1" dirty="0" smtClean="0">
                <a:solidFill>
                  <a:srgbClr val="002060"/>
                </a:solidFill>
                <a:effectLst>
                  <a:outerShdw blurRad="38100" dist="38100" dir="2700000" algn="tl">
                    <a:srgbClr val="000000">
                      <a:alpha val="43137"/>
                    </a:srgbClr>
                  </a:outerShdw>
                </a:effectLst>
                <a:latin typeface="Century Gothic" panose="020B0502020202020204" pitchFamily="34" charset="0"/>
              </a:rPr>
              <a:t>.</a:t>
            </a:r>
          </a:p>
          <a:p>
            <a:pPr>
              <a:lnSpc>
                <a:spcPct val="150000"/>
              </a:lnSpc>
            </a:pPr>
            <a:r>
              <a:rPr lang="en-US" sz="2400" b="1" dirty="0">
                <a:solidFill>
                  <a:srgbClr val="002060"/>
                </a:solidFill>
                <a:effectLst>
                  <a:outerShdw blurRad="38100" dist="38100" dir="2700000" algn="tl">
                    <a:srgbClr val="000000">
                      <a:alpha val="43137"/>
                    </a:srgbClr>
                  </a:outerShdw>
                </a:effectLst>
                <a:latin typeface="Century Gothic" panose="020B0502020202020204" pitchFamily="34" charset="0"/>
              </a:rPr>
              <a:t>3. Learners take a </a:t>
            </a:r>
            <a:r>
              <a:rPr lang="en-US" sz="2400" b="1" dirty="0">
                <a:solidFill>
                  <a:srgbClr val="FF0000"/>
                </a:solidFill>
                <a:effectLst>
                  <a:outerShdw blurRad="38100" dist="38100" dir="2700000" algn="tl">
                    <a:srgbClr val="000000">
                      <a:alpha val="43137"/>
                    </a:srgbClr>
                  </a:outerShdw>
                </a:effectLst>
                <a:latin typeface="Century Gothic" panose="020B0502020202020204" pitchFamily="34" charset="0"/>
              </a:rPr>
              <a:t>more active role </a:t>
            </a:r>
            <a:r>
              <a:rPr lang="en-US" sz="2400" b="1" dirty="0">
                <a:solidFill>
                  <a:srgbClr val="002060"/>
                </a:solidFill>
                <a:effectLst>
                  <a:outerShdw blurRad="38100" dist="38100" dir="2700000" algn="tl">
                    <a:srgbClr val="000000">
                      <a:alpha val="43137"/>
                    </a:srgbClr>
                  </a:outerShdw>
                </a:effectLst>
                <a:latin typeface="Century Gothic" panose="020B0502020202020204" pitchFamily="34" charset="0"/>
              </a:rPr>
              <a:t>in the learning process by bringing their life experiences and knowledge of the language </a:t>
            </a:r>
            <a:r>
              <a:rPr lang="en-US" sz="2400" b="1" dirty="0" smtClean="0">
                <a:solidFill>
                  <a:srgbClr val="002060"/>
                </a:solidFill>
                <a:effectLst>
                  <a:outerShdw blurRad="38100" dist="38100" dir="2700000" algn="tl">
                    <a:srgbClr val="000000">
                      <a:alpha val="43137"/>
                    </a:srgbClr>
                  </a:outerShdw>
                </a:effectLst>
                <a:latin typeface="Century Gothic" panose="020B0502020202020204" pitchFamily="34" charset="0"/>
              </a:rPr>
              <a:t>into </a:t>
            </a:r>
            <a:r>
              <a:rPr lang="en-US" sz="2400" b="1" dirty="0">
                <a:solidFill>
                  <a:srgbClr val="002060"/>
                </a:solidFill>
                <a:effectLst>
                  <a:outerShdw blurRad="38100" dist="38100" dir="2700000" algn="tl">
                    <a:srgbClr val="000000">
                      <a:alpha val="43137"/>
                    </a:srgbClr>
                  </a:outerShdw>
                </a:effectLst>
                <a:latin typeface="Century Gothic" panose="020B0502020202020204" pitchFamily="34" charset="0"/>
              </a:rPr>
              <a:t>the classroom.</a:t>
            </a:r>
            <a:br>
              <a:rPr lang="en-US" sz="2400" b="1" dirty="0">
                <a:solidFill>
                  <a:srgbClr val="002060"/>
                </a:solidFill>
                <a:effectLst>
                  <a:outerShdw blurRad="38100" dist="38100" dir="2700000" algn="tl">
                    <a:srgbClr val="000000">
                      <a:alpha val="43137"/>
                    </a:srgbClr>
                  </a:outerShdw>
                </a:effectLst>
                <a:latin typeface="Century Gothic" panose="020B0502020202020204" pitchFamily="34" charset="0"/>
              </a:rPr>
            </a:br>
            <a:r>
              <a:rPr lang="en-US" sz="2400" b="1" dirty="0" smtClean="0">
                <a:solidFill>
                  <a:srgbClr val="002060"/>
                </a:solidFill>
                <a:effectLst>
                  <a:outerShdw blurRad="38100" dist="38100" dir="2700000" algn="tl">
                    <a:srgbClr val="000000">
                      <a:alpha val="43137"/>
                    </a:srgbClr>
                  </a:outerShdw>
                </a:effectLst>
                <a:latin typeface="Century Gothic" panose="020B0502020202020204" pitchFamily="34" charset="0"/>
              </a:rPr>
              <a:t> </a:t>
            </a:r>
            <a:r>
              <a:rPr lang="en-US" sz="2400" b="1" dirty="0">
                <a:solidFill>
                  <a:srgbClr val="002060"/>
                </a:solidFill>
                <a:effectLst>
                  <a:outerShdw blurRad="38100" dist="38100" dir="2700000" algn="tl">
                    <a:srgbClr val="000000">
                      <a:alpha val="43137"/>
                    </a:srgbClr>
                  </a:outerShdw>
                </a:effectLst>
                <a:latin typeface="Century Gothic" panose="020B0502020202020204" pitchFamily="34" charset="0"/>
              </a:rPr>
              <a:t/>
            </a:r>
            <a:br>
              <a:rPr lang="en-US" sz="2400" b="1" dirty="0">
                <a:solidFill>
                  <a:srgbClr val="002060"/>
                </a:solidFill>
                <a:effectLst>
                  <a:outerShdw blurRad="38100" dist="38100" dir="2700000" algn="tl">
                    <a:srgbClr val="000000">
                      <a:alpha val="43137"/>
                    </a:srgbClr>
                  </a:outerShdw>
                </a:effectLst>
                <a:latin typeface="Century Gothic" panose="020B0502020202020204" pitchFamily="34" charset="0"/>
              </a:rPr>
            </a:br>
            <a:r>
              <a:rPr lang="en-US" sz="2400" b="1" dirty="0">
                <a:solidFill>
                  <a:srgbClr val="002060"/>
                </a:solidFill>
                <a:effectLst>
                  <a:outerShdw blurRad="38100" dist="38100" dir="2700000" algn="tl">
                    <a:srgbClr val="000000">
                      <a:alpha val="43137"/>
                    </a:srgbClr>
                  </a:outerShdw>
                </a:effectLst>
                <a:latin typeface="Century Gothic" panose="020B0502020202020204" pitchFamily="34" charset="0"/>
              </a:rPr>
              <a:t/>
            </a:r>
            <a:br>
              <a:rPr lang="en-US" sz="2400" b="1" dirty="0">
                <a:solidFill>
                  <a:srgbClr val="002060"/>
                </a:solidFill>
                <a:effectLst>
                  <a:outerShdw blurRad="38100" dist="38100" dir="2700000" algn="tl">
                    <a:srgbClr val="000000">
                      <a:alpha val="43137"/>
                    </a:srgbClr>
                  </a:outerShdw>
                </a:effectLst>
                <a:latin typeface="Century Gothic" panose="020B0502020202020204" pitchFamily="34" charset="0"/>
              </a:rPr>
            </a:br>
            <a:endParaRPr lang="en-US" sz="2400" b="1" dirty="0">
              <a:solidFill>
                <a:srgbClr val="002060"/>
              </a:solidFill>
              <a:effectLst>
                <a:outerShdw blurRad="38100" dist="38100" dir="2700000" algn="tl">
                  <a:srgbClr val="000000">
                    <a:alpha val="43137"/>
                  </a:srgbClr>
                </a:outerShdw>
              </a:effectLst>
              <a:latin typeface="Century Gothic" panose="020B0502020202020204" pitchFamily="34" charset="0"/>
            </a:endParaRPr>
          </a:p>
        </p:txBody>
      </p:sp>
    </p:spTree>
    <p:extLst>
      <p:ext uri="{BB962C8B-B14F-4D97-AF65-F5344CB8AC3E}">
        <p14:creationId xmlns:p14="http://schemas.microsoft.com/office/powerpoint/2010/main" val="1018529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218" y="163720"/>
            <a:ext cx="10891058" cy="584426"/>
          </a:xfrm>
        </p:spPr>
        <p:txBody>
          <a:bodyPr>
            <a:normAutofit fontScale="90000"/>
          </a:bodyPr>
          <a:lstStyle/>
          <a:p>
            <a:pPr algn="ctr"/>
            <a:r>
              <a:rPr lang="en-US" sz="3600" b="1" dirty="0" smtClean="0">
                <a:solidFill>
                  <a:srgbClr val="FF0000"/>
                </a:solidFill>
                <a:effectLst>
                  <a:outerShdw blurRad="38100" dist="38100" dir="2700000" algn="tl">
                    <a:srgbClr val="000000">
                      <a:alpha val="43137"/>
                    </a:srgbClr>
                  </a:outerShdw>
                </a:effectLst>
                <a:latin typeface="Century Gothic" panose="020B0502020202020204" pitchFamily="34" charset="0"/>
              </a:rPr>
              <a:t>Advantages of elicitation techniques/2</a:t>
            </a:r>
            <a:endParaRPr lang="en-US" sz="3600" b="1" dirty="0">
              <a:solidFill>
                <a:srgbClr val="FF0000"/>
              </a:solidFill>
              <a:effectLst>
                <a:outerShdw blurRad="38100" dist="38100" dir="2700000" algn="tl">
                  <a:srgbClr val="000000">
                    <a:alpha val="43137"/>
                  </a:srgbClr>
                </a:outerShdw>
              </a:effectLst>
              <a:latin typeface="Century Gothic" panose="020B0502020202020204" pitchFamily="34" charset="0"/>
            </a:endParaRPr>
          </a:p>
        </p:txBody>
      </p:sp>
      <p:sp>
        <p:nvSpPr>
          <p:cNvPr id="3" name="Content Placeholder 2"/>
          <p:cNvSpPr>
            <a:spLocks noGrp="1"/>
          </p:cNvSpPr>
          <p:nvPr>
            <p:ph idx="1"/>
          </p:nvPr>
        </p:nvSpPr>
        <p:spPr>
          <a:xfrm>
            <a:off x="374072" y="1287205"/>
            <a:ext cx="11443853" cy="4628685"/>
          </a:xfrm>
        </p:spPr>
        <p:txBody>
          <a:bodyPr>
            <a:noAutofit/>
          </a:bodyPr>
          <a:lstStyle/>
          <a:p>
            <a:pPr>
              <a:lnSpc>
                <a:spcPct val="150000"/>
              </a:lnSpc>
            </a:pPr>
            <a:r>
              <a:rPr lang="en-US" sz="2400" b="1" dirty="0" smtClean="0">
                <a:solidFill>
                  <a:srgbClr val="002060"/>
                </a:solidFill>
                <a:effectLst>
                  <a:outerShdw blurRad="38100" dist="38100" dir="2700000" algn="tl">
                    <a:srgbClr val="000000">
                      <a:alpha val="43137"/>
                    </a:srgbClr>
                  </a:outerShdw>
                </a:effectLst>
                <a:latin typeface="Century Gothic" panose="020B0502020202020204" pitchFamily="34" charset="0"/>
              </a:rPr>
              <a:t>4</a:t>
            </a:r>
            <a:r>
              <a:rPr lang="en-US" sz="2400" b="1" dirty="0">
                <a:solidFill>
                  <a:srgbClr val="002060"/>
                </a:solidFill>
                <a:effectLst>
                  <a:outerShdw blurRad="38100" dist="38100" dir="2700000" algn="tl">
                    <a:srgbClr val="000000">
                      <a:alpha val="43137"/>
                    </a:srgbClr>
                  </a:outerShdw>
                </a:effectLst>
                <a:latin typeface="Century Gothic" panose="020B0502020202020204" pitchFamily="34" charset="0"/>
              </a:rPr>
              <a:t>. Elicitation shows teachers if the students </a:t>
            </a:r>
            <a:r>
              <a:rPr lang="en-US" sz="2400" b="1" dirty="0">
                <a:solidFill>
                  <a:srgbClr val="FF0000"/>
                </a:solidFill>
                <a:effectLst>
                  <a:outerShdw blurRad="38100" dist="38100" dir="2700000" algn="tl">
                    <a:srgbClr val="000000">
                      <a:alpha val="43137"/>
                    </a:srgbClr>
                  </a:outerShdw>
                </a:effectLst>
                <a:latin typeface="Century Gothic" panose="020B0502020202020204" pitchFamily="34" charset="0"/>
              </a:rPr>
              <a:t>are listening and grasping information</a:t>
            </a:r>
            <a:r>
              <a:rPr lang="en-US" sz="2400" b="1" dirty="0" smtClean="0">
                <a:solidFill>
                  <a:srgbClr val="FF0000"/>
                </a:solidFill>
                <a:effectLst>
                  <a:outerShdw blurRad="38100" dist="38100" dir="2700000" algn="tl">
                    <a:srgbClr val="000000">
                      <a:alpha val="43137"/>
                    </a:srgbClr>
                  </a:outerShdw>
                </a:effectLst>
                <a:latin typeface="Century Gothic" panose="020B0502020202020204" pitchFamily="34" charset="0"/>
              </a:rPr>
              <a:t>.</a:t>
            </a:r>
          </a:p>
          <a:p>
            <a:pPr>
              <a:lnSpc>
                <a:spcPct val="150000"/>
              </a:lnSpc>
            </a:pPr>
            <a:r>
              <a:rPr lang="en-US" sz="2400" b="1" dirty="0" smtClean="0">
                <a:solidFill>
                  <a:srgbClr val="002060"/>
                </a:solidFill>
                <a:effectLst>
                  <a:outerShdw blurRad="38100" dist="38100" dir="2700000" algn="tl">
                    <a:srgbClr val="000000">
                      <a:alpha val="43137"/>
                    </a:srgbClr>
                  </a:outerShdw>
                </a:effectLst>
                <a:latin typeface="Century Gothic" panose="020B0502020202020204" pitchFamily="34" charset="0"/>
              </a:rPr>
              <a:t>5</a:t>
            </a:r>
            <a:r>
              <a:rPr lang="en-US" sz="2400" b="1" dirty="0">
                <a:solidFill>
                  <a:srgbClr val="002060"/>
                </a:solidFill>
                <a:effectLst>
                  <a:outerShdw blurRad="38100" dist="38100" dir="2700000" algn="tl">
                    <a:srgbClr val="000000">
                      <a:alpha val="43137"/>
                    </a:srgbClr>
                  </a:outerShdw>
                </a:effectLst>
                <a:latin typeface="Century Gothic" panose="020B0502020202020204" pitchFamily="34" charset="0"/>
              </a:rPr>
              <a:t>. During elicitation, there is </a:t>
            </a:r>
            <a:r>
              <a:rPr lang="en-US" sz="2400" b="1" dirty="0">
                <a:solidFill>
                  <a:srgbClr val="FF0000"/>
                </a:solidFill>
                <a:effectLst>
                  <a:outerShdw blurRad="38100" dist="38100" dir="2700000" algn="tl">
                    <a:srgbClr val="000000">
                      <a:alpha val="43137"/>
                    </a:srgbClr>
                  </a:outerShdw>
                </a:effectLst>
                <a:latin typeface="Century Gothic" panose="020B0502020202020204" pitchFamily="34" charset="0"/>
              </a:rPr>
              <a:t>more student talking time </a:t>
            </a:r>
            <a:r>
              <a:rPr lang="en-US" sz="2400" b="1" dirty="0">
                <a:solidFill>
                  <a:srgbClr val="002060"/>
                </a:solidFill>
                <a:effectLst>
                  <a:outerShdw blurRad="38100" dist="38100" dir="2700000" algn="tl">
                    <a:srgbClr val="000000">
                      <a:alpha val="43137"/>
                    </a:srgbClr>
                  </a:outerShdw>
                </a:effectLst>
                <a:latin typeface="Century Gothic" panose="020B0502020202020204" pitchFamily="34" charset="0"/>
              </a:rPr>
              <a:t>(STT) rather than teacher talking </a:t>
            </a:r>
            <a:r>
              <a:rPr lang="en-US" sz="2400" b="1" dirty="0" smtClean="0">
                <a:solidFill>
                  <a:srgbClr val="002060"/>
                </a:solidFill>
                <a:effectLst>
                  <a:outerShdw blurRad="38100" dist="38100" dir="2700000" algn="tl">
                    <a:srgbClr val="000000">
                      <a:alpha val="43137"/>
                    </a:srgbClr>
                  </a:outerShdw>
                </a:effectLst>
                <a:latin typeface="Century Gothic" panose="020B0502020202020204" pitchFamily="34" charset="0"/>
              </a:rPr>
              <a:t>time (</a:t>
            </a:r>
            <a:r>
              <a:rPr lang="en-US" sz="2400" b="1" dirty="0">
                <a:solidFill>
                  <a:srgbClr val="002060"/>
                </a:solidFill>
                <a:effectLst>
                  <a:outerShdw blurRad="38100" dist="38100" dir="2700000" algn="tl">
                    <a:srgbClr val="000000">
                      <a:alpha val="43137"/>
                    </a:srgbClr>
                  </a:outerShdw>
                </a:effectLst>
                <a:latin typeface="Century Gothic" panose="020B0502020202020204" pitchFamily="34" charset="0"/>
              </a:rPr>
              <a:t>TTT</a:t>
            </a:r>
            <a:r>
              <a:rPr lang="en-US" sz="2400" b="1" dirty="0" smtClean="0">
                <a:solidFill>
                  <a:srgbClr val="002060"/>
                </a:solidFill>
                <a:effectLst>
                  <a:outerShdw blurRad="38100" dist="38100" dir="2700000" algn="tl">
                    <a:srgbClr val="000000">
                      <a:alpha val="43137"/>
                    </a:srgbClr>
                  </a:outerShdw>
                </a:effectLst>
                <a:latin typeface="Century Gothic" panose="020B0502020202020204" pitchFamily="34" charset="0"/>
              </a:rPr>
              <a:t>).</a:t>
            </a:r>
          </a:p>
          <a:p>
            <a:pPr>
              <a:lnSpc>
                <a:spcPct val="150000"/>
              </a:lnSpc>
            </a:pPr>
            <a:r>
              <a:rPr lang="en-US" sz="2400" b="1" dirty="0" smtClean="0">
                <a:solidFill>
                  <a:srgbClr val="002060"/>
                </a:solidFill>
                <a:effectLst>
                  <a:outerShdw blurRad="38100" dist="38100" dir="2700000" algn="tl">
                    <a:srgbClr val="000000">
                      <a:alpha val="43137"/>
                    </a:srgbClr>
                  </a:outerShdw>
                </a:effectLst>
                <a:latin typeface="Century Gothic" panose="020B0502020202020204" pitchFamily="34" charset="0"/>
              </a:rPr>
              <a:t>6</a:t>
            </a:r>
            <a:r>
              <a:rPr lang="en-US" sz="2400" b="1" dirty="0">
                <a:solidFill>
                  <a:srgbClr val="002060"/>
                </a:solidFill>
                <a:effectLst>
                  <a:outerShdw blurRad="38100" dist="38100" dir="2700000" algn="tl">
                    <a:srgbClr val="000000">
                      <a:alpha val="43137"/>
                    </a:srgbClr>
                  </a:outerShdw>
                </a:effectLst>
                <a:latin typeface="Century Gothic" panose="020B0502020202020204" pitchFamily="34" charset="0"/>
              </a:rPr>
              <a:t>. Students </a:t>
            </a:r>
            <a:r>
              <a:rPr lang="en-US" sz="2400" b="1" dirty="0">
                <a:solidFill>
                  <a:srgbClr val="FF0000"/>
                </a:solidFill>
                <a:effectLst>
                  <a:outerShdw blurRad="38100" dist="38100" dir="2700000" algn="tl">
                    <a:srgbClr val="000000">
                      <a:alpha val="43137"/>
                    </a:srgbClr>
                  </a:outerShdw>
                </a:effectLst>
                <a:latin typeface="Century Gothic" panose="020B0502020202020204" pitchFamily="34" charset="0"/>
              </a:rPr>
              <a:t>learn to guess </a:t>
            </a:r>
            <a:r>
              <a:rPr lang="en-US" sz="2400" b="1" dirty="0">
                <a:solidFill>
                  <a:srgbClr val="002060"/>
                </a:solidFill>
                <a:effectLst>
                  <a:outerShdw blurRad="38100" dist="38100" dir="2700000" algn="tl">
                    <a:srgbClr val="000000">
                      <a:alpha val="43137"/>
                    </a:srgbClr>
                  </a:outerShdw>
                </a:effectLst>
                <a:latin typeface="Century Gothic" panose="020B0502020202020204" pitchFamily="34" charset="0"/>
              </a:rPr>
              <a:t>during elicitation. They are encouraged to try, even if they can </a:t>
            </a:r>
            <a:r>
              <a:rPr lang="en-US" sz="2400" b="1" dirty="0" smtClean="0">
                <a:solidFill>
                  <a:srgbClr val="002060"/>
                </a:solidFill>
                <a:effectLst>
                  <a:outerShdw blurRad="38100" dist="38100" dir="2700000" algn="tl">
                    <a:srgbClr val="000000">
                      <a:alpha val="43137"/>
                    </a:srgbClr>
                  </a:outerShdw>
                </a:effectLst>
                <a:latin typeface="Century Gothic" panose="020B0502020202020204" pitchFamily="34" charset="0"/>
              </a:rPr>
              <a:t>only answer </a:t>
            </a:r>
            <a:r>
              <a:rPr lang="en-US" sz="2400" b="1" dirty="0">
                <a:solidFill>
                  <a:srgbClr val="002060"/>
                </a:solidFill>
                <a:effectLst>
                  <a:outerShdw blurRad="38100" dist="38100" dir="2700000" algn="tl">
                    <a:srgbClr val="000000">
                      <a:alpha val="43137"/>
                    </a:srgbClr>
                  </a:outerShdw>
                </a:effectLst>
                <a:latin typeface="Century Gothic" panose="020B0502020202020204" pitchFamily="34" charset="0"/>
              </a:rPr>
              <a:t>partially</a:t>
            </a:r>
            <a:r>
              <a:rPr lang="en-US" sz="2400" b="1" dirty="0" smtClean="0">
                <a:solidFill>
                  <a:srgbClr val="002060"/>
                </a:solidFill>
                <a:effectLst>
                  <a:outerShdw blurRad="38100" dist="38100" dir="2700000" algn="tl">
                    <a:srgbClr val="000000">
                      <a:alpha val="43137"/>
                    </a:srgbClr>
                  </a:outerShdw>
                </a:effectLst>
                <a:latin typeface="Century Gothic" panose="020B0502020202020204" pitchFamily="34" charset="0"/>
              </a:rPr>
              <a:t>.</a:t>
            </a:r>
          </a:p>
          <a:p>
            <a:pPr>
              <a:lnSpc>
                <a:spcPct val="150000"/>
              </a:lnSpc>
            </a:pPr>
            <a:r>
              <a:rPr lang="en-US" sz="2400" b="1" dirty="0" smtClean="0">
                <a:solidFill>
                  <a:srgbClr val="002060"/>
                </a:solidFill>
                <a:effectLst>
                  <a:outerShdw blurRad="38100" dist="38100" dir="2700000" algn="tl">
                    <a:srgbClr val="000000">
                      <a:alpha val="43137"/>
                    </a:srgbClr>
                  </a:outerShdw>
                </a:effectLst>
                <a:latin typeface="Century Gothic" panose="020B0502020202020204" pitchFamily="34" charset="0"/>
              </a:rPr>
              <a:t>7</a:t>
            </a:r>
            <a:r>
              <a:rPr lang="en-US" sz="2400" b="1" dirty="0">
                <a:solidFill>
                  <a:srgbClr val="002060"/>
                </a:solidFill>
                <a:effectLst>
                  <a:outerShdw blurRad="38100" dist="38100" dir="2700000" algn="tl">
                    <a:srgbClr val="000000">
                      <a:alpha val="43137"/>
                    </a:srgbClr>
                  </a:outerShdw>
                </a:effectLst>
                <a:latin typeface="Century Gothic" panose="020B0502020202020204" pitchFamily="34" charset="0"/>
              </a:rPr>
              <a:t>. Students are exposed to </a:t>
            </a:r>
            <a:r>
              <a:rPr lang="en-US" sz="2400" b="1" dirty="0">
                <a:solidFill>
                  <a:srgbClr val="FF0000"/>
                </a:solidFill>
                <a:effectLst>
                  <a:outerShdw blurRad="38100" dist="38100" dir="2700000" algn="tl">
                    <a:srgbClr val="000000">
                      <a:alpha val="43137"/>
                    </a:srgbClr>
                  </a:outerShdw>
                </a:effectLst>
                <a:latin typeface="Century Gothic" panose="020B0502020202020204" pitchFamily="34" charset="0"/>
              </a:rPr>
              <a:t>useful incidental language </a:t>
            </a:r>
            <a:r>
              <a:rPr lang="en-US" sz="2400" b="1" dirty="0">
                <a:solidFill>
                  <a:srgbClr val="002060"/>
                </a:solidFill>
                <a:effectLst>
                  <a:outerShdw blurRad="38100" dist="38100" dir="2700000" algn="tl">
                    <a:srgbClr val="000000">
                      <a:alpha val="43137"/>
                    </a:srgbClr>
                  </a:outerShdw>
                </a:effectLst>
                <a:latin typeface="Century Gothic" panose="020B0502020202020204" pitchFamily="34" charset="0"/>
              </a:rPr>
              <a:t>during </a:t>
            </a:r>
            <a:r>
              <a:rPr lang="en-US" sz="2400" b="1" dirty="0" smtClean="0">
                <a:solidFill>
                  <a:srgbClr val="002060"/>
                </a:solidFill>
                <a:effectLst>
                  <a:outerShdw blurRad="38100" dist="38100" dir="2700000" algn="tl">
                    <a:srgbClr val="000000">
                      <a:alpha val="43137"/>
                    </a:srgbClr>
                  </a:outerShdw>
                </a:effectLst>
                <a:latin typeface="Century Gothic" panose="020B0502020202020204" pitchFamily="34" charset="0"/>
              </a:rPr>
              <a:t>elicitation. </a:t>
            </a:r>
            <a:r>
              <a:rPr lang="en-US" sz="2400" b="1" dirty="0">
                <a:solidFill>
                  <a:srgbClr val="002060"/>
                </a:solidFill>
                <a:effectLst>
                  <a:outerShdw blurRad="38100" dist="38100" dir="2700000" algn="tl">
                    <a:srgbClr val="000000">
                      <a:alpha val="43137"/>
                    </a:srgbClr>
                  </a:outerShdw>
                </a:effectLst>
                <a:latin typeface="Century Gothic" panose="020B0502020202020204" pitchFamily="34" charset="0"/>
              </a:rPr>
              <a:t/>
            </a:r>
            <a:br>
              <a:rPr lang="en-US" sz="2400" b="1" dirty="0">
                <a:solidFill>
                  <a:srgbClr val="002060"/>
                </a:solidFill>
                <a:effectLst>
                  <a:outerShdw blurRad="38100" dist="38100" dir="2700000" algn="tl">
                    <a:srgbClr val="000000">
                      <a:alpha val="43137"/>
                    </a:srgbClr>
                  </a:outerShdw>
                </a:effectLst>
                <a:latin typeface="Century Gothic" panose="020B0502020202020204" pitchFamily="34" charset="0"/>
              </a:rPr>
            </a:br>
            <a:endParaRPr lang="en-US" sz="2400" b="1" dirty="0">
              <a:solidFill>
                <a:srgbClr val="002060"/>
              </a:solidFill>
              <a:effectLst>
                <a:outerShdw blurRad="38100" dist="38100" dir="2700000" algn="tl">
                  <a:srgbClr val="000000">
                    <a:alpha val="43137"/>
                  </a:srgbClr>
                </a:outerShdw>
              </a:effectLst>
              <a:latin typeface="Century Gothic" panose="020B0502020202020204" pitchFamily="34" charset="0"/>
            </a:endParaRPr>
          </a:p>
        </p:txBody>
      </p:sp>
    </p:spTree>
    <p:extLst>
      <p:ext uri="{BB962C8B-B14F-4D97-AF65-F5344CB8AC3E}">
        <p14:creationId xmlns:p14="http://schemas.microsoft.com/office/powerpoint/2010/main" val="4194167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218" y="288411"/>
            <a:ext cx="10891058" cy="584426"/>
          </a:xfrm>
        </p:spPr>
        <p:txBody>
          <a:bodyPr>
            <a:normAutofit fontScale="90000"/>
          </a:bodyPr>
          <a:lstStyle/>
          <a:p>
            <a:pPr algn="ctr"/>
            <a:r>
              <a:rPr lang="en-US" sz="3600" b="1" dirty="0" smtClean="0">
                <a:solidFill>
                  <a:srgbClr val="FF0000"/>
                </a:solidFill>
                <a:effectLst>
                  <a:outerShdw blurRad="38100" dist="38100" dir="2700000" algn="tl">
                    <a:srgbClr val="000000">
                      <a:alpha val="43137"/>
                    </a:srgbClr>
                  </a:outerShdw>
                </a:effectLst>
                <a:latin typeface="Century Gothic" panose="020B0502020202020204" pitchFamily="34" charset="0"/>
              </a:rPr>
              <a:t>Considerations when using elicitation techniques</a:t>
            </a:r>
            <a:endParaRPr lang="en-US" sz="3600" b="1" dirty="0">
              <a:solidFill>
                <a:srgbClr val="FF0000"/>
              </a:solidFill>
              <a:effectLst>
                <a:outerShdw blurRad="38100" dist="38100" dir="2700000" algn="tl">
                  <a:srgbClr val="000000">
                    <a:alpha val="43137"/>
                  </a:srgbClr>
                </a:outerShdw>
              </a:effectLst>
              <a:latin typeface="Century Gothic" panose="020B0502020202020204" pitchFamily="34" charset="0"/>
            </a:endParaRPr>
          </a:p>
        </p:txBody>
      </p:sp>
      <p:sp>
        <p:nvSpPr>
          <p:cNvPr id="3" name="Content Placeholder 2"/>
          <p:cNvSpPr>
            <a:spLocks noGrp="1"/>
          </p:cNvSpPr>
          <p:nvPr>
            <p:ph idx="1"/>
          </p:nvPr>
        </p:nvSpPr>
        <p:spPr>
          <a:xfrm>
            <a:off x="360218" y="1107097"/>
            <a:ext cx="11443853" cy="4670248"/>
          </a:xfrm>
        </p:spPr>
        <p:txBody>
          <a:bodyPr>
            <a:noAutofit/>
          </a:bodyPr>
          <a:lstStyle/>
          <a:p>
            <a:pPr>
              <a:lnSpc>
                <a:spcPct val="150000"/>
              </a:lnSpc>
            </a:pPr>
            <a:r>
              <a:rPr lang="en-US" sz="2400" b="1" dirty="0" smtClean="0">
                <a:solidFill>
                  <a:srgbClr val="002060"/>
                </a:solidFill>
                <a:latin typeface="Century Gothic" panose="020B0502020202020204" pitchFamily="34" charset="0"/>
              </a:rPr>
              <a:t>1. </a:t>
            </a:r>
            <a:r>
              <a:rPr lang="en-US" sz="2400" b="1" dirty="0" smtClean="0">
                <a:solidFill>
                  <a:srgbClr val="FF0000"/>
                </a:solidFill>
                <a:latin typeface="Century Gothic" panose="020B0502020202020204" pitchFamily="34" charset="0"/>
              </a:rPr>
              <a:t>Encourage </a:t>
            </a:r>
            <a:r>
              <a:rPr lang="en-US" sz="2400" b="1" dirty="0">
                <a:solidFill>
                  <a:srgbClr val="FF0000"/>
                </a:solidFill>
                <a:latin typeface="Century Gothic" panose="020B0502020202020204" pitchFamily="34" charset="0"/>
              </a:rPr>
              <a:t>rather than correct</a:t>
            </a:r>
            <a:r>
              <a:rPr lang="en-US" sz="2400" b="1" dirty="0">
                <a:solidFill>
                  <a:srgbClr val="002060"/>
                </a:solidFill>
                <a:latin typeface="Century Gothic" panose="020B0502020202020204" pitchFamily="34" charset="0"/>
              </a:rPr>
              <a:t>. When eliciting language, comments such as ‘nearly right' and ‘try again' are more constructive than ‘no, does anyone else know the right answer</a:t>
            </a:r>
            <a:r>
              <a:rPr lang="en-US" sz="2400" b="1" dirty="0" smtClean="0">
                <a:solidFill>
                  <a:srgbClr val="002060"/>
                </a:solidFill>
                <a:latin typeface="Century Gothic" panose="020B0502020202020204" pitchFamily="34" charset="0"/>
              </a:rPr>
              <a:t>?‘</a:t>
            </a:r>
          </a:p>
          <a:p>
            <a:pPr>
              <a:lnSpc>
                <a:spcPct val="150000"/>
              </a:lnSpc>
            </a:pPr>
            <a:r>
              <a:rPr lang="en-US" sz="2400" b="1" dirty="0" smtClean="0">
                <a:solidFill>
                  <a:srgbClr val="002060"/>
                </a:solidFill>
                <a:latin typeface="Century Gothic" panose="020B0502020202020204" pitchFamily="34" charset="0"/>
              </a:rPr>
              <a:t>2. </a:t>
            </a:r>
            <a:r>
              <a:rPr lang="en-US" sz="2400" b="1" dirty="0" smtClean="0">
                <a:solidFill>
                  <a:srgbClr val="002060"/>
                </a:solidFill>
                <a:effectLst>
                  <a:outerShdw blurRad="38100" dist="38100" dir="2700000" algn="tl">
                    <a:srgbClr val="000000">
                      <a:alpha val="43137"/>
                    </a:srgbClr>
                  </a:outerShdw>
                </a:effectLst>
                <a:latin typeface="Century Gothic" panose="020B0502020202020204" pitchFamily="34" charset="0"/>
              </a:rPr>
              <a:t>Eliciting may be </a:t>
            </a:r>
            <a:r>
              <a:rPr lang="en-US" sz="2400" b="1" dirty="0" smtClean="0">
                <a:solidFill>
                  <a:srgbClr val="FF0000"/>
                </a:solidFill>
                <a:effectLst>
                  <a:outerShdw blurRad="38100" dist="38100" dir="2700000" algn="tl">
                    <a:srgbClr val="000000">
                      <a:alpha val="43137"/>
                    </a:srgbClr>
                  </a:outerShdw>
                </a:effectLst>
                <a:latin typeface="Century Gothic" panose="020B0502020202020204" pitchFamily="34" charset="0"/>
              </a:rPr>
              <a:t>met by silence </a:t>
            </a:r>
            <a:r>
              <a:rPr lang="en-US" sz="2400" b="1" dirty="0" smtClean="0">
                <a:solidFill>
                  <a:srgbClr val="002060"/>
                </a:solidFill>
                <a:effectLst>
                  <a:outerShdw blurRad="38100" dist="38100" dir="2700000" algn="tl">
                    <a:srgbClr val="000000">
                      <a:alpha val="43137"/>
                    </a:srgbClr>
                  </a:outerShdw>
                </a:effectLst>
                <a:latin typeface="Century Gothic" panose="020B0502020202020204" pitchFamily="34" charset="0"/>
              </a:rPr>
              <a:t>when students don’t know the answer, it means they need more language input.</a:t>
            </a:r>
          </a:p>
          <a:p>
            <a:pPr>
              <a:lnSpc>
                <a:spcPct val="150000"/>
              </a:lnSpc>
            </a:pPr>
            <a:r>
              <a:rPr lang="en-US" sz="2400" b="1" dirty="0" smtClean="0">
                <a:solidFill>
                  <a:srgbClr val="002060"/>
                </a:solidFill>
                <a:latin typeface="Century Gothic" panose="020B0502020202020204" pitchFamily="34" charset="0"/>
              </a:rPr>
              <a:t>3. </a:t>
            </a:r>
            <a:r>
              <a:rPr lang="en-US" sz="2400" b="1" dirty="0" smtClean="0">
                <a:solidFill>
                  <a:srgbClr val="002060"/>
                </a:solidFill>
                <a:effectLst>
                  <a:outerShdw blurRad="38100" dist="38100" dir="2700000" algn="tl">
                    <a:srgbClr val="000000">
                      <a:alpha val="43137"/>
                    </a:srgbClr>
                  </a:outerShdw>
                </a:effectLst>
                <a:latin typeface="Century Gothic" panose="020B0502020202020204" pitchFamily="34" charset="0"/>
              </a:rPr>
              <a:t>One or two students </a:t>
            </a:r>
            <a:r>
              <a:rPr lang="en-US" sz="2400" b="1" dirty="0" smtClean="0">
                <a:solidFill>
                  <a:srgbClr val="FF0000"/>
                </a:solidFill>
                <a:effectLst>
                  <a:outerShdw blurRad="38100" dist="38100" dir="2700000" algn="tl">
                    <a:srgbClr val="000000">
                      <a:alpha val="43137"/>
                    </a:srgbClr>
                  </a:outerShdw>
                </a:effectLst>
                <a:latin typeface="Century Gothic" panose="020B0502020202020204" pitchFamily="34" charset="0"/>
              </a:rPr>
              <a:t>may dominate the task </a:t>
            </a:r>
            <a:r>
              <a:rPr lang="en-US" sz="2400" b="1" dirty="0" smtClean="0">
                <a:solidFill>
                  <a:srgbClr val="002060"/>
                </a:solidFill>
                <a:effectLst>
                  <a:outerShdw blurRad="38100" dist="38100" dir="2700000" algn="tl">
                    <a:srgbClr val="000000">
                      <a:alpha val="43137"/>
                    </a:srgbClr>
                  </a:outerShdw>
                </a:effectLst>
                <a:latin typeface="Century Gothic" panose="020B0502020202020204" pitchFamily="34" charset="0"/>
              </a:rPr>
              <a:t>and answer everything.</a:t>
            </a:r>
          </a:p>
          <a:p>
            <a:pPr>
              <a:lnSpc>
                <a:spcPct val="150000"/>
              </a:lnSpc>
            </a:pPr>
            <a:r>
              <a:rPr lang="en-US" sz="2400" b="1" dirty="0" smtClean="0">
                <a:solidFill>
                  <a:srgbClr val="002060"/>
                </a:solidFill>
                <a:effectLst>
                  <a:outerShdw blurRad="38100" dist="38100" dir="2700000" algn="tl">
                    <a:srgbClr val="000000">
                      <a:alpha val="43137"/>
                    </a:srgbClr>
                  </a:outerShdw>
                </a:effectLst>
                <a:latin typeface="Century Gothic" panose="020B0502020202020204" pitchFamily="34" charset="0"/>
              </a:rPr>
              <a:t>4. Some teachers are </a:t>
            </a:r>
            <a:r>
              <a:rPr lang="en-US" sz="2400" b="1" dirty="0" smtClean="0">
                <a:solidFill>
                  <a:srgbClr val="FF0000"/>
                </a:solidFill>
                <a:effectLst>
                  <a:outerShdw blurRad="38100" dist="38100" dir="2700000" algn="tl">
                    <a:srgbClr val="000000">
                      <a:alpha val="43137"/>
                    </a:srgbClr>
                  </a:outerShdw>
                </a:effectLst>
                <a:latin typeface="Century Gothic" panose="020B0502020202020204" pitchFamily="34" charset="0"/>
              </a:rPr>
              <a:t>not well-trained </a:t>
            </a:r>
            <a:r>
              <a:rPr lang="en-US" sz="2400" b="1" dirty="0" smtClean="0">
                <a:solidFill>
                  <a:srgbClr val="002060"/>
                </a:solidFill>
                <a:effectLst>
                  <a:outerShdw blurRad="38100" dist="38100" dir="2700000" algn="tl">
                    <a:srgbClr val="000000">
                      <a:alpha val="43137"/>
                    </a:srgbClr>
                  </a:outerShdw>
                </a:effectLst>
                <a:latin typeface="Century Gothic" panose="020B0502020202020204" pitchFamily="34" charset="0"/>
              </a:rPr>
              <a:t>to use elicitation techniques.</a:t>
            </a:r>
            <a:r>
              <a:rPr lang="en-US" sz="2400" b="1" dirty="0">
                <a:solidFill>
                  <a:srgbClr val="002060"/>
                </a:solidFill>
                <a:latin typeface="Century Gothic" panose="020B0502020202020204" pitchFamily="34" charset="0"/>
              </a:rPr>
              <a:t/>
            </a:r>
            <a:br>
              <a:rPr lang="en-US" sz="2400" b="1" dirty="0">
                <a:solidFill>
                  <a:srgbClr val="002060"/>
                </a:solidFill>
                <a:latin typeface="Century Gothic" panose="020B0502020202020204" pitchFamily="34" charset="0"/>
              </a:rPr>
            </a:br>
            <a:endParaRPr lang="en-US" sz="2400" b="1" dirty="0">
              <a:solidFill>
                <a:srgbClr val="002060"/>
              </a:solidFill>
              <a:latin typeface="Century Gothic" panose="020B0502020202020204" pitchFamily="34" charset="0"/>
            </a:endParaRPr>
          </a:p>
        </p:txBody>
      </p:sp>
    </p:spTree>
    <p:extLst>
      <p:ext uri="{BB962C8B-B14F-4D97-AF65-F5344CB8AC3E}">
        <p14:creationId xmlns:p14="http://schemas.microsoft.com/office/powerpoint/2010/main" val="1853466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608406" y="2729132"/>
            <a:ext cx="9144000" cy="68057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smtClean="0">
                <a:solidFill>
                  <a:srgbClr val="FF0000"/>
                </a:solidFill>
                <a:latin typeface="Century Gothic" panose="020B0502020202020204" pitchFamily="34" charset="0"/>
              </a:rPr>
              <a:t>4. Stages of effective elicitation</a:t>
            </a:r>
            <a:endParaRPr lang="en-US" sz="3600" dirty="0">
              <a:solidFill>
                <a:srgbClr val="FF0000"/>
              </a:solidFill>
              <a:latin typeface="Century Gothic" panose="020B0502020202020204" pitchFamily="34" charset="0"/>
              <a:ea typeface="+mn-ea"/>
              <a:cs typeface="+mn-cs"/>
            </a:endParaRPr>
          </a:p>
        </p:txBody>
      </p:sp>
    </p:spTree>
    <p:extLst>
      <p:ext uri="{BB962C8B-B14F-4D97-AF65-F5344CB8AC3E}">
        <p14:creationId xmlns:p14="http://schemas.microsoft.com/office/powerpoint/2010/main" val="1836493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9491" y="191430"/>
            <a:ext cx="10891058" cy="570572"/>
          </a:xfrm>
        </p:spPr>
        <p:txBody>
          <a:bodyPr>
            <a:normAutofit/>
          </a:bodyPr>
          <a:lstStyle/>
          <a:p>
            <a:pPr algn="ctr"/>
            <a:r>
              <a:rPr lang="en-US" sz="3000" b="1" dirty="0">
                <a:solidFill>
                  <a:srgbClr val="FF0000"/>
                </a:solidFill>
                <a:latin typeface="Century Gothic" panose="020B0502020202020204" pitchFamily="34" charset="0"/>
              </a:rPr>
              <a:t>Stages of effective eliciting</a:t>
            </a:r>
          </a:p>
        </p:txBody>
      </p:sp>
      <p:sp>
        <p:nvSpPr>
          <p:cNvPr id="3" name="Content Placeholder 2"/>
          <p:cNvSpPr>
            <a:spLocks noGrp="1"/>
          </p:cNvSpPr>
          <p:nvPr>
            <p:ph idx="1"/>
          </p:nvPr>
        </p:nvSpPr>
        <p:spPr>
          <a:xfrm>
            <a:off x="262597" y="1043355"/>
            <a:ext cx="11610109" cy="5413715"/>
          </a:xfrm>
        </p:spPr>
        <p:txBody>
          <a:bodyPr>
            <a:noAutofit/>
          </a:bodyPr>
          <a:lstStyle/>
          <a:p>
            <a:pPr fontAlgn="base">
              <a:lnSpc>
                <a:spcPct val="150000"/>
              </a:lnSpc>
            </a:pPr>
            <a:r>
              <a:rPr lang="en-US" sz="2600" b="1" dirty="0" smtClean="0">
                <a:solidFill>
                  <a:srgbClr val="FF0000"/>
                </a:solidFill>
                <a:effectLst>
                  <a:outerShdw blurRad="38100" dist="38100" dir="2700000" algn="tl">
                    <a:srgbClr val="000000">
                      <a:alpha val="43137"/>
                    </a:srgbClr>
                  </a:outerShdw>
                </a:effectLst>
                <a:latin typeface="Century Gothic" panose="020B0502020202020204" pitchFamily="34" charset="0"/>
                <a:ea typeface="+mj-ea"/>
                <a:cs typeface="+mj-cs"/>
              </a:rPr>
              <a:t>Convey</a:t>
            </a:r>
            <a:r>
              <a:rPr lang="en-US" sz="2600" b="1" dirty="0" smtClean="0">
                <a:solidFill>
                  <a:srgbClr val="002060"/>
                </a:solidFill>
                <a:latin typeface="Century Gothic" panose="020B0502020202020204" pitchFamily="34" charset="0"/>
                <a:ea typeface="+mj-ea"/>
                <a:cs typeface="+mj-cs"/>
              </a:rPr>
              <a:t>: The teacher conveys a clear idea to the students using a </a:t>
            </a:r>
            <a:r>
              <a:rPr lang="en-US" sz="2600" b="1" dirty="0">
                <a:solidFill>
                  <a:srgbClr val="002060"/>
                </a:solidFill>
                <a:latin typeface="Century Gothic" panose="020B0502020202020204" pitchFamily="34" charset="0"/>
                <a:ea typeface="+mj-ea"/>
                <a:cs typeface="+mj-cs"/>
              </a:rPr>
              <a:t>variety of techniques </a:t>
            </a:r>
            <a:r>
              <a:rPr lang="en-US" sz="2600" b="1" dirty="0" smtClean="0">
                <a:solidFill>
                  <a:srgbClr val="002060"/>
                </a:solidFill>
                <a:latin typeface="Century Gothic" panose="020B0502020202020204" pitchFamily="34" charset="0"/>
                <a:ea typeface="+mj-ea"/>
                <a:cs typeface="+mj-cs"/>
              </a:rPr>
              <a:t>using pictures, gestures or questions, …etc.</a:t>
            </a:r>
            <a:endParaRPr lang="en-US" sz="2600" b="1" dirty="0">
              <a:solidFill>
                <a:srgbClr val="002060"/>
              </a:solidFill>
              <a:latin typeface="Century Gothic" panose="020B0502020202020204" pitchFamily="34" charset="0"/>
              <a:ea typeface="+mj-ea"/>
              <a:cs typeface="+mj-cs"/>
            </a:endParaRPr>
          </a:p>
          <a:p>
            <a:pPr fontAlgn="base">
              <a:lnSpc>
                <a:spcPct val="150000"/>
              </a:lnSpc>
            </a:pPr>
            <a:r>
              <a:rPr lang="en-US" sz="2600" b="1" dirty="0" smtClean="0">
                <a:solidFill>
                  <a:srgbClr val="FF0000"/>
                </a:solidFill>
                <a:effectLst>
                  <a:outerShdw blurRad="38100" dist="38100" dir="2700000" algn="tl">
                    <a:srgbClr val="000000">
                      <a:alpha val="43137"/>
                    </a:srgbClr>
                  </a:outerShdw>
                </a:effectLst>
                <a:latin typeface="Century Gothic" panose="020B0502020202020204" pitchFamily="34" charset="0"/>
                <a:ea typeface="+mj-ea"/>
                <a:cs typeface="+mj-cs"/>
              </a:rPr>
              <a:t>Supply</a:t>
            </a:r>
            <a:r>
              <a:rPr lang="en-US" sz="2600" b="1" dirty="0" smtClean="0">
                <a:solidFill>
                  <a:srgbClr val="002060"/>
                </a:solidFill>
                <a:latin typeface="Century Gothic" panose="020B0502020202020204" pitchFamily="34" charset="0"/>
                <a:ea typeface="+mj-ea"/>
                <a:cs typeface="+mj-cs"/>
              </a:rPr>
              <a:t>: </a:t>
            </a:r>
            <a:r>
              <a:rPr lang="en-US" sz="2600" b="1" dirty="0">
                <a:solidFill>
                  <a:srgbClr val="002060"/>
                </a:solidFill>
                <a:latin typeface="Century Gothic" panose="020B0502020202020204" pitchFamily="34" charset="0"/>
              </a:rPr>
              <a:t>The teacher </a:t>
            </a:r>
            <a:r>
              <a:rPr lang="en-US" sz="2600" b="1" dirty="0" smtClean="0">
                <a:solidFill>
                  <a:srgbClr val="002060"/>
                </a:solidFill>
                <a:latin typeface="Century Gothic" panose="020B0502020202020204" pitchFamily="34" charset="0"/>
                <a:ea typeface="+mj-ea"/>
                <a:cs typeface="+mj-cs"/>
              </a:rPr>
              <a:t>the appropriate language , information or ideas with drilling and allowing students to practice.</a:t>
            </a:r>
          </a:p>
          <a:p>
            <a:pPr fontAlgn="base">
              <a:lnSpc>
                <a:spcPct val="150000"/>
              </a:lnSpc>
            </a:pPr>
            <a:r>
              <a:rPr lang="en-US" sz="2600" b="1" dirty="0" smtClean="0">
                <a:solidFill>
                  <a:srgbClr val="FF0000"/>
                </a:solidFill>
                <a:effectLst>
                  <a:outerShdw blurRad="38100" dist="38100" dir="2700000" algn="tl">
                    <a:srgbClr val="000000">
                      <a:alpha val="43137"/>
                    </a:srgbClr>
                  </a:outerShdw>
                </a:effectLst>
                <a:latin typeface="Century Gothic" panose="020B0502020202020204" pitchFamily="34" charset="0"/>
                <a:ea typeface="+mj-ea"/>
                <a:cs typeface="+mj-cs"/>
              </a:rPr>
              <a:t>Feedback</a:t>
            </a:r>
            <a:r>
              <a:rPr lang="en-US" sz="2600" b="1" dirty="0" smtClean="0">
                <a:solidFill>
                  <a:srgbClr val="002060"/>
                </a:solidFill>
                <a:latin typeface="Century Gothic" panose="020B0502020202020204" pitchFamily="34" charset="0"/>
                <a:ea typeface="+mj-ea"/>
                <a:cs typeface="+mj-cs"/>
              </a:rPr>
              <a:t>: </a:t>
            </a:r>
            <a:r>
              <a:rPr lang="en-US" sz="2600" b="1" dirty="0">
                <a:solidFill>
                  <a:srgbClr val="002060"/>
                </a:solidFill>
                <a:latin typeface="Century Gothic" panose="020B0502020202020204" pitchFamily="34" charset="0"/>
              </a:rPr>
              <a:t>The teacher </a:t>
            </a:r>
            <a:r>
              <a:rPr lang="en-US" sz="2600" b="1" dirty="0" smtClean="0">
                <a:solidFill>
                  <a:srgbClr val="002060"/>
                </a:solidFill>
                <a:latin typeface="Century Gothic" panose="020B0502020202020204" pitchFamily="34" charset="0"/>
                <a:ea typeface="+mj-ea"/>
                <a:cs typeface="+mj-cs"/>
              </a:rPr>
              <a:t>u</a:t>
            </a:r>
            <a:r>
              <a:rPr lang="en-US" sz="2600" b="1" dirty="0" smtClean="0">
                <a:solidFill>
                  <a:srgbClr val="002060"/>
                </a:solidFill>
                <a:latin typeface="Century Gothic" panose="020B0502020202020204" pitchFamily="34" charset="0"/>
              </a:rPr>
              <a:t>se </a:t>
            </a:r>
            <a:r>
              <a:rPr lang="en-US" sz="2600" b="1" dirty="0">
                <a:solidFill>
                  <a:srgbClr val="002060"/>
                </a:solidFill>
                <a:latin typeface="Century Gothic" panose="020B0502020202020204" pitchFamily="34" charset="0"/>
              </a:rPr>
              <a:t>concept-checking techniques to ensure students have understood the meaning.</a:t>
            </a:r>
          </a:p>
          <a:p>
            <a:pPr fontAlgn="base">
              <a:lnSpc>
                <a:spcPct val="150000"/>
              </a:lnSpc>
            </a:pPr>
            <a:r>
              <a:rPr lang="en-US" sz="2600" b="1" dirty="0" smtClean="0">
                <a:solidFill>
                  <a:srgbClr val="FF0000"/>
                </a:solidFill>
                <a:effectLst>
                  <a:outerShdw blurRad="38100" dist="38100" dir="2700000" algn="tl">
                    <a:srgbClr val="000000">
                      <a:alpha val="43137"/>
                    </a:srgbClr>
                  </a:outerShdw>
                </a:effectLst>
                <a:latin typeface="Century Gothic" panose="020B0502020202020204" pitchFamily="34" charset="0"/>
                <a:ea typeface="+mj-ea"/>
                <a:cs typeface="+mj-cs"/>
              </a:rPr>
              <a:t>Board</a:t>
            </a:r>
            <a:r>
              <a:rPr lang="en-US" sz="2600" b="1" dirty="0" smtClean="0">
                <a:solidFill>
                  <a:srgbClr val="002060"/>
                </a:solidFill>
                <a:latin typeface="Century Gothic" panose="020B0502020202020204" pitchFamily="34" charset="0"/>
                <a:ea typeface="+mj-ea"/>
                <a:cs typeface="+mj-cs"/>
              </a:rPr>
              <a:t>: The teacher provides </a:t>
            </a:r>
            <a:r>
              <a:rPr lang="en-US" sz="2600" b="1" dirty="0">
                <a:solidFill>
                  <a:srgbClr val="002060"/>
                </a:solidFill>
                <a:latin typeface="Century Gothic" panose="020B0502020202020204" pitchFamily="34" charset="0"/>
                <a:ea typeface="+mj-ea"/>
                <a:cs typeface="+mj-cs"/>
              </a:rPr>
              <a:t>a written model on the </a:t>
            </a:r>
            <a:r>
              <a:rPr lang="en-US" sz="2600" b="1" dirty="0" smtClean="0">
                <a:solidFill>
                  <a:srgbClr val="002060"/>
                </a:solidFill>
                <a:latin typeface="Century Gothic" panose="020B0502020202020204" pitchFamily="34" charset="0"/>
                <a:ea typeface="+mj-ea"/>
                <a:cs typeface="+mj-cs"/>
              </a:rPr>
              <a:t>board</a:t>
            </a:r>
            <a:r>
              <a:rPr lang="en-US" sz="2600" b="1" dirty="0">
                <a:solidFill>
                  <a:srgbClr val="002060"/>
                </a:solidFill>
                <a:latin typeface="Century Gothic" panose="020B0502020202020204" pitchFamily="34" charset="0"/>
                <a:ea typeface="+mj-ea"/>
                <a:cs typeface="+mj-cs"/>
              </a:rPr>
              <a:t> for students to copy and have a written record in their notes.  </a:t>
            </a:r>
            <a:r>
              <a:rPr lang="en-US" sz="2600" b="1" dirty="0">
                <a:solidFill>
                  <a:srgbClr val="002060"/>
                </a:solidFill>
                <a:latin typeface="Century Gothic" panose="020B0502020202020204" pitchFamily="34" charset="0"/>
              </a:rPr>
              <a:t/>
            </a:r>
            <a:br>
              <a:rPr lang="en-US" sz="2600" b="1" dirty="0">
                <a:solidFill>
                  <a:srgbClr val="002060"/>
                </a:solidFill>
                <a:latin typeface="Century Gothic" panose="020B0502020202020204" pitchFamily="34" charset="0"/>
              </a:rPr>
            </a:br>
            <a:endParaRPr lang="en-US" sz="2600" b="1" dirty="0">
              <a:solidFill>
                <a:srgbClr val="002060"/>
              </a:solidFill>
              <a:latin typeface="Century Gothic" panose="020B0502020202020204" pitchFamily="34" charset="0"/>
            </a:endParaRPr>
          </a:p>
        </p:txBody>
      </p:sp>
    </p:spTree>
    <p:extLst>
      <p:ext uri="{BB962C8B-B14F-4D97-AF65-F5344CB8AC3E}">
        <p14:creationId xmlns:p14="http://schemas.microsoft.com/office/powerpoint/2010/main" val="1027133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749083" y="2869808"/>
            <a:ext cx="9144000" cy="680578"/>
          </a:xfrm>
          <a:prstGeom prst="rect">
            <a:avLst/>
          </a:prstGeom>
        </p:spPr>
        <p:txBody>
          <a:bodyP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smtClean="0">
                <a:solidFill>
                  <a:srgbClr val="FF0000"/>
                </a:solidFill>
                <a:latin typeface="Century Gothic" panose="020B0502020202020204" pitchFamily="34" charset="0"/>
              </a:rPr>
              <a:t>5. Types &amp; examples  </a:t>
            </a:r>
            <a:r>
              <a:rPr lang="en-US" sz="3600" b="1" dirty="0">
                <a:solidFill>
                  <a:srgbClr val="FF0000"/>
                </a:solidFill>
                <a:latin typeface="Century Gothic" panose="020B0502020202020204" pitchFamily="34" charset="0"/>
              </a:rPr>
              <a:t>of elicitation techniques </a:t>
            </a:r>
            <a:endParaRPr lang="en-US" sz="3600" dirty="0">
              <a:solidFill>
                <a:srgbClr val="FF0000"/>
              </a:solidFill>
              <a:latin typeface="Century Gothic" panose="020B0502020202020204" pitchFamily="34" charset="0"/>
              <a:ea typeface="+mn-ea"/>
              <a:cs typeface="+mn-cs"/>
            </a:endParaRPr>
          </a:p>
        </p:txBody>
      </p:sp>
    </p:spTree>
    <p:extLst>
      <p:ext uri="{BB962C8B-B14F-4D97-AF65-F5344CB8AC3E}">
        <p14:creationId xmlns:p14="http://schemas.microsoft.com/office/powerpoint/2010/main" val="1402537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218" y="724509"/>
            <a:ext cx="10515600" cy="626628"/>
          </a:xfrm>
        </p:spPr>
        <p:txBody>
          <a:bodyPr>
            <a:normAutofit/>
          </a:bodyPr>
          <a:lstStyle/>
          <a:p>
            <a:pPr algn="ctr"/>
            <a:r>
              <a:rPr lang="en-US" sz="3600" b="1" dirty="0" smtClean="0">
                <a:solidFill>
                  <a:srgbClr val="FF0000"/>
                </a:solidFill>
                <a:effectLst>
                  <a:outerShdw blurRad="38100" dist="38100" dir="2700000" algn="tl">
                    <a:srgbClr val="000000">
                      <a:alpha val="43137"/>
                    </a:srgbClr>
                  </a:outerShdw>
                </a:effectLst>
                <a:latin typeface="Century Gothic" panose="020B0502020202020204" pitchFamily="34" charset="0"/>
              </a:rPr>
              <a:t>Types of elicitation techniques</a:t>
            </a:r>
            <a:endParaRPr lang="en-US" sz="3600" b="1" dirty="0">
              <a:solidFill>
                <a:srgbClr val="FF0000"/>
              </a:solidFill>
              <a:effectLst>
                <a:outerShdw blurRad="38100" dist="38100" dir="2700000" algn="tl">
                  <a:srgbClr val="000000">
                    <a:alpha val="43137"/>
                  </a:srgbClr>
                </a:outerShdw>
              </a:effectLst>
              <a:latin typeface="Century Gothic" panose="020B0502020202020204" pitchFamily="34" charset="0"/>
            </a:endParaRPr>
          </a:p>
        </p:txBody>
      </p:sp>
      <p:sp>
        <p:nvSpPr>
          <p:cNvPr id="3" name="Content Placeholder 2"/>
          <p:cNvSpPr>
            <a:spLocks noGrp="1"/>
          </p:cNvSpPr>
          <p:nvPr>
            <p:ph idx="1"/>
          </p:nvPr>
        </p:nvSpPr>
        <p:spPr>
          <a:xfrm>
            <a:off x="741218" y="2216941"/>
            <a:ext cx="10515600" cy="2881531"/>
          </a:xfrm>
        </p:spPr>
        <p:txBody>
          <a:bodyPr>
            <a:noAutofit/>
          </a:bodyPr>
          <a:lstStyle/>
          <a:p>
            <a:pPr>
              <a:lnSpc>
                <a:spcPct val="150000"/>
              </a:lnSpc>
            </a:pPr>
            <a:r>
              <a:rPr lang="en-US" b="1" dirty="0" smtClean="0">
                <a:solidFill>
                  <a:srgbClr val="002060"/>
                </a:solidFill>
                <a:latin typeface="Century Gothic" panose="020B0502020202020204" pitchFamily="34" charset="0"/>
              </a:rPr>
              <a:t>1.Asking </a:t>
            </a:r>
            <a:r>
              <a:rPr lang="en-US" b="1" dirty="0">
                <a:solidFill>
                  <a:srgbClr val="002060"/>
                </a:solidFill>
                <a:latin typeface="Century Gothic" panose="020B0502020202020204" pitchFamily="34" charset="0"/>
              </a:rPr>
              <a:t>questions </a:t>
            </a:r>
            <a:endParaRPr lang="en-US" b="1" dirty="0" smtClean="0">
              <a:solidFill>
                <a:srgbClr val="002060"/>
              </a:solidFill>
              <a:latin typeface="Century Gothic" panose="020B0502020202020204" pitchFamily="34" charset="0"/>
            </a:endParaRPr>
          </a:p>
          <a:p>
            <a:pPr>
              <a:lnSpc>
                <a:spcPct val="150000"/>
              </a:lnSpc>
            </a:pPr>
            <a:r>
              <a:rPr lang="en-US" b="1" dirty="0" smtClean="0">
                <a:solidFill>
                  <a:srgbClr val="002060"/>
                </a:solidFill>
                <a:latin typeface="Century Gothic" panose="020B0502020202020204" pitchFamily="34" charset="0"/>
              </a:rPr>
              <a:t>2. Asking questions combined with pictures</a:t>
            </a:r>
          </a:p>
          <a:p>
            <a:pPr>
              <a:lnSpc>
                <a:spcPct val="150000"/>
              </a:lnSpc>
            </a:pPr>
            <a:r>
              <a:rPr lang="en-US" b="1" dirty="0" smtClean="0">
                <a:solidFill>
                  <a:srgbClr val="002060"/>
                </a:solidFill>
                <a:latin typeface="Century Gothic" panose="020B0502020202020204" pitchFamily="34" charset="0"/>
              </a:rPr>
              <a:t>3. Asking </a:t>
            </a:r>
            <a:r>
              <a:rPr lang="en-US" b="1" dirty="0">
                <a:solidFill>
                  <a:srgbClr val="002060"/>
                </a:solidFill>
                <a:latin typeface="Century Gothic" panose="020B0502020202020204" pitchFamily="34" charset="0"/>
              </a:rPr>
              <a:t>questions combined with </a:t>
            </a:r>
            <a:r>
              <a:rPr lang="en-US" b="1" dirty="0" smtClean="0">
                <a:solidFill>
                  <a:srgbClr val="002060"/>
                </a:solidFill>
                <a:latin typeface="Century Gothic" panose="020B0502020202020204" pitchFamily="34" charset="0"/>
              </a:rPr>
              <a:t>non-verbal language</a:t>
            </a:r>
            <a:endParaRPr lang="en-US" b="1" dirty="0">
              <a:solidFill>
                <a:srgbClr val="002060"/>
              </a:solidFill>
              <a:latin typeface="Century Gothic" panose="020B0502020202020204" pitchFamily="34" charset="0"/>
            </a:endParaRPr>
          </a:p>
          <a:p>
            <a:pPr>
              <a:lnSpc>
                <a:spcPct val="150000"/>
              </a:lnSpc>
            </a:pPr>
            <a:endParaRPr lang="en-US" b="1" dirty="0">
              <a:solidFill>
                <a:srgbClr val="002060"/>
              </a:solidFill>
            </a:endParaRPr>
          </a:p>
        </p:txBody>
      </p:sp>
    </p:spTree>
    <p:extLst>
      <p:ext uri="{BB962C8B-B14F-4D97-AF65-F5344CB8AC3E}">
        <p14:creationId xmlns:p14="http://schemas.microsoft.com/office/powerpoint/2010/main" val="1436065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2673" y="253454"/>
            <a:ext cx="10515600" cy="626628"/>
          </a:xfrm>
        </p:spPr>
        <p:txBody>
          <a:bodyPr>
            <a:normAutofit/>
          </a:bodyPr>
          <a:lstStyle/>
          <a:p>
            <a:pPr algn="ctr"/>
            <a:r>
              <a:rPr lang="en-US" sz="3600" b="1" dirty="0" smtClean="0">
                <a:solidFill>
                  <a:srgbClr val="FF0000"/>
                </a:solidFill>
                <a:effectLst>
                  <a:outerShdw blurRad="38100" dist="38100" dir="2700000" algn="tl">
                    <a:srgbClr val="000000">
                      <a:alpha val="43137"/>
                    </a:srgbClr>
                  </a:outerShdw>
                </a:effectLst>
                <a:latin typeface="Century Gothic" panose="020B0502020202020204" pitchFamily="34" charset="0"/>
              </a:rPr>
              <a:t>1.Asking questions</a:t>
            </a:r>
            <a:endParaRPr lang="en-US" sz="3600" b="1" dirty="0">
              <a:solidFill>
                <a:srgbClr val="FF0000"/>
              </a:solidFill>
              <a:effectLst>
                <a:outerShdw blurRad="38100" dist="38100" dir="2700000" algn="tl">
                  <a:srgbClr val="000000">
                    <a:alpha val="43137"/>
                  </a:srgbClr>
                </a:outerShdw>
              </a:effectLst>
              <a:latin typeface="Century Gothic" panose="020B0502020202020204" pitchFamily="34" charset="0"/>
            </a:endParaRPr>
          </a:p>
        </p:txBody>
      </p:sp>
      <p:sp>
        <p:nvSpPr>
          <p:cNvPr id="3" name="Content Placeholder 2"/>
          <p:cNvSpPr>
            <a:spLocks noGrp="1"/>
          </p:cNvSpPr>
          <p:nvPr>
            <p:ph idx="1"/>
          </p:nvPr>
        </p:nvSpPr>
        <p:spPr>
          <a:xfrm>
            <a:off x="810492" y="880082"/>
            <a:ext cx="10515600" cy="5534573"/>
          </a:xfrm>
        </p:spPr>
        <p:txBody>
          <a:bodyPr>
            <a:noAutofit/>
          </a:bodyPr>
          <a:lstStyle/>
          <a:p>
            <a:pPr>
              <a:lnSpc>
                <a:spcPct val="150000"/>
              </a:lnSpc>
            </a:pPr>
            <a:r>
              <a:rPr lang="en-US" b="1" dirty="0" smtClean="0">
                <a:solidFill>
                  <a:srgbClr val="002060"/>
                </a:solidFill>
                <a:latin typeface="Century Gothic" panose="020B0502020202020204" pitchFamily="34" charset="0"/>
              </a:rPr>
              <a:t>1. </a:t>
            </a:r>
            <a:r>
              <a:rPr lang="en-US" b="1" dirty="0">
                <a:solidFill>
                  <a:srgbClr val="002060"/>
                </a:solidFill>
                <a:latin typeface="Century Gothic" panose="020B0502020202020204" pitchFamily="34" charset="0"/>
              </a:rPr>
              <a:t>Eliciting can take place in any stage of the lesson by asking questions</a:t>
            </a:r>
            <a:r>
              <a:rPr lang="en-US" b="1" dirty="0" smtClean="0">
                <a:solidFill>
                  <a:srgbClr val="002060"/>
                </a:solidFill>
                <a:latin typeface="Century Gothic" panose="020B0502020202020204" pitchFamily="34" charset="0"/>
              </a:rPr>
              <a:t>. It is an important tool to manage the class.  </a:t>
            </a:r>
          </a:p>
          <a:p>
            <a:pPr>
              <a:lnSpc>
                <a:spcPct val="150000"/>
              </a:lnSpc>
            </a:pPr>
            <a:r>
              <a:rPr lang="en-US" b="1" dirty="0" smtClean="0">
                <a:solidFill>
                  <a:srgbClr val="002060"/>
                </a:solidFill>
                <a:latin typeface="Century Gothic" panose="020B0502020202020204" pitchFamily="34" charset="0"/>
              </a:rPr>
              <a:t>2. The teacher asks simple questions about the topic and elicits answers from students. Checking students’ understanding with simple questions.</a:t>
            </a:r>
          </a:p>
          <a:p>
            <a:pPr>
              <a:lnSpc>
                <a:spcPct val="150000"/>
              </a:lnSpc>
            </a:pPr>
            <a:r>
              <a:rPr lang="en-US" b="1" dirty="0" smtClean="0">
                <a:solidFill>
                  <a:srgbClr val="002060"/>
                </a:solidFill>
                <a:latin typeface="Century Gothic" panose="020B0502020202020204" pitchFamily="34" charset="0"/>
              </a:rPr>
              <a:t>3. Then,  the teacher models the target language and asks students to make drills either individually or in groups.</a:t>
            </a:r>
            <a:endParaRPr lang="en-US" b="1" dirty="0">
              <a:solidFill>
                <a:srgbClr val="002060"/>
              </a:solidFill>
              <a:latin typeface="Century Gothic" panose="020B0502020202020204" pitchFamily="34" charset="0"/>
            </a:endParaRPr>
          </a:p>
          <a:p>
            <a:pPr>
              <a:lnSpc>
                <a:spcPct val="150000"/>
              </a:lnSpc>
            </a:pPr>
            <a:endParaRPr lang="en-US" b="1" dirty="0">
              <a:solidFill>
                <a:srgbClr val="002060"/>
              </a:solidFill>
              <a:latin typeface="Century Gothic" panose="020B0502020202020204" pitchFamily="34" charset="0"/>
            </a:endParaRPr>
          </a:p>
          <a:p>
            <a:pPr>
              <a:lnSpc>
                <a:spcPct val="150000"/>
              </a:lnSpc>
            </a:pPr>
            <a:endParaRPr lang="en-US" b="1" dirty="0">
              <a:solidFill>
                <a:srgbClr val="002060"/>
              </a:solidFill>
            </a:endParaRPr>
          </a:p>
        </p:txBody>
      </p:sp>
    </p:spTree>
    <p:extLst>
      <p:ext uri="{BB962C8B-B14F-4D97-AF65-F5344CB8AC3E}">
        <p14:creationId xmlns:p14="http://schemas.microsoft.com/office/powerpoint/2010/main" val="3277953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87072" y="4473286"/>
            <a:ext cx="10048875" cy="1790700"/>
          </a:xfrm>
          <a:prstGeom prst="rect">
            <a:avLst/>
          </a:prstGeom>
        </p:spPr>
      </p:pic>
      <p:pic>
        <p:nvPicPr>
          <p:cNvPr id="3" name="Picture 2"/>
          <p:cNvPicPr>
            <a:picLocks noChangeAspect="1"/>
          </p:cNvPicPr>
          <p:nvPr/>
        </p:nvPicPr>
        <p:blipFill>
          <a:blip r:embed="rId3"/>
          <a:stretch>
            <a:fillRect/>
          </a:stretch>
        </p:blipFill>
        <p:spPr>
          <a:xfrm>
            <a:off x="572796" y="1323542"/>
            <a:ext cx="9877425" cy="2809875"/>
          </a:xfrm>
          <a:prstGeom prst="rect">
            <a:avLst/>
          </a:prstGeom>
        </p:spPr>
      </p:pic>
      <p:sp>
        <p:nvSpPr>
          <p:cNvPr id="4" name="Title 3"/>
          <p:cNvSpPr>
            <a:spLocks noGrp="1"/>
          </p:cNvSpPr>
          <p:nvPr>
            <p:ph type="title"/>
          </p:nvPr>
        </p:nvSpPr>
        <p:spPr>
          <a:xfrm>
            <a:off x="671945" y="365125"/>
            <a:ext cx="10515600" cy="618548"/>
          </a:xfrm>
        </p:spPr>
        <p:txBody>
          <a:bodyPr>
            <a:normAutofit fontScale="90000"/>
          </a:bodyPr>
          <a:lstStyle/>
          <a:p>
            <a:pPr algn="ctr"/>
            <a:r>
              <a:rPr lang="en-US" dirty="0" smtClean="0">
                <a:solidFill>
                  <a:srgbClr val="FF0000"/>
                </a:solidFill>
                <a:effectLst>
                  <a:outerShdw blurRad="38100" dist="38100" dir="2700000" algn="tl">
                    <a:srgbClr val="000000">
                      <a:alpha val="43137"/>
                    </a:srgbClr>
                  </a:outerShdw>
                </a:effectLst>
              </a:rPr>
              <a:t>Grade 7 P78 U12 /Grammar</a:t>
            </a:r>
            <a:endParaRPr lang="en-US"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666199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1108" y="1247123"/>
            <a:ext cx="11215255" cy="3352586"/>
          </a:xfrm>
        </p:spPr>
        <p:txBody>
          <a:bodyPr>
            <a:noAutofit/>
          </a:bodyPr>
          <a:lstStyle/>
          <a:p>
            <a:pPr>
              <a:lnSpc>
                <a:spcPct val="150000"/>
              </a:lnSpc>
            </a:pPr>
            <a:r>
              <a:rPr lang="en-US" sz="2400" b="1" dirty="0">
                <a:solidFill>
                  <a:srgbClr val="002060"/>
                </a:solidFill>
                <a:latin typeface="Century Gothic" panose="020B0502020202020204" pitchFamily="34" charset="0"/>
              </a:rPr>
              <a:t>A </a:t>
            </a:r>
            <a:r>
              <a:rPr lang="en-US" sz="2400" b="1" dirty="0">
                <a:solidFill>
                  <a:srgbClr val="FF0000"/>
                </a:solidFill>
                <a:latin typeface="Century Gothic" panose="020B0502020202020204" pitchFamily="34" charset="0"/>
              </a:rPr>
              <a:t>situational dialogue</a:t>
            </a:r>
            <a:r>
              <a:rPr lang="en-US" sz="2400" b="1" dirty="0">
                <a:solidFill>
                  <a:srgbClr val="002060"/>
                </a:solidFill>
                <a:latin typeface="Century Gothic" panose="020B0502020202020204" pitchFamily="34" charset="0"/>
              </a:rPr>
              <a:t>, example sentences or a listening/reading text may provide the context from which the target language is elicited. In this case, the teacher is asking the learners to notice how a particular function is expressed, and eliciting is combined with concept questions. In a text or dialogue about the future</a:t>
            </a:r>
            <a:r>
              <a:rPr lang="en-US" sz="2400" b="1" dirty="0" smtClean="0">
                <a:solidFill>
                  <a:srgbClr val="002060"/>
                </a:solidFill>
                <a:latin typeface="Century Gothic" panose="020B0502020202020204" pitchFamily="34" charset="0"/>
              </a:rPr>
              <a:t>:</a:t>
            </a:r>
          </a:p>
          <a:p>
            <a:pPr>
              <a:lnSpc>
                <a:spcPct val="150000"/>
              </a:lnSpc>
            </a:pPr>
            <a:endParaRPr lang="en-US" sz="2400" b="1" dirty="0">
              <a:solidFill>
                <a:srgbClr val="002060"/>
              </a:solidFill>
            </a:endParaRPr>
          </a:p>
        </p:txBody>
      </p:sp>
    </p:spTree>
    <p:extLst>
      <p:ext uri="{BB962C8B-B14F-4D97-AF65-F5344CB8AC3E}">
        <p14:creationId xmlns:p14="http://schemas.microsoft.com/office/powerpoint/2010/main" val="1275675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6526" y="235740"/>
            <a:ext cx="11215255" cy="6359023"/>
          </a:xfrm>
        </p:spPr>
        <p:txBody>
          <a:bodyPr>
            <a:noAutofit/>
          </a:bodyPr>
          <a:lstStyle/>
          <a:p>
            <a:pPr>
              <a:lnSpc>
                <a:spcPct val="150000"/>
              </a:lnSpc>
            </a:pPr>
            <a:r>
              <a:rPr lang="en-US" sz="2400" b="1" dirty="0">
                <a:solidFill>
                  <a:srgbClr val="FF0000"/>
                </a:solidFill>
                <a:latin typeface="Century Gothic" panose="020B0502020202020204" pitchFamily="34" charset="0"/>
              </a:rPr>
              <a:t>A</a:t>
            </a:r>
            <a:r>
              <a:rPr lang="en-US" sz="2400" b="1" dirty="0">
                <a:solidFill>
                  <a:srgbClr val="002060"/>
                </a:solidFill>
                <a:latin typeface="Century Gothic" panose="020B0502020202020204" pitchFamily="34" charset="0"/>
              </a:rPr>
              <a:t> </a:t>
            </a:r>
            <a:r>
              <a:rPr lang="en-US" sz="2400" b="1" dirty="0">
                <a:solidFill>
                  <a:srgbClr val="FF0000"/>
                </a:solidFill>
                <a:latin typeface="Century Gothic" panose="020B0502020202020204" pitchFamily="34" charset="0"/>
              </a:rPr>
              <a:t>situational </a:t>
            </a:r>
            <a:r>
              <a:rPr lang="en-US" sz="2400" b="1" dirty="0" smtClean="0">
                <a:solidFill>
                  <a:srgbClr val="FF0000"/>
                </a:solidFill>
                <a:latin typeface="Century Gothic" panose="020B0502020202020204" pitchFamily="34" charset="0"/>
              </a:rPr>
              <a:t>dialogue:</a:t>
            </a:r>
          </a:p>
          <a:p>
            <a:pPr>
              <a:lnSpc>
                <a:spcPct val="150000"/>
              </a:lnSpc>
            </a:pPr>
            <a:r>
              <a:rPr lang="en-US" sz="2400" b="1" dirty="0">
                <a:solidFill>
                  <a:srgbClr val="002060"/>
                </a:solidFill>
                <a:latin typeface="Century Gothic" panose="020B0502020202020204" pitchFamily="34" charset="0"/>
              </a:rPr>
              <a:t>T: Is he talking about the past, </a:t>
            </a:r>
            <a:r>
              <a:rPr lang="en-US" sz="2400" b="1" dirty="0" smtClean="0">
                <a:solidFill>
                  <a:srgbClr val="002060"/>
                </a:solidFill>
                <a:latin typeface="Century Gothic" panose="020B0502020202020204" pitchFamily="34" charset="0"/>
              </a:rPr>
              <a:t>present, </a:t>
            </a:r>
            <a:r>
              <a:rPr lang="en-US" sz="2400" b="1" dirty="0">
                <a:solidFill>
                  <a:srgbClr val="002060"/>
                </a:solidFill>
                <a:latin typeface="Century Gothic" panose="020B0502020202020204" pitchFamily="34" charset="0"/>
              </a:rPr>
              <a:t>or future?</a:t>
            </a:r>
          </a:p>
          <a:p>
            <a:pPr>
              <a:lnSpc>
                <a:spcPct val="150000"/>
              </a:lnSpc>
            </a:pPr>
            <a:r>
              <a:rPr lang="en-US" sz="2400" b="1" dirty="0">
                <a:solidFill>
                  <a:srgbClr val="002060"/>
                </a:solidFill>
                <a:latin typeface="Century Gothic" panose="020B0502020202020204" pitchFamily="34" charset="0"/>
              </a:rPr>
              <a:t>S: Future</a:t>
            </a:r>
          </a:p>
          <a:p>
            <a:pPr>
              <a:lnSpc>
                <a:spcPct val="150000"/>
              </a:lnSpc>
            </a:pPr>
            <a:r>
              <a:rPr lang="en-US" sz="2400" b="1" dirty="0">
                <a:solidFill>
                  <a:srgbClr val="002060"/>
                </a:solidFill>
                <a:latin typeface="Century Gothic" panose="020B0502020202020204" pitchFamily="34" charset="0"/>
              </a:rPr>
              <a:t>T: Does he know / is he sure about the future?</a:t>
            </a:r>
          </a:p>
          <a:p>
            <a:pPr>
              <a:lnSpc>
                <a:spcPct val="150000"/>
              </a:lnSpc>
            </a:pPr>
            <a:r>
              <a:rPr lang="en-US" sz="2400" b="1" dirty="0">
                <a:solidFill>
                  <a:srgbClr val="002060"/>
                </a:solidFill>
                <a:latin typeface="Century Gothic" panose="020B0502020202020204" pitchFamily="34" charset="0"/>
              </a:rPr>
              <a:t>S: No</a:t>
            </a:r>
          </a:p>
          <a:p>
            <a:pPr>
              <a:lnSpc>
                <a:spcPct val="150000"/>
              </a:lnSpc>
            </a:pPr>
            <a:r>
              <a:rPr lang="en-US" sz="2400" b="1" dirty="0">
                <a:solidFill>
                  <a:srgbClr val="002060"/>
                </a:solidFill>
                <a:latin typeface="Century Gothic" panose="020B0502020202020204" pitchFamily="34" charset="0"/>
              </a:rPr>
              <a:t>T: Right. It's a prediction. What verb does he use?</a:t>
            </a:r>
          </a:p>
          <a:p>
            <a:pPr>
              <a:lnSpc>
                <a:spcPct val="150000"/>
              </a:lnSpc>
            </a:pPr>
            <a:r>
              <a:rPr lang="en-US" sz="2400" b="1" dirty="0">
                <a:solidFill>
                  <a:srgbClr val="002060"/>
                </a:solidFill>
                <a:latin typeface="Century Gothic" panose="020B0502020202020204" pitchFamily="34" charset="0"/>
              </a:rPr>
              <a:t>S: Will</a:t>
            </a:r>
          </a:p>
          <a:p>
            <a:pPr>
              <a:lnSpc>
                <a:spcPct val="150000"/>
              </a:lnSpc>
            </a:pPr>
            <a:r>
              <a:rPr lang="en-US" sz="2400" b="1" dirty="0">
                <a:solidFill>
                  <a:srgbClr val="002060"/>
                </a:solidFill>
                <a:latin typeface="Century Gothic" panose="020B0502020202020204" pitchFamily="34" charset="0"/>
              </a:rPr>
              <a:t>T: Good. Can you give me an example</a:t>
            </a:r>
            <a:r>
              <a:rPr lang="en-US" sz="2400" b="1" dirty="0" smtClean="0">
                <a:solidFill>
                  <a:srgbClr val="002060"/>
                </a:solidFill>
                <a:latin typeface="Century Gothic" panose="020B0502020202020204" pitchFamily="34" charset="0"/>
              </a:rPr>
              <a:t>?</a:t>
            </a:r>
          </a:p>
          <a:p>
            <a:pPr>
              <a:lnSpc>
                <a:spcPct val="150000"/>
              </a:lnSpc>
            </a:pPr>
            <a:r>
              <a:rPr lang="en-US" sz="2400" b="1" dirty="0" smtClean="0">
                <a:solidFill>
                  <a:srgbClr val="002060"/>
                </a:solidFill>
                <a:latin typeface="Century Gothic" panose="020B0502020202020204" pitchFamily="34" charset="0"/>
              </a:rPr>
              <a:t>S: The weather will be rainy tomorrow.</a:t>
            </a:r>
            <a:endParaRPr lang="en-US" sz="2400" b="1" dirty="0">
              <a:solidFill>
                <a:srgbClr val="002060"/>
              </a:solidFill>
              <a:latin typeface="Century Gothic" panose="020B0502020202020204" pitchFamily="34" charset="0"/>
            </a:endParaRPr>
          </a:p>
          <a:p>
            <a:pPr>
              <a:lnSpc>
                <a:spcPct val="150000"/>
              </a:lnSpc>
            </a:pPr>
            <a:endParaRPr lang="en-US" sz="2400" b="1" dirty="0">
              <a:solidFill>
                <a:srgbClr val="002060"/>
              </a:solidFill>
              <a:latin typeface="Century Gothic" panose="020B0502020202020204" pitchFamily="34" charset="0"/>
            </a:endParaRPr>
          </a:p>
        </p:txBody>
      </p:sp>
    </p:spTree>
    <p:extLst>
      <p:ext uri="{BB962C8B-B14F-4D97-AF65-F5344CB8AC3E}">
        <p14:creationId xmlns:p14="http://schemas.microsoft.com/office/powerpoint/2010/main" val="3346471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8818" y="198036"/>
            <a:ext cx="10515600" cy="626628"/>
          </a:xfrm>
        </p:spPr>
        <p:txBody>
          <a:bodyPr>
            <a:normAutofit/>
          </a:bodyPr>
          <a:lstStyle/>
          <a:p>
            <a:pPr algn="ctr"/>
            <a:r>
              <a:rPr lang="en-US" sz="3400" b="1" dirty="0">
                <a:solidFill>
                  <a:srgbClr val="FF0000"/>
                </a:solidFill>
                <a:effectLst>
                  <a:outerShdw blurRad="38100" dist="38100" dir="2700000" algn="tl">
                    <a:srgbClr val="000000">
                      <a:alpha val="43137"/>
                    </a:srgbClr>
                  </a:outerShdw>
                </a:effectLst>
                <a:latin typeface="Century Gothic" panose="020B0502020202020204" pitchFamily="34" charset="0"/>
              </a:rPr>
              <a:t>2. Asking questions </a:t>
            </a:r>
            <a:r>
              <a:rPr lang="en-US" sz="2800" b="1" dirty="0">
                <a:solidFill>
                  <a:srgbClr val="FF0000"/>
                </a:solidFill>
                <a:effectLst>
                  <a:outerShdw blurRad="38100" dist="38100" dir="2700000" algn="tl">
                    <a:srgbClr val="000000">
                      <a:alpha val="43137"/>
                    </a:srgbClr>
                  </a:outerShdw>
                </a:effectLst>
                <a:latin typeface="Century Gothic" panose="020B0502020202020204" pitchFamily="34" charset="0"/>
              </a:rPr>
              <a:t>combined</a:t>
            </a:r>
            <a:r>
              <a:rPr lang="en-US" sz="3400" b="1" dirty="0">
                <a:solidFill>
                  <a:srgbClr val="FF0000"/>
                </a:solidFill>
                <a:effectLst>
                  <a:outerShdw blurRad="38100" dist="38100" dir="2700000" algn="tl">
                    <a:srgbClr val="000000">
                      <a:alpha val="43137"/>
                    </a:srgbClr>
                  </a:outerShdw>
                </a:effectLst>
                <a:latin typeface="Century Gothic" panose="020B0502020202020204" pitchFamily="34" charset="0"/>
              </a:rPr>
              <a:t> with pictures</a:t>
            </a:r>
          </a:p>
        </p:txBody>
      </p:sp>
      <p:sp>
        <p:nvSpPr>
          <p:cNvPr id="3" name="Content Placeholder 2"/>
          <p:cNvSpPr>
            <a:spLocks noGrp="1"/>
          </p:cNvSpPr>
          <p:nvPr>
            <p:ph idx="1"/>
          </p:nvPr>
        </p:nvSpPr>
        <p:spPr>
          <a:xfrm>
            <a:off x="768927" y="928468"/>
            <a:ext cx="10515600" cy="5721714"/>
          </a:xfrm>
        </p:spPr>
        <p:txBody>
          <a:bodyPr>
            <a:noAutofit/>
          </a:bodyPr>
          <a:lstStyle/>
          <a:p>
            <a:pPr>
              <a:lnSpc>
                <a:spcPct val="150000"/>
              </a:lnSpc>
            </a:pPr>
            <a:r>
              <a:rPr lang="en-US" sz="2600" b="1" dirty="0" smtClean="0">
                <a:solidFill>
                  <a:srgbClr val="002060"/>
                </a:solidFill>
                <a:latin typeface="Century Gothic" panose="020B0502020202020204" pitchFamily="34" charset="0"/>
              </a:rPr>
              <a:t>By using a picture from the textbook or another source, they can </a:t>
            </a:r>
            <a:r>
              <a:rPr lang="en-US" sz="2600" b="1" dirty="0" smtClean="0">
                <a:solidFill>
                  <a:srgbClr val="FF0000"/>
                </a:solidFill>
                <a:latin typeface="Century Gothic" panose="020B0502020202020204" pitchFamily="34" charset="0"/>
              </a:rPr>
              <a:t>build students’ interest and stimulate </a:t>
            </a:r>
            <a:r>
              <a:rPr lang="en-US" sz="2600" b="1" dirty="0" smtClean="0">
                <a:solidFill>
                  <a:srgbClr val="002060"/>
                </a:solidFill>
                <a:latin typeface="Century Gothic" panose="020B0502020202020204" pitchFamily="34" charset="0"/>
              </a:rPr>
              <a:t>their </a:t>
            </a:r>
            <a:r>
              <a:rPr lang="en-US" sz="2600" b="1" dirty="0" smtClean="0">
                <a:solidFill>
                  <a:srgbClr val="FF0000"/>
                </a:solidFill>
                <a:effectLst>
                  <a:outerShdw blurRad="38100" dist="38100" dir="2700000" algn="tl">
                    <a:srgbClr val="000000">
                      <a:alpha val="43137"/>
                    </a:srgbClr>
                  </a:outerShdw>
                </a:effectLst>
                <a:latin typeface="Century Gothic" panose="020B0502020202020204" pitchFamily="34" charset="0"/>
              </a:rPr>
              <a:t>curiosity and imagination</a:t>
            </a:r>
            <a:r>
              <a:rPr lang="en-US" sz="2600" b="1" dirty="0" smtClean="0">
                <a:solidFill>
                  <a:srgbClr val="002060"/>
                </a:solidFill>
                <a:latin typeface="Century Gothic" panose="020B0502020202020204" pitchFamily="34" charset="0"/>
              </a:rPr>
              <a:t>.</a:t>
            </a:r>
          </a:p>
          <a:p>
            <a:pPr>
              <a:lnSpc>
                <a:spcPct val="150000"/>
              </a:lnSpc>
            </a:pPr>
            <a:r>
              <a:rPr lang="en-US" sz="2600" b="1" dirty="0" smtClean="0">
                <a:solidFill>
                  <a:srgbClr val="002060"/>
                </a:solidFill>
                <a:latin typeface="Century Gothic" panose="020B0502020202020204" pitchFamily="34" charset="0"/>
              </a:rPr>
              <a:t>The teacher can </a:t>
            </a:r>
            <a:r>
              <a:rPr lang="en-US" sz="2600" b="1" dirty="0" smtClean="0">
                <a:solidFill>
                  <a:srgbClr val="FF0000"/>
                </a:solidFill>
                <a:latin typeface="Century Gothic" panose="020B0502020202020204" pitchFamily="34" charset="0"/>
              </a:rPr>
              <a:t>set the scene </a:t>
            </a:r>
            <a:r>
              <a:rPr lang="en-US" sz="2600" b="1" dirty="0" smtClean="0">
                <a:solidFill>
                  <a:srgbClr val="002060"/>
                </a:solidFill>
                <a:latin typeface="Century Gothic" panose="020B0502020202020204" pitchFamily="34" charset="0"/>
              </a:rPr>
              <a:t>and ask questions “ What can students see?” “Why they think it happens?” “What they think will happen first?” “ How they feel about it?”</a:t>
            </a:r>
          </a:p>
          <a:p>
            <a:pPr>
              <a:lnSpc>
                <a:spcPct val="150000"/>
              </a:lnSpc>
            </a:pPr>
            <a:r>
              <a:rPr lang="en-US" sz="2600" b="1" dirty="0" smtClean="0">
                <a:solidFill>
                  <a:srgbClr val="002060"/>
                </a:solidFill>
                <a:latin typeface="Century Gothic" panose="020B0502020202020204" pitchFamily="34" charset="0"/>
              </a:rPr>
              <a:t>So, the picture is a medium to activate students’ thinking or imagination about the topic. </a:t>
            </a:r>
          </a:p>
          <a:p>
            <a:pPr>
              <a:lnSpc>
                <a:spcPct val="150000"/>
              </a:lnSpc>
            </a:pPr>
            <a:endParaRPr lang="en-US" sz="2600" b="1" dirty="0">
              <a:solidFill>
                <a:srgbClr val="002060"/>
              </a:solidFill>
            </a:endParaRPr>
          </a:p>
        </p:txBody>
      </p:sp>
    </p:spTree>
    <p:extLst>
      <p:ext uri="{BB962C8B-B14F-4D97-AF65-F5344CB8AC3E}">
        <p14:creationId xmlns:p14="http://schemas.microsoft.com/office/powerpoint/2010/main" val="687257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218" y="163720"/>
            <a:ext cx="10891058" cy="584426"/>
          </a:xfrm>
        </p:spPr>
        <p:txBody>
          <a:bodyPr>
            <a:normAutofit fontScale="90000"/>
          </a:bodyPr>
          <a:lstStyle/>
          <a:p>
            <a:pPr algn="ctr"/>
            <a:r>
              <a:rPr lang="en-US" sz="3600" dirty="0" smtClean="0">
                <a:solidFill>
                  <a:srgbClr val="FF0000"/>
                </a:solidFill>
                <a:effectLst>
                  <a:outerShdw blurRad="38100" dist="38100" dir="2700000" algn="tl">
                    <a:srgbClr val="000000">
                      <a:alpha val="43137"/>
                    </a:srgbClr>
                  </a:outerShdw>
                </a:effectLst>
                <a:latin typeface="Century Gothic" panose="020B0502020202020204" pitchFamily="34" charset="0"/>
              </a:rPr>
              <a:t> Book 7 unit 6 p. 39 / Reading</a:t>
            </a:r>
            <a:endParaRPr lang="en-US" sz="3600" dirty="0">
              <a:solidFill>
                <a:srgbClr val="FF0000"/>
              </a:solidFill>
              <a:effectLst>
                <a:outerShdw blurRad="38100" dist="38100" dir="2700000" algn="tl">
                  <a:srgbClr val="000000">
                    <a:alpha val="43137"/>
                  </a:srgbClr>
                </a:outerShdw>
              </a:effectLst>
              <a:latin typeface="Century Gothic" panose="020B0502020202020204" pitchFamily="34" charset="0"/>
            </a:endParaRPr>
          </a:p>
        </p:txBody>
      </p:sp>
      <p:pic>
        <p:nvPicPr>
          <p:cNvPr id="3" name="Picture 2"/>
          <p:cNvPicPr>
            <a:picLocks noChangeAspect="1"/>
          </p:cNvPicPr>
          <p:nvPr/>
        </p:nvPicPr>
        <p:blipFill>
          <a:blip r:embed="rId2"/>
          <a:stretch>
            <a:fillRect/>
          </a:stretch>
        </p:blipFill>
        <p:spPr>
          <a:xfrm>
            <a:off x="748146" y="969818"/>
            <a:ext cx="10778836" cy="5597237"/>
          </a:xfrm>
          <a:prstGeom prst="rect">
            <a:avLst/>
          </a:prstGeom>
        </p:spPr>
      </p:pic>
    </p:spTree>
    <p:extLst>
      <p:ext uri="{BB962C8B-B14F-4D97-AF65-F5344CB8AC3E}">
        <p14:creationId xmlns:p14="http://schemas.microsoft.com/office/powerpoint/2010/main" val="3524685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8818" y="198036"/>
            <a:ext cx="10515600" cy="626628"/>
          </a:xfrm>
        </p:spPr>
        <p:txBody>
          <a:bodyPr>
            <a:normAutofit/>
          </a:bodyPr>
          <a:lstStyle/>
          <a:p>
            <a:pPr algn="ctr"/>
            <a:r>
              <a:rPr lang="en-US" sz="3400" b="1" dirty="0">
                <a:solidFill>
                  <a:srgbClr val="FF0000"/>
                </a:solidFill>
                <a:effectLst>
                  <a:outerShdw blurRad="38100" dist="38100" dir="2700000" algn="tl">
                    <a:srgbClr val="000000">
                      <a:alpha val="43137"/>
                    </a:srgbClr>
                  </a:outerShdw>
                </a:effectLst>
                <a:latin typeface="Century Gothic" panose="020B0502020202020204" pitchFamily="34" charset="0"/>
              </a:rPr>
              <a:t>2. Asking questions </a:t>
            </a:r>
            <a:r>
              <a:rPr lang="en-US" sz="2800" b="1" dirty="0">
                <a:solidFill>
                  <a:srgbClr val="FF0000"/>
                </a:solidFill>
                <a:effectLst>
                  <a:outerShdw blurRad="38100" dist="38100" dir="2700000" algn="tl">
                    <a:srgbClr val="000000">
                      <a:alpha val="43137"/>
                    </a:srgbClr>
                  </a:outerShdw>
                </a:effectLst>
                <a:latin typeface="Century Gothic" panose="020B0502020202020204" pitchFamily="34" charset="0"/>
              </a:rPr>
              <a:t>combined</a:t>
            </a:r>
            <a:r>
              <a:rPr lang="en-US" sz="3400" b="1" dirty="0">
                <a:solidFill>
                  <a:srgbClr val="FF0000"/>
                </a:solidFill>
                <a:effectLst>
                  <a:outerShdw blurRad="38100" dist="38100" dir="2700000" algn="tl">
                    <a:srgbClr val="000000">
                      <a:alpha val="43137"/>
                    </a:srgbClr>
                  </a:outerShdw>
                </a:effectLst>
                <a:latin typeface="Century Gothic" panose="020B0502020202020204" pitchFamily="34" charset="0"/>
              </a:rPr>
              <a:t> with pictures</a:t>
            </a:r>
          </a:p>
        </p:txBody>
      </p:sp>
      <p:sp>
        <p:nvSpPr>
          <p:cNvPr id="3" name="Content Placeholder 2"/>
          <p:cNvSpPr>
            <a:spLocks noGrp="1"/>
          </p:cNvSpPr>
          <p:nvPr>
            <p:ph idx="1"/>
          </p:nvPr>
        </p:nvSpPr>
        <p:spPr>
          <a:xfrm>
            <a:off x="457200" y="928468"/>
            <a:ext cx="11194473" cy="5721714"/>
          </a:xfrm>
        </p:spPr>
        <p:txBody>
          <a:bodyPr>
            <a:noAutofit/>
          </a:bodyPr>
          <a:lstStyle/>
          <a:p>
            <a:pPr>
              <a:lnSpc>
                <a:spcPct val="150000"/>
              </a:lnSpc>
            </a:pPr>
            <a:r>
              <a:rPr lang="en-US" sz="2400" b="1" dirty="0" smtClean="0">
                <a:solidFill>
                  <a:srgbClr val="002060"/>
                </a:solidFill>
                <a:latin typeface="Century Gothic" panose="020B0502020202020204" pitchFamily="34" charset="0"/>
              </a:rPr>
              <a:t>T: Look at this picture, what can you see?</a:t>
            </a:r>
          </a:p>
          <a:p>
            <a:pPr>
              <a:lnSpc>
                <a:spcPct val="150000"/>
              </a:lnSpc>
            </a:pPr>
            <a:r>
              <a:rPr lang="en-US" sz="2400" b="1" dirty="0" smtClean="0">
                <a:solidFill>
                  <a:srgbClr val="002060"/>
                </a:solidFill>
                <a:latin typeface="Century Gothic" panose="020B0502020202020204" pitchFamily="34" charset="0"/>
              </a:rPr>
              <a:t>S: Kuwaiti flag, fireworks, Kuwait Towers.</a:t>
            </a:r>
          </a:p>
          <a:p>
            <a:pPr>
              <a:lnSpc>
                <a:spcPct val="150000"/>
              </a:lnSpc>
            </a:pPr>
            <a:r>
              <a:rPr lang="en-US" sz="2400" b="1" dirty="0" smtClean="0">
                <a:solidFill>
                  <a:srgbClr val="002060"/>
                </a:solidFill>
                <a:latin typeface="Century Gothic" panose="020B0502020202020204" pitchFamily="34" charset="0"/>
              </a:rPr>
              <a:t>T: Great! How do you feel?</a:t>
            </a:r>
          </a:p>
          <a:p>
            <a:pPr>
              <a:lnSpc>
                <a:spcPct val="150000"/>
              </a:lnSpc>
            </a:pPr>
            <a:r>
              <a:rPr lang="en-US" sz="2400" b="1" dirty="0" smtClean="0">
                <a:solidFill>
                  <a:srgbClr val="002060"/>
                </a:solidFill>
                <a:latin typeface="Century Gothic" panose="020B0502020202020204" pitchFamily="34" charset="0"/>
              </a:rPr>
              <a:t>S: Very proud.</a:t>
            </a:r>
          </a:p>
          <a:p>
            <a:pPr>
              <a:lnSpc>
                <a:spcPct val="150000"/>
              </a:lnSpc>
            </a:pPr>
            <a:r>
              <a:rPr lang="en-US" sz="2400" b="1" dirty="0" smtClean="0">
                <a:solidFill>
                  <a:srgbClr val="002060"/>
                </a:solidFill>
                <a:latin typeface="Century Gothic" panose="020B0502020202020204" pitchFamily="34" charset="0"/>
              </a:rPr>
              <a:t>T: When do we have fireworks?</a:t>
            </a:r>
          </a:p>
          <a:p>
            <a:pPr>
              <a:lnSpc>
                <a:spcPct val="150000"/>
              </a:lnSpc>
            </a:pPr>
            <a:r>
              <a:rPr lang="en-US" sz="2400" b="1" dirty="0" smtClean="0">
                <a:solidFill>
                  <a:srgbClr val="002060"/>
                </a:solidFill>
                <a:latin typeface="Century Gothic" panose="020B0502020202020204" pitchFamily="34" charset="0"/>
              </a:rPr>
              <a:t>S: In celebrations.</a:t>
            </a:r>
          </a:p>
          <a:p>
            <a:pPr>
              <a:lnSpc>
                <a:spcPct val="150000"/>
              </a:lnSpc>
            </a:pPr>
            <a:r>
              <a:rPr lang="en-US" sz="2400" b="1" dirty="0" smtClean="0">
                <a:solidFill>
                  <a:srgbClr val="002060"/>
                </a:solidFill>
                <a:latin typeface="Century Gothic" panose="020B0502020202020204" pitchFamily="34" charset="0"/>
              </a:rPr>
              <a:t>T: Like.</a:t>
            </a:r>
          </a:p>
          <a:p>
            <a:pPr>
              <a:lnSpc>
                <a:spcPct val="150000"/>
              </a:lnSpc>
            </a:pPr>
            <a:r>
              <a:rPr lang="en-US" sz="2400" b="1" dirty="0" smtClean="0">
                <a:solidFill>
                  <a:srgbClr val="002060"/>
                </a:solidFill>
                <a:latin typeface="Century Gothic" panose="020B0502020202020204" pitchFamily="34" charset="0"/>
              </a:rPr>
              <a:t>S: </a:t>
            </a:r>
            <a:r>
              <a:rPr lang="en-US" sz="2400" b="1" dirty="0" err="1" smtClean="0">
                <a:solidFill>
                  <a:srgbClr val="002060"/>
                </a:solidFill>
                <a:latin typeface="Century Gothic" panose="020B0502020202020204" pitchFamily="34" charset="0"/>
              </a:rPr>
              <a:t>Eid</a:t>
            </a:r>
            <a:r>
              <a:rPr lang="en-US" sz="2400" b="1" dirty="0" smtClean="0">
                <a:solidFill>
                  <a:srgbClr val="002060"/>
                </a:solidFill>
                <a:latin typeface="Century Gothic" panose="020B0502020202020204" pitchFamily="34" charset="0"/>
              </a:rPr>
              <a:t> El-</a:t>
            </a:r>
            <a:r>
              <a:rPr lang="en-US" sz="2400" b="1" dirty="0" err="1" smtClean="0">
                <a:solidFill>
                  <a:srgbClr val="002060"/>
                </a:solidFill>
                <a:latin typeface="Century Gothic" panose="020B0502020202020204" pitchFamily="34" charset="0"/>
              </a:rPr>
              <a:t>Fitr</a:t>
            </a:r>
            <a:r>
              <a:rPr lang="en-US" sz="2400" b="1" dirty="0" smtClean="0">
                <a:solidFill>
                  <a:srgbClr val="002060"/>
                </a:solidFill>
                <a:latin typeface="Century Gothic" panose="020B0502020202020204" pitchFamily="34" charset="0"/>
              </a:rPr>
              <a:t>, </a:t>
            </a:r>
            <a:r>
              <a:rPr lang="en-US" sz="2400" b="1" dirty="0" err="1" smtClean="0">
                <a:solidFill>
                  <a:srgbClr val="002060"/>
                </a:solidFill>
                <a:latin typeface="Century Gothic" panose="020B0502020202020204" pitchFamily="34" charset="0"/>
              </a:rPr>
              <a:t>Hala</a:t>
            </a:r>
            <a:r>
              <a:rPr lang="en-US" sz="2400" b="1" dirty="0" smtClean="0">
                <a:solidFill>
                  <a:srgbClr val="002060"/>
                </a:solidFill>
                <a:latin typeface="Century Gothic" panose="020B0502020202020204" pitchFamily="34" charset="0"/>
              </a:rPr>
              <a:t> February, </a:t>
            </a:r>
            <a:r>
              <a:rPr lang="en-US" sz="2400" b="1" dirty="0" err="1" smtClean="0">
                <a:solidFill>
                  <a:srgbClr val="002060"/>
                </a:solidFill>
                <a:latin typeface="Century Gothic" panose="020B0502020202020204" pitchFamily="34" charset="0"/>
              </a:rPr>
              <a:t>Eid</a:t>
            </a:r>
            <a:r>
              <a:rPr lang="en-US" sz="2400" b="1" dirty="0" smtClean="0">
                <a:solidFill>
                  <a:srgbClr val="002060"/>
                </a:solidFill>
                <a:latin typeface="Century Gothic" panose="020B0502020202020204" pitchFamily="34" charset="0"/>
              </a:rPr>
              <a:t> Al-</a:t>
            </a:r>
            <a:r>
              <a:rPr lang="en-US" sz="2400" b="1" dirty="0" err="1" smtClean="0">
                <a:solidFill>
                  <a:srgbClr val="002060"/>
                </a:solidFill>
                <a:latin typeface="Century Gothic" panose="020B0502020202020204" pitchFamily="34" charset="0"/>
              </a:rPr>
              <a:t>Adha</a:t>
            </a:r>
            <a:r>
              <a:rPr lang="en-US" sz="2400" b="1" dirty="0" smtClean="0">
                <a:solidFill>
                  <a:srgbClr val="002060"/>
                </a:solidFill>
                <a:latin typeface="Century Gothic" panose="020B0502020202020204" pitchFamily="34" charset="0"/>
              </a:rPr>
              <a:t>, National Day</a:t>
            </a:r>
          </a:p>
          <a:p>
            <a:pPr>
              <a:lnSpc>
                <a:spcPct val="150000"/>
              </a:lnSpc>
            </a:pPr>
            <a:endParaRPr lang="en-US" sz="2400" b="1" dirty="0">
              <a:solidFill>
                <a:srgbClr val="002060"/>
              </a:solidFill>
            </a:endParaRPr>
          </a:p>
        </p:txBody>
      </p:sp>
    </p:spTree>
    <p:extLst>
      <p:ext uri="{BB962C8B-B14F-4D97-AF65-F5344CB8AC3E}">
        <p14:creationId xmlns:p14="http://schemas.microsoft.com/office/powerpoint/2010/main" val="1705897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98036"/>
            <a:ext cx="11256819" cy="626628"/>
          </a:xfrm>
        </p:spPr>
        <p:txBody>
          <a:bodyPr>
            <a:normAutofit/>
          </a:bodyPr>
          <a:lstStyle/>
          <a:p>
            <a:pPr algn="ctr"/>
            <a:r>
              <a:rPr lang="en-US" sz="2800" b="1" dirty="0" smtClean="0">
                <a:solidFill>
                  <a:srgbClr val="FF0000"/>
                </a:solidFill>
                <a:effectLst>
                  <a:outerShdw blurRad="38100" dist="38100" dir="2700000" algn="tl">
                    <a:srgbClr val="000000">
                      <a:alpha val="43137"/>
                    </a:srgbClr>
                  </a:outerShdw>
                </a:effectLst>
                <a:latin typeface="Century Gothic" panose="020B0502020202020204" pitchFamily="34" charset="0"/>
              </a:rPr>
              <a:t>3. </a:t>
            </a:r>
            <a:r>
              <a:rPr lang="en-US" sz="2800" b="1" dirty="0">
                <a:solidFill>
                  <a:srgbClr val="FF0000"/>
                </a:solidFill>
                <a:effectLst>
                  <a:outerShdw blurRad="38100" dist="38100" dir="2700000" algn="tl">
                    <a:srgbClr val="000000">
                      <a:alpha val="43137"/>
                    </a:srgbClr>
                  </a:outerShdw>
                </a:effectLst>
                <a:latin typeface="Century Gothic" panose="020B0502020202020204" pitchFamily="34" charset="0"/>
              </a:rPr>
              <a:t>Asking questions combined with non-verbal language</a:t>
            </a:r>
          </a:p>
        </p:txBody>
      </p:sp>
      <p:sp>
        <p:nvSpPr>
          <p:cNvPr id="3" name="Content Placeholder 2"/>
          <p:cNvSpPr>
            <a:spLocks noGrp="1"/>
          </p:cNvSpPr>
          <p:nvPr>
            <p:ph idx="1"/>
          </p:nvPr>
        </p:nvSpPr>
        <p:spPr>
          <a:xfrm>
            <a:off x="263237" y="977064"/>
            <a:ext cx="11720946" cy="5444623"/>
          </a:xfrm>
        </p:spPr>
        <p:txBody>
          <a:bodyPr>
            <a:noAutofit/>
          </a:bodyPr>
          <a:lstStyle/>
          <a:p>
            <a:pPr>
              <a:lnSpc>
                <a:spcPct val="150000"/>
              </a:lnSpc>
            </a:pPr>
            <a:r>
              <a:rPr lang="en-US" b="1" dirty="0" smtClean="0">
                <a:solidFill>
                  <a:srgbClr val="002060"/>
                </a:solidFill>
                <a:latin typeface="Century Gothic" panose="020B0502020202020204" pitchFamily="34" charset="0"/>
              </a:rPr>
              <a:t>Non-verbal language is attractive in encouraging students’ participation. Non-verbal </a:t>
            </a:r>
            <a:r>
              <a:rPr lang="en-US" b="1" dirty="0">
                <a:solidFill>
                  <a:srgbClr val="002060"/>
                </a:solidFill>
                <a:latin typeface="Century Gothic" panose="020B0502020202020204" pitchFamily="34" charset="0"/>
              </a:rPr>
              <a:t>language such as mimicry, gesture, </a:t>
            </a:r>
            <a:r>
              <a:rPr lang="en-US" b="1" dirty="0" smtClean="0">
                <a:solidFill>
                  <a:srgbClr val="002060"/>
                </a:solidFill>
                <a:latin typeface="Century Gothic" panose="020B0502020202020204" pitchFamily="34" charset="0"/>
              </a:rPr>
              <a:t>facial expression</a:t>
            </a:r>
            <a:r>
              <a:rPr lang="en-US" b="1" dirty="0">
                <a:solidFill>
                  <a:srgbClr val="002060"/>
                </a:solidFill>
                <a:latin typeface="Century Gothic" panose="020B0502020202020204" pitchFamily="34" charset="0"/>
              </a:rPr>
              <a:t>, body language can be alternated to make students active in </a:t>
            </a:r>
            <a:r>
              <a:rPr lang="en-US" b="1" dirty="0" smtClean="0">
                <a:solidFill>
                  <a:srgbClr val="002060"/>
                </a:solidFill>
                <a:latin typeface="Century Gothic" panose="020B0502020202020204" pitchFamily="34" charset="0"/>
              </a:rPr>
              <a:t>the classroom</a:t>
            </a:r>
          </a:p>
          <a:p>
            <a:pPr>
              <a:lnSpc>
                <a:spcPct val="150000"/>
              </a:lnSpc>
            </a:pPr>
            <a:r>
              <a:rPr lang="en-US" b="1" dirty="0" smtClean="0">
                <a:solidFill>
                  <a:srgbClr val="002060"/>
                </a:solidFill>
                <a:latin typeface="Century Gothic" panose="020B0502020202020204" pitchFamily="34" charset="0"/>
              </a:rPr>
              <a:t>Non-verbal language </a:t>
            </a:r>
            <a:r>
              <a:rPr lang="en-US" b="1" dirty="0">
                <a:solidFill>
                  <a:srgbClr val="002060"/>
                </a:solidFill>
                <a:latin typeface="Century Gothic" panose="020B0502020202020204" pitchFamily="34" charset="0"/>
              </a:rPr>
              <a:t>is </a:t>
            </a:r>
            <a:r>
              <a:rPr lang="en-US" b="1" dirty="0" smtClean="0">
                <a:solidFill>
                  <a:srgbClr val="002060"/>
                </a:solidFill>
                <a:latin typeface="Century Gothic" panose="020B0502020202020204" pitchFamily="34" charset="0"/>
              </a:rPr>
              <a:t>used mainly </a:t>
            </a:r>
            <a:r>
              <a:rPr lang="en-US" b="1" dirty="0">
                <a:solidFill>
                  <a:srgbClr val="002060"/>
                </a:solidFill>
                <a:latin typeface="Century Gothic" panose="020B0502020202020204" pitchFamily="34" charset="0"/>
              </a:rPr>
              <a:t>to elicit new vocabulary and structure. Because, in using </a:t>
            </a:r>
            <a:r>
              <a:rPr lang="en-US" b="1" dirty="0" smtClean="0">
                <a:solidFill>
                  <a:srgbClr val="002060"/>
                </a:solidFill>
                <a:latin typeface="Century Gothic" panose="020B0502020202020204" pitchFamily="34" charset="0"/>
              </a:rPr>
              <a:t>non-verbal language </a:t>
            </a:r>
            <a:r>
              <a:rPr lang="en-US" b="1" dirty="0">
                <a:solidFill>
                  <a:srgbClr val="002060"/>
                </a:solidFill>
                <a:latin typeface="Century Gothic" panose="020B0502020202020204" pitchFamily="34" charset="0"/>
              </a:rPr>
              <a:t>the teacher does not give </a:t>
            </a:r>
            <a:r>
              <a:rPr lang="en-US" b="1" dirty="0" smtClean="0">
                <a:solidFill>
                  <a:srgbClr val="002060"/>
                </a:solidFill>
                <a:latin typeface="Century Gothic" panose="020B0502020202020204" pitchFamily="34" charset="0"/>
              </a:rPr>
              <a:t>the question </a:t>
            </a:r>
            <a:r>
              <a:rPr lang="en-US" b="1" dirty="0">
                <a:solidFill>
                  <a:srgbClr val="002060"/>
                </a:solidFill>
                <a:latin typeface="Century Gothic" panose="020B0502020202020204" pitchFamily="34" charset="0"/>
              </a:rPr>
              <a:t>with his or her voice, but</a:t>
            </a:r>
            <a:br>
              <a:rPr lang="en-US" b="1" dirty="0">
                <a:solidFill>
                  <a:srgbClr val="002060"/>
                </a:solidFill>
                <a:latin typeface="Century Gothic" panose="020B0502020202020204" pitchFamily="34" charset="0"/>
              </a:rPr>
            </a:br>
            <a:r>
              <a:rPr lang="en-US" b="1" dirty="0">
                <a:solidFill>
                  <a:srgbClr val="002060"/>
                </a:solidFill>
                <a:latin typeface="Century Gothic" panose="020B0502020202020204" pitchFamily="34" charset="0"/>
              </a:rPr>
              <a:t>with their body language, mimicry, gesture, facial </a:t>
            </a:r>
            <a:r>
              <a:rPr lang="en-US" b="1" dirty="0" smtClean="0">
                <a:solidFill>
                  <a:srgbClr val="002060"/>
                </a:solidFill>
                <a:latin typeface="Century Gothic" panose="020B0502020202020204" pitchFamily="34" charset="0"/>
              </a:rPr>
              <a:t>expression. </a:t>
            </a:r>
            <a:r>
              <a:rPr lang="en-US" b="1" dirty="0">
                <a:solidFill>
                  <a:srgbClr val="002060"/>
                </a:solidFill>
                <a:latin typeface="Century Gothic" panose="020B0502020202020204" pitchFamily="34" charset="0"/>
              </a:rPr>
              <a:t/>
            </a:r>
            <a:br>
              <a:rPr lang="en-US" b="1" dirty="0">
                <a:solidFill>
                  <a:srgbClr val="002060"/>
                </a:solidFill>
                <a:latin typeface="Century Gothic" panose="020B0502020202020204" pitchFamily="34" charset="0"/>
              </a:rPr>
            </a:br>
            <a:endParaRPr lang="en-US" b="1" dirty="0">
              <a:solidFill>
                <a:srgbClr val="002060"/>
              </a:solidFill>
              <a:latin typeface="Century Gothic" panose="020B0502020202020204" pitchFamily="34" charset="0"/>
            </a:endParaRPr>
          </a:p>
          <a:p>
            <a:pPr>
              <a:lnSpc>
                <a:spcPct val="150000"/>
              </a:lnSpc>
            </a:pPr>
            <a:endParaRPr lang="en-US" b="1" dirty="0">
              <a:solidFill>
                <a:srgbClr val="002060"/>
              </a:solidFill>
            </a:endParaRPr>
          </a:p>
        </p:txBody>
      </p:sp>
    </p:spTree>
    <p:extLst>
      <p:ext uri="{BB962C8B-B14F-4D97-AF65-F5344CB8AC3E}">
        <p14:creationId xmlns:p14="http://schemas.microsoft.com/office/powerpoint/2010/main" val="3097354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33343" y="3473251"/>
            <a:ext cx="11256819" cy="62662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a:solidFill>
                  <a:srgbClr val="FF0000"/>
                </a:solidFill>
                <a:effectLst>
                  <a:outerShdw blurRad="38100" dist="38100" dir="2700000" algn="tl">
                    <a:srgbClr val="000000">
                      <a:alpha val="43137"/>
                    </a:srgbClr>
                  </a:outerShdw>
                </a:effectLst>
                <a:latin typeface="Century Gothic" panose="020B0502020202020204" pitchFamily="34" charset="0"/>
              </a:rPr>
              <a:t>https://www.youtube.com/watch?v=RR_JJWuZbzs</a:t>
            </a:r>
          </a:p>
        </p:txBody>
      </p:sp>
      <p:sp>
        <p:nvSpPr>
          <p:cNvPr id="4" name="Title 1"/>
          <p:cNvSpPr txBox="1">
            <a:spLocks/>
          </p:cNvSpPr>
          <p:nvPr/>
        </p:nvSpPr>
        <p:spPr>
          <a:xfrm>
            <a:off x="565852" y="1339651"/>
            <a:ext cx="11256819" cy="626628"/>
          </a:xfrm>
          <a:prstGeom prst="rect">
            <a:avLst/>
          </a:prstGeom>
        </p:spPr>
        <p:txBody>
          <a:bodyP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solidFill>
                  <a:srgbClr val="FF0000"/>
                </a:solidFill>
                <a:effectLst>
                  <a:outerShdw blurRad="38100" dist="38100" dir="2700000" algn="tl">
                    <a:srgbClr val="000000">
                      <a:alpha val="43137"/>
                    </a:srgbClr>
                  </a:outerShdw>
                </a:effectLst>
                <a:latin typeface="Century Gothic" panose="020B0502020202020204" pitchFamily="34" charset="0"/>
              </a:rPr>
              <a:t>Watch the video and write down how the teacher elicits vocabulary </a:t>
            </a:r>
            <a:endParaRPr lang="en-US" sz="2800" b="1" dirty="0">
              <a:solidFill>
                <a:srgbClr val="FF0000"/>
              </a:solidFill>
              <a:effectLst>
                <a:outerShdw blurRad="38100" dist="38100" dir="2700000" algn="tl">
                  <a:srgbClr val="000000">
                    <a:alpha val="43137"/>
                  </a:srgbClr>
                </a:outerShdw>
              </a:effectLst>
              <a:latin typeface="Century Gothic" panose="020B0502020202020204" pitchFamily="34" charset="0"/>
            </a:endParaRPr>
          </a:p>
        </p:txBody>
      </p:sp>
    </p:spTree>
    <p:extLst>
      <p:ext uri="{BB962C8B-B14F-4D97-AF65-F5344CB8AC3E}">
        <p14:creationId xmlns:p14="http://schemas.microsoft.com/office/powerpoint/2010/main" val="2797118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913" y="1804086"/>
            <a:ext cx="10891058" cy="1354750"/>
          </a:xfrm>
        </p:spPr>
        <p:txBody>
          <a:bodyPr>
            <a:normAutofit fontScale="90000"/>
          </a:bodyPr>
          <a:lstStyle/>
          <a:p>
            <a:pPr algn="ctr">
              <a:lnSpc>
                <a:spcPct val="150000"/>
              </a:lnSpc>
            </a:pPr>
            <a:r>
              <a:rPr lang="en-US" sz="3600" b="1" dirty="0" smtClean="0">
                <a:solidFill>
                  <a:srgbClr val="FF0000"/>
                </a:solidFill>
                <a:effectLst>
                  <a:outerShdw blurRad="38100" dist="38100" dir="2700000" algn="tl">
                    <a:srgbClr val="000000">
                      <a:alpha val="43137"/>
                    </a:srgbClr>
                  </a:outerShdw>
                </a:effectLst>
                <a:latin typeface="Century Gothic" panose="020B0502020202020204" pitchFamily="34" charset="0"/>
              </a:rPr>
              <a:t>Task 2</a:t>
            </a:r>
            <a:br>
              <a:rPr lang="en-US" sz="3600" b="1" dirty="0" smtClean="0">
                <a:solidFill>
                  <a:srgbClr val="FF0000"/>
                </a:solidFill>
                <a:effectLst>
                  <a:outerShdw blurRad="38100" dist="38100" dir="2700000" algn="tl">
                    <a:srgbClr val="000000">
                      <a:alpha val="43137"/>
                    </a:srgbClr>
                  </a:outerShdw>
                </a:effectLst>
                <a:latin typeface="Century Gothic" panose="020B0502020202020204" pitchFamily="34" charset="0"/>
              </a:rPr>
            </a:br>
            <a:r>
              <a:rPr lang="en-US" sz="3600" b="1" dirty="0" smtClean="0">
                <a:solidFill>
                  <a:srgbClr val="FF0000"/>
                </a:solidFill>
                <a:effectLst>
                  <a:outerShdw blurRad="38100" dist="38100" dir="2700000" algn="tl">
                    <a:srgbClr val="000000">
                      <a:alpha val="43137"/>
                    </a:srgbClr>
                  </a:outerShdw>
                </a:effectLst>
                <a:latin typeface="Century Gothic" panose="020B0502020202020204" pitchFamily="34" charset="0"/>
              </a:rPr>
              <a:t>Look at the writing task and prepare a dialogue trying to generate ideas from students about the topic.</a:t>
            </a:r>
            <a:endParaRPr lang="en-US" sz="3600" b="1" dirty="0">
              <a:solidFill>
                <a:srgbClr val="FF0000"/>
              </a:solidFill>
              <a:effectLst>
                <a:outerShdw blurRad="38100" dist="38100" dir="2700000" algn="tl">
                  <a:srgbClr val="000000">
                    <a:alpha val="43137"/>
                  </a:srgbClr>
                </a:outerShdw>
              </a:effectLst>
              <a:latin typeface="Century Gothic" panose="020B0502020202020204" pitchFamily="34" charset="0"/>
            </a:endParaRPr>
          </a:p>
        </p:txBody>
      </p:sp>
    </p:spTree>
    <p:extLst>
      <p:ext uri="{BB962C8B-B14F-4D97-AF65-F5344CB8AC3E}">
        <p14:creationId xmlns:p14="http://schemas.microsoft.com/office/powerpoint/2010/main" val="381180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68036" y="1205345"/>
            <a:ext cx="11097491" cy="5264728"/>
          </a:xfrm>
          <a:prstGeom prst="rect">
            <a:avLst/>
          </a:prstGeom>
        </p:spPr>
      </p:pic>
      <p:sp>
        <p:nvSpPr>
          <p:cNvPr id="3" name="Title 2"/>
          <p:cNvSpPr>
            <a:spLocks noGrp="1"/>
          </p:cNvSpPr>
          <p:nvPr>
            <p:ph type="title"/>
          </p:nvPr>
        </p:nvSpPr>
        <p:spPr>
          <a:xfrm>
            <a:off x="858981" y="226581"/>
            <a:ext cx="10515600" cy="576984"/>
          </a:xfrm>
        </p:spPr>
        <p:txBody>
          <a:bodyPr>
            <a:normAutofit fontScale="90000"/>
          </a:bodyPr>
          <a:lstStyle/>
          <a:p>
            <a:pPr algn="ctr"/>
            <a:r>
              <a:rPr lang="en-US" b="1" dirty="0" smtClean="0">
                <a:solidFill>
                  <a:srgbClr val="FF0000"/>
                </a:solidFill>
                <a:effectLst>
                  <a:outerShdw blurRad="38100" dist="38100" dir="2700000" algn="tl">
                    <a:srgbClr val="000000">
                      <a:alpha val="43137"/>
                    </a:srgbClr>
                  </a:outerShdw>
                </a:effectLst>
                <a:latin typeface="Century Gothic" panose="020B0502020202020204" pitchFamily="34" charset="0"/>
              </a:rPr>
              <a:t>Grade 7 p 60 SB</a:t>
            </a:r>
            <a:endParaRPr lang="en-US" b="1" dirty="0">
              <a:solidFill>
                <a:srgbClr val="FF0000"/>
              </a:solidFill>
              <a:effectLst>
                <a:outerShdw blurRad="38100" dist="38100" dir="2700000" algn="tl">
                  <a:srgbClr val="000000">
                    <a:alpha val="43137"/>
                  </a:srgbClr>
                </a:outerShdw>
              </a:effectLst>
              <a:latin typeface="Century Gothic" panose="020B0502020202020204" pitchFamily="34" charset="0"/>
            </a:endParaRPr>
          </a:p>
        </p:txBody>
      </p:sp>
    </p:spTree>
    <p:extLst>
      <p:ext uri="{BB962C8B-B14F-4D97-AF65-F5344CB8AC3E}">
        <p14:creationId xmlns:p14="http://schemas.microsoft.com/office/powerpoint/2010/main" val="266454700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913" y="1804086"/>
            <a:ext cx="10891058" cy="1354750"/>
          </a:xfrm>
        </p:spPr>
        <p:txBody>
          <a:bodyPr>
            <a:normAutofit fontScale="90000"/>
          </a:bodyPr>
          <a:lstStyle/>
          <a:p>
            <a:pPr algn="ctr">
              <a:lnSpc>
                <a:spcPct val="150000"/>
              </a:lnSpc>
            </a:pPr>
            <a:r>
              <a:rPr lang="en-US" sz="3600" b="1" dirty="0" smtClean="0">
                <a:solidFill>
                  <a:srgbClr val="FF0000"/>
                </a:solidFill>
                <a:effectLst>
                  <a:outerShdw blurRad="38100" dist="38100" dir="2700000" algn="tl">
                    <a:srgbClr val="000000">
                      <a:alpha val="43137"/>
                    </a:srgbClr>
                  </a:outerShdw>
                </a:effectLst>
                <a:latin typeface="Century Gothic" panose="020B0502020202020204" pitchFamily="34" charset="0"/>
              </a:rPr>
              <a:t>Task 3</a:t>
            </a:r>
            <a:br>
              <a:rPr lang="en-US" sz="3600" b="1" dirty="0" smtClean="0">
                <a:solidFill>
                  <a:srgbClr val="FF0000"/>
                </a:solidFill>
                <a:effectLst>
                  <a:outerShdw blurRad="38100" dist="38100" dir="2700000" algn="tl">
                    <a:srgbClr val="000000">
                      <a:alpha val="43137"/>
                    </a:srgbClr>
                  </a:outerShdw>
                </a:effectLst>
                <a:latin typeface="Century Gothic" panose="020B0502020202020204" pitchFamily="34" charset="0"/>
              </a:rPr>
            </a:br>
            <a:r>
              <a:rPr lang="en-US" sz="3600" b="1" dirty="0" smtClean="0">
                <a:solidFill>
                  <a:srgbClr val="FF0000"/>
                </a:solidFill>
                <a:effectLst>
                  <a:outerShdw blurRad="38100" dist="38100" dir="2700000" algn="tl">
                    <a:srgbClr val="000000">
                      <a:alpha val="43137"/>
                    </a:srgbClr>
                  </a:outerShdw>
                </a:effectLst>
                <a:latin typeface="Century Gothic" panose="020B0502020202020204" pitchFamily="34" charset="0"/>
              </a:rPr>
              <a:t>Look at the grammar rule and prepare a dialogue trying to elicit the use of who / which </a:t>
            </a:r>
            <a:endParaRPr lang="en-US" sz="3600" b="1" dirty="0">
              <a:solidFill>
                <a:srgbClr val="FF0000"/>
              </a:solidFill>
              <a:effectLst>
                <a:outerShdw blurRad="38100" dist="38100" dir="2700000" algn="tl">
                  <a:srgbClr val="000000">
                    <a:alpha val="43137"/>
                  </a:srgbClr>
                </a:outerShdw>
              </a:effectLst>
              <a:latin typeface="Century Gothic" panose="020B0502020202020204" pitchFamily="34" charset="0"/>
            </a:endParaRPr>
          </a:p>
        </p:txBody>
      </p:sp>
    </p:spTree>
    <p:extLst>
      <p:ext uri="{BB962C8B-B14F-4D97-AF65-F5344CB8AC3E}">
        <p14:creationId xmlns:p14="http://schemas.microsoft.com/office/powerpoint/2010/main" val="1116183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41218" y="1344323"/>
            <a:ext cx="10477500" cy="5105400"/>
          </a:xfrm>
          <a:prstGeom prst="rect">
            <a:avLst/>
          </a:prstGeom>
        </p:spPr>
      </p:pic>
      <p:sp>
        <p:nvSpPr>
          <p:cNvPr id="3" name="Title 2"/>
          <p:cNvSpPr>
            <a:spLocks noGrp="1"/>
          </p:cNvSpPr>
          <p:nvPr>
            <p:ph type="title"/>
          </p:nvPr>
        </p:nvSpPr>
        <p:spPr>
          <a:xfrm>
            <a:off x="838200" y="365126"/>
            <a:ext cx="10515600" cy="826366"/>
          </a:xfrm>
        </p:spPr>
        <p:txBody>
          <a:bodyPr/>
          <a:lstStyle/>
          <a:p>
            <a:pPr algn="ctr"/>
            <a:r>
              <a:rPr lang="en-US" dirty="0" smtClean="0"/>
              <a:t> </a:t>
            </a:r>
            <a:r>
              <a:rPr lang="en-US" sz="4000" dirty="0" smtClean="0">
                <a:solidFill>
                  <a:srgbClr val="FF0000"/>
                </a:solidFill>
                <a:latin typeface="Century Gothic" panose="020B0502020202020204" pitchFamily="34" charset="0"/>
              </a:rPr>
              <a:t>Book 9 p 30/ Grammar</a:t>
            </a:r>
            <a:endParaRPr lang="en-US" sz="4000" dirty="0">
              <a:solidFill>
                <a:srgbClr val="FF0000"/>
              </a:solidFill>
              <a:latin typeface="Century Gothic" panose="020B0502020202020204" pitchFamily="34" charset="0"/>
            </a:endParaRPr>
          </a:p>
        </p:txBody>
      </p:sp>
    </p:spTree>
    <p:extLst>
      <p:ext uri="{BB962C8B-B14F-4D97-AF65-F5344CB8AC3E}">
        <p14:creationId xmlns:p14="http://schemas.microsoft.com/office/powerpoint/2010/main" val="424224075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895963" y="2903934"/>
            <a:ext cx="10515600" cy="626628"/>
          </a:xfrm>
          <a:prstGeom prst="rect">
            <a:avLst/>
          </a:prstGeom>
        </p:spPr>
        <p:txBody>
          <a:bodyP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smtClean="0">
                <a:solidFill>
                  <a:srgbClr val="FF0000"/>
                </a:solidFill>
                <a:latin typeface="Century Gothic" panose="020B0502020202020204" pitchFamily="34" charset="0"/>
              </a:rPr>
              <a:t>7.How to plan and evaluate the elicitation techniques?</a:t>
            </a:r>
            <a:endParaRPr lang="en-US" sz="3200" b="1" dirty="0">
              <a:solidFill>
                <a:srgbClr val="FF0000"/>
              </a:solidFill>
              <a:latin typeface="Century Gothic" panose="020B0502020202020204" pitchFamily="34" charset="0"/>
            </a:endParaRPr>
          </a:p>
        </p:txBody>
      </p:sp>
    </p:spTree>
    <p:extLst>
      <p:ext uri="{BB962C8B-B14F-4D97-AF65-F5344CB8AC3E}">
        <p14:creationId xmlns:p14="http://schemas.microsoft.com/office/powerpoint/2010/main" val="2965761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330" y="344255"/>
            <a:ext cx="10891058" cy="626628"/>
          </a:xfrm>
        </p:spPr>
        <p:txBody>
          <a:bodyPr>
            <a:normAutofit/>
          </a:bodyPr>
          <a:lstStyle/>
          <a:p>
            <a:pPr algn="ctr"/>
            <a:r>
              <a:rPr lang="en-US" sz="3600" b="1" dirty="0">
                <a:solidFill>
                  <a:srgbClr val="FF0000"/>
                </a:solidFill>
                <a:latin typeface="Century Gothic" panose="020B0502020202020204" pitchFamily="34" charset="0"/>
              </a:rPr>
              <a:t>How to </a:t>
            </a:r>
            <a:r>
              <a:rPr lang="en-US" sz="3600" b="1" dirty="0" smtClean="0">
                <a:solidFill>
                  <a:srgbClr val="FF0000"/>
                </a:solidFill>
                <a:latin typeface="Century Gothic" panose="020B0502020202020204" pitchFamily="34" charset="0"/>
              </a:rPr>
              <a:t>plan your elicitation techniques</a:t>
            </a:r>
            <a:endParaRPr lang="en-US" sz="3600" b="1" dirty="0">
              <a:solidFill>
                <a:srgbClr val="FF0000"/>
              </a:solidFill>
              <a:latin typeface="Century Gothic" panose="020B0502020202020204" pitchFamily="34" charset="0"/>
            </a:endParaRPr>
          </a:p>
        </p:txBody>
      </p:sp>
      <p:sp>
        <p:nvSpPr>
          <p:cNvPr id="3" name="Content Placeholder 2"/>
          <p:cNvSpPr>
            <a:spLocks noGrp="1"/>
          </p:cNvSpPr>
          <p:nvPr>
            <p:ph idx="1"/>
          </p:nvPr>
        </p:nvSpPr>
        <p:spPr>
          <a:xfrm>
            <a:off x="144087" y="1261829"/>
            <a:ext cx="11618422" cy="5222098"/>
          </a:xfrm>
        </p:spPr>
        <p:txBody>
          <a:bodyPr>
            <a:noAutofit/>
          </a:bodyPr>
          <a:lstStyle/>
          <a:p>
            <a:pPr>
              <a:lnSpc>
                <a:spcPct val="150000"/>
              </a:lnSpc>
            </a:pPr>
            <a:r>
              <a:rPr lang="en-US" sz="2600" b="1" dirty="0" smtClean="0">
                <a:solidFill>
                  <a:srgbClr val="002060"/>
                </a:solidFill>
                <a:latin typeface="Century Gothic" panose="020B0502020202020204" pitchFamily="34" charset="0"/>
              </a:rPr>
              <a:t>Consider your next lesson and the specific factual information you are going to teach or revise.</a:t>
            </a:r>
            <a:endParaRPr lang="en-US" sz="2600" b="1" dirty="0">
              <a:solidFill>
                <a:srgbClr val="002060"/>
              </a:solidFill>
              <a:latin typeface="Century Gothic" panose="020B0502020202020204" pitchFamily="34" charset="0"/>
            </a:endParaRPr>
          </a:p>
          <a:p>
            <a:pPr>
              <a:lnSpc>
                <a:spcPct val="150000"/>
              </a:lnSpc>
            </a:pPr>
            <a:r>
              <a:rPr lang="en-US" sz="2600" b="1" dirty="0" smtClean="0">
                <a:solidFill>
                  <a:srgbClr val="002060"/>
                </a:solidFill>
                <a:latin typeface="Century Gothic" panose="020B0502020202020204" pitchFamily="34" charset="0"/>
              </a:rPr>
              <a:t>What are the questions  could you ask to interest at the beginning of the lesson in order to interest your learners?</a:t>
            </a:r>
          </a:p>
          <a:p>
            <a:pPr>
              <a:lnSpc>
                <a:spcPct val="150000"/>
              </a:lnSpc>
            </a:pPr>
            <a:r>
              <a:rPr lang="en-US" sz="2600" b="1" dirty="0" smtClean="0">
                <a:solidFill>
                  <a:srgbClr val="002060"/>
                </a:solidFill>
                <a:latin typeface="Century Gothic" panose="020B0502020202020204" pitchFamily="34" charset="0"/>
              </a:rPr>
              <a:t> Write a sequence of questions that you could use to lead students step by step towards finding the same information by themselves.</a:t>
            </a:r>
            <a:endParaRPr lang="en-US" sz="2600" b="1" dirty="0">
              <a:solidFill>
                <a:srgbClr val="002060"/>
              </a:solidFill>
              <a:latin typeface="Century Gothic" panose="020B0502020202020204" pitchFamily="34" charset="0"/>
            </a:endParaRPr>
          </a:p>
          <a:p>
            <a:pPr>
              <a:lnSpc>
                <a:spcPct val="150000"/>
              </a:lnSpc>
            </a:pPr>
            <a:r>
              <a:rPr lang="en-US" sz="2600" b="1" dirty="0" smtClean="0">
                <a:solidFill>
                  <a:srgbClr val="002060"/>
                </a:solidFill>
                <a:latin typeface="Century Gothic" panose="020B0502020202020204" pitchFamily="34" charset="0"/>
              </a:rPr>
              <a:t>You can try out this sequence of questions with a colleague beforehand.</a:t>
            </a:r>
          </a:p>
        </p:txBody>
      </p:sp>
    </p:spTree>
    <p:extLst>
      <p:ext uri="{BB962C8B-B14F-4D97-AF65-F5344CB8AC3E}">
        <p14:creationId xmlns:p14="http://schemas.microsoft.com/office/powerpoint/2010/main" val="2999553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8475" y="524364"/>
            <a:ext cx="10891058" cy="626628"/>
          </a:xfrm>
        </p:spPr>
        <p:txBody>
          <a:bodyPr>
            <a:normAutofit/>
          </a:bodyPr>
          <a:lstStyle/>
          <a:p>
            <a:pPr algn="ctr"/>
            <a:r>
              <a:rPr lang="en-US" sz="3600" b="1" dirty="0">
                <a:solidFill>
                  <a:srgbClr val="FF0000"/>
                </a:solidFill>
                <a:latin typeface="Century Gothic" panose="020B0502020202020204" pitchFamily="34" charset="0"/>
              </a:rPr>
              <a:t>How to evaluate the elicitation techniques?</a:t>
            </a:r>
          </a:p>
        </p:txBody>
      </p:sp>
      <p:sp>
        <p:nvSpPr>
          <p:cNvPr id="3" name="Content Placeholder 2"/>
          <p:cNvSpPr>
            <a:spLocks noGrp="1"/>
          </p:cNvSpPr>
          <p:nvPr>
            <p:ph idx="1"/>
          </p:nvPr>
        </p:nvSpPr>
        <p:spPr>
          <a:xfrm>
            <a:off x="144087" y="1400375"/>
            <a:ext cx="11618422" cy="4501662"/>
          </a:xfrm>
        </p:spPr>
        <p:txBody>
          <a:bodyPr>
            <a:noAutofit/>
          </a:bodyPr>
          <a:lstStyle/>
          <a:p>
            <a:pPr>
              <a:lnSpc>
                <a:spcPct val="150000"/>
              </a:lnSpc>
            </a:pPr>
            <a:r>
              <a:rPr lang="en-US" sz="2600" b="1" dirty="0" smtClean="0">
                <a:solidFill>
                  <a:srgbClr val="002060"/>
                </a:solidFill>
                <a:latin typeface="Century Gothic" panose="020B0502020202020204" pitchFamily="34" charset="0"/>
              </a:rPr>
              <a:t>Did the teacher use a variety of techniques?</a:t>
            </a:r>
            <a:endParaRPr lang="en-US" sz="2600" b="1" dirty="0">
              <a:solidFill>
                <a:srgbClr val="002060"/>
              </a:solidFill>
              <a:latin typeface="Century Gothic" panose="020B0502020202020204" pitchFamily="34" charset="0"/>
            </a:endParaRPr>
          </a:p>
          <a:p>
            <a:pPr>
              <a:lnSpc>
                <a:spcPct val="150000"/>
              </a:lnSpc>
            </a:pPr>
            <a:r>
              <a:rPr lang="en-US" sz="2600" b="1" dirty="0">
                <a:solidFill>
                  <a:srgbClr val="002060"/>
                </a:solidFill>
                <a:latin typeface="Century Gothic" panose="020B0502020202020204" pitchFamily="34" charset="0"/>
              </a:rPr>
              <a:t>Did learners understand your questions?</a:t>
            </a:r>
          </a:p>
          <a:p>
            <a:pPr>
              <a:lnSpc>
                <a:spcPct val="150000"/>
              </a:lnSpc>
            </a:pPr>
            <a:r>
              <a:rPr lang="en-US" sz="2600" b="1" dirty="0" smtClean="0">
                <a:solidFill>
                  <a:srgbClr val="002060"/>
                </a:solidFill>
                <a:latin typeface="Century Gothic" panose="020B0502020202020204" pitchFamily="34" charset="0"/>
              </a:rPr>
              <a:t>Did the teacher use visual clues?</a:t>
            </a:r>
          </a:p>
          <a:p>
            <a:pPr>
              <a:lnSpc>
                <a:spcPct val="150000"/>
              </a:lnSpc>
            </a:pPr>
            <a:r>
              <a:rPr lang="en-US" sz="2600" b="1" dirty="0" smtClean="0">
                <a:solidFill>
                  <a:srgbClr val="002060"/>
                </a:solidFill>
                <a:latin typeface="Century Gothic" panose="020B0502020202020204" pitchFamily="34" charset="0"/>
              </a:rPr>
              <a:t>Were all the students participating?</a:t>
            </a:r>
          </a:p>
          <a:p>
            <a:pPr>
              <a:lnSpc>
                <a:spcPct val="150000"/>
              </a:lnSpc>
            </a:pPr>
            <a:r>
              <a:rPr lang="en-US" sz="2600" b="1" dirty="0" smtClean="0">
                <a:solidFill>
                  <a:srgbClr val="002060"/>
                </a:solidFill>
                <a:latin typeface="Century Gothic" panose="020B0502020202020204" pitchFamily="34" charset="0"/>
              </a:rPr>
              <a:t>How many students were called on to contribute?</a:t>
            </a:r>
          </a:p>
          <a:p>
            <a:pPr>
              <a:lnSpc>
                <a:spcPct val="150000"/>
              </a:lnSpc>
            </a:pPr>
            <a:r>
              <a:rPr lang="en-US" sz="2600" b="1" dirty="0" smtClean="0">
                <a:solidFill>
                  <a:srgbClr val="002060"/>
                </a:solidFill>
                <a:latin typeface="Century Gothic" panose="020B0502020202020204" pitchFamily="34" charset="0"/>
              </a:rPr>
              <a:t>Were your questions concise and clear?</a:t>
            </a:r>
            <a:endParaRPr lang="en-US" sz="2600" b="1" dirty="0">
              <a:solidFill>
                <a:srgbClr val="002060"/>
              </a:solidFill>
            </a:endParaRPr>
          </a:p>
        </p:txBody>
      </p:sp>
    </p:spTree>
    <p:extLst>
      <p:ext uri="{BB962C8B-B14F-4D97-AF65-F5344CB8AC3E}">
        <p14:creationId xmlns:p14="http://schemas.microsoft.com/office/powerpoint/2010/main" val="2819991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520505" y="2567377"/>
            <a:ext cx="10891058" cy="626628"/>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300" b="1" dirty="0">
                <a:solidFill>
                  <a:srgbClr val="FF0000"/>
                </a:solidFill>
                <a:latin typeface="Century Gothic" panose="020B0502020202020204" pitchFamily="34" charset="0"/>
              </a:rPr>
              <a:t>6.Recommendations for using  elicitation techniques </a:t>
            </a:r>
          </a:p>
        </p:txBody>
      </p:sp>
    </p:spTree>
    <p:extLst>
      <p:ext uri="{BB962C8B-B14F-4D97-AF65-F5344CB8AC3E}">
        <p14:creationId xmlns:p14="http://schemas.microsoft.com/office/powerpoint/2010/main" val="3860955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760" y="316546"/>
            <a:ext cx="10891058" cy="626628"/>
          </a:xfrm>
        </p:spPr>
        <p:txBody>
          <a:bodyPr>
            <a:normAutofit fontScale="90000"/>
          </a:bodyPr>
          <a:lstStyle/>
          <a:p>
            <a:pPr algn="ctr"/>
            <a:r>
              <a:rPr lang="en-US" sz="3600" b="1" dirty="0" smtClean="0">
                <a:solidFill>
                  <a:srgbClr val="FF0000"/>
                </a:solidFill>
                <a:effectLst>
                  <a:outerShdw blurRad="38100" dist="38100" dir="2700000" algn="tl">
                    <a:srgbClr val="000000">
                      <a:alpha val="43137"/>
                    </a:srgbClr>
                  </a:outerShdw>
                </a:effectLst>
                <a:latin typeface="Century Gothic" panose="020B0502020202020204" pitchFamily="34" charset="0"/>
              </a:rPr>
              <a:t>Recommendations for using  elicitation techniques/1 </a:t>
            </a:r>
            <a:endParaRPr lang="en-US" sz="3600" b="1" dirty="0">
              <a:solidFill>
                <a:srgbClr val="FF0000"/>
              </a:solidFill>
              <a:effectLst>
                <a:outerShdw blurRad="38100" dist="38100" dir="2700000" algn="tl">
                  <a:srgbClr val="000000">
                    <a:alpha val="43137"/>
                  </a:srgbClr>
                </a:outerShdw>
              </a:effectLst>
              <a:latin typeface="Century Gothic" panose="020B0502020202020204" pitchFamily="34" charset="0"/>
            </a:endParaRPr>
          </a:p>
        </p:txBody>
      </p:sp>
      <p:sp>
        <p:nvSpPr>
          <p:cNvPr id="3" name="Content Placeholder 2"/>
          <p:cNvSpPr>
            <a:spLocks noGrp="1"/>
          </p:cNvSpPr>
          <p:nvPr>
            <p:ph idx="1"/>
          </p:nvPr>
        </p:nvSpPr>
        <p:spPr>
          <a:xfrm>
            <a:off x="365760" y="1067439"/>
            <a:ext cx="11618422" cy="5665870"/>
          </a:xfrm>
        </p:spPr>
        <p:txBody>
          <a:bodyPr>
            <a:noAutofit/>
          </a:bodyPr>
          <a:lstStyle/>
          <a:p>
            <a:pPr>
              <a:lnSpc>
                <a:spcPct val="150000"/>
              </a:lnSpc>
            </a:pPr>
            <a:r>
              <a:rPr lang="en-US" sz="2600" b="1" dirty="0">
                <a:solidFill>
                  <a:srgbClr val="002060"/>
                </a:solidFill>
                <a:latin typeface="Century Gothic" panose="020B0502020202020204" pitchFamily="34" charset="0"/>
              </a:rPr>
              <a:t>Eliciting is a basic technique and </a:t>
            </a:r>
            <a:r>
              <a:rPr lang="en-US" sz="2600" b="1" dirty="0">
                <a:solidFill>
                  <a:srgbClr val="FF0000"/>
                </a:solidFill>
                <a:effectLst>
                  <a:outerShdw blurRad="38100" dist="38100" dir="2700000" algn="tl">
                    <a:srgbClr val="000000">
                      <a:alpha val="43137"/>
                    </a:srgbClr>
                  </a:outerShdw>
                </a:effectLst>
                <a:latin typeface="Century Gothic" panose="020B0502020202020204" pitchFamily="34" charset="0"/>
              </a:rPr>
              <a:t>should be used regularly</a:t>
            </a:r>
            <a:r>
              <a:rPr lang="en-US" sz="2600" b="1" dirty="0">
                <a:solidFill>
                  <a:srgbClr val="002060"/>
                </a:solidFill>
                <a:latin typeface="Century Gothic" panose="020B0502020202020204" pitchFamily="34" charset="0"/>
              </a:rPr>
              <a:t>, not only at the beginning of a lesson but whenever it is necessary and appropriate.</a:t>
            </a:r>
          </a:p>
          <a:p>
            <a:pPr>
              <a:lnSpc>
                <a:spcPct val="150000"/>
              </a:lnSpc>
            </a:pPr>
            <a:r>
              <a:rPr lang="en-US" sz="2600" b="1" dirty="0">
                <a:solidFill>
                  <a:srgbClr val="002060"/>
                </a:solidFill>
                <a:latin typeface="Century Gothic" panose="020B0502020202020204" pitchFamily="34" charset="0"/>
              </a:rPr>
              <a:t>Don't try to ‘pull teeth'. </a:t>
            </a:r>
            <a:r>
              <a:rPr lang="en-US" sz="2600" b="1" dirty="0">
                <a:solidFill>
                  <a:srgbClr val="FF0000"/>
                </a:solidFill>
                <a:effectLst>
                  <a:outerShdw blurRad="38100" dist="38100" dir="2700000" algn="tl">
                    <a:srgbClr val="000000">
                      <a:alpha val="43137"/>
                    </a:srgbClr>
                  </a:outerShdw>
                </a:effectLst>
                <a:latin typeface="Century Gothic" panose="020B0502020202020204" pitchFamily="34" charset="0"/>
              </a:rPr>
              <a:t>Prolonged silence </a:t>
            </a:r>
            <a:r>
              <a:rPr lang="en-US" sz="2600" b="1" dirty="0">
                <a:solidFill>
                  <a:srgbClr val="002060"/>
                </a:solidFill>
                <a:latin typeface="Century Gothic" panose="020B0502020202020204" pitchFamily="34" charset="0"/>
              </a:rPr>
              <a:t>or incorrect answers suggest that </a:t>
            </a:r>
            <a:r>
              <a:rPr lang="en-US" sz="2600" b="1" dirty="0">
                <a:solidFill>
                  <a:srgbClr val="FF0000"/>
                </a:solidFill>
                <a:effectLst>
                  <a:outerShdw blurRad="38100" dist="38100" dir="2700000" algn="tl">
                    <a:srgbClr val="000000">
                      <a:alpha val="43137"/>
                    </a:srgbClr>
                  </a:outerShdw>
                </a:effectLst>
                <a:latin typeface="Century Gothic" panose="020B0502020202020204" pitchFamily="34" charset="0"/>
              </a:rPr>
              <a:t>input is required </a:t>
            </a:r>
            <a:r>
              <a:rPr lang="en-US" sz="2600" b="1" dirty="0">
                <a:solidFill>
                  <a:srgbClr val="002060"/>
                </a:solidFill>
                <a:latin typeface="Century Gothic" panose="020B0502020202020204" pitchFamily="34" charset="0"/>
              </a:rPr>
              <a:t>from the teacher.</a:t>
            </a:r>
          </a:p>
          <a:p>
            <a:pPr>
              <a:lnSpc>
                <a:spcPct val="150000"/>
              </a:lnSpc>
            </a:pPr>
            <a:r>
              <a:rPr lang="en-US" sz="2600" b="1" dirty="0">
                <a:solidFill>
                  <a:srgbClr val="002060"/>
                </a:solidFill>
                <a:latin typeface="Century Gothic" panose="020B0502020202020204" pitchFamily="34" charset="0"/>
              </a:rPr>
              <a:t>Don't ask students to repeat incorrect answers, but a</a:t>
            </a:r>
            <a:r>
              <a:rPr lang="en-US" sz="2600" b="1" dirty="0">
                <a:solidFill>
                  <a:srgbClr val="FF0000"/>
                </a:solidFill>
                <a:effectLst>
                  <a:outerShdw blurRad="38100" dist="38100" dir="2700000" algn="tl">
                    <a:srgbClr val="000000">
                      <a:alpha val="43137"/>
                    </a:srgbClr>
                  </a:outerShdw>
                </a:effectLst>
                <a:latin typeface="Century Gothic" panose="020B0502020202020204" pitchFamily="34" charset="0"/>
              </a:rPr>
              <a:t>sk a variety of students </a:t>
            </a:r>
            <a:r>
              <a:rPr lang="en-US" sz="2600" b="1" dirty="0">
                <a:solidFill>
                  <a:srgbClr val="002060"/>
                </a:solidFill>
                <a:latin typeface="Century Gothic" panose="020B0502020202020204" pitchFamily="34" charset="0"/>
              </a:rPr>
              <a:t>to repeat a good answer.</a:t>
            </a:r>
          </a:p>
          <a:p>
            <a:pPr>
              <a:lnSpc>
                <a:spcPct val="150000"/>
              </a:lnSpc>
            </a:pPr>
            <a:r>
              <a:rPr lang="en-US" sz="2600" b="1" dirty="0">
                <a:solidFill>
                  <a:srgbClr val="002060"/>
                </a:solidFill>
                <a:latin typeface="Century Gothic" panose="020B0502020202020204" pitchFamily="34" charset="0"/>
              </a:rPr>
              <a:t>Acknowledge or </a:t>
            </a:r>
            <a:r>
              <a:rPr lang="en-US" sz="2600" b="1" dirty="0">
                <a:solidFill>
                  <a:srgbClr val="FF0000"/>
                </a:solidFill>
                <a:effectLst>
                  <a:outerShdw blurRad="38100" dist="38100" dir="2700000" algn="tl">
                    <a:srgbClr val="000000">
                      <a:alpha val="43137"/>
                    </a:srgbClr>
                  </a:outerShdw>
                </a:effectLst>
                <a:latin typeface="Century Gothic" panose="020B0502020202020204" pitchFamily="34" charset="0"/>
              </a:rPr>
              <a:t>give feedback </a:t>
            </a:r>
            <a:r>
              <a:rPr lang="en-US" sz="2600" b="1" dirty="0">
                <a:solidFill>
                  <a:srgbClr val="002060"/>
                </a:solidFill>
                <a:latin typeface="Century Gothic" panose="020B0502020202020204" pitchFamily="34" charset="0"/>
              </a:rPr>
              <a:t>to each answer with gestures or short comments.</a:t>
            </a:r>
            <a:endParaRPr lang="en-US" sz="2600" b="1" dirty="0">
              <a:solidFill>
                <a:srgbClr val="002060"/>
              </a:solidFill>
            </a:endParaRPr>
          </a:p>
        </p:txBody>
      </p:sp>
    </p:spTree>
    <p:extLst>
      <p:ext uri="{BB962C8B-B14F-4D97-AF65-F5344CB8AC3E}">
        <p14:creationId xmlns:p14="http://schemas.microsoft.com/office/powerpoint/2010/main" val="1341748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6185" y="178001"/>
            <a:ext cx="10891058" cy="626628"/>
          </a:xfrm>
        </p:spPr>
        <p:txBody>
          <a:bodyPr>
            <a:normAutofit fontScale="90000"/>
          </a:bodyPr>
          <a:lstStyle/>
          <a:p>
            <a:pPr algn="ctr"/>
            <a:r>
              <a:rPr lang="en-US" sz="3600" b="1" dirty="0" smtClean="0">
                <a:solidFill>
                  <a:srgbClr val="FF0000"/>
                </a:solidFill>
                <a:effectLst>
                  <a:outerShdw blurRad="38100" dist="38100" dir="2700000" algn="tl">
                    <a:srgbClr val="000000">
                      <a:alpha val="43137"/>
                    </a:srgbClr>
                  </a:outerShdw>
                </a:effectLst>
                <a:latin typeface="Century Gothic" panose="020B0502020202020204" pitchFamily="34" charset="0"/>
              </a:rPr>
              <a:t>Recommendations for using  elicitation techniques/2 </a:t>
            </a:r>
            <a:endParaRPr lang="en-US" sz="3600" b="1" dirty="0">
              <a:solidFill>
                <a:srgbClr val="FF0000"/>
              </a:solidFill>
              <a:effectLst>
                <a:outerShdw blurRad="38100" dist="38100" dir="2700000" algn="tl">
                  <a:srgbClr val="000000">
                    <a:alpha val="43137"/>
                  </a:srgbClr>
                </a:outerShdw>
              </a:effectLst>
              <a:latin typeface="Century Gothic" panose="020B0502020202020204" pitchFamily="34" charset="0"/>
            </a:endParaRPr>
          </a:p>
        </p:txBody>
      </p:sp>
      <p:sp>
        <p:nvSpPr>
          <p:cNvPr id="3" name="Content Placeholder 2"/>
          <p:cNvSpPr>
            <a:spLocks noGrp="1"/>
          </p:cNvSpPr>
          <p:nvPr>
            <p:ph idx="1"/>
          </p:nvPr>
        </p:nvSpPr>
        <p:spPr>
          <a:xfrm>
            <a:off x="157942" y="804629"/>
            <a:ext cx="11618422" cy="5665870"/>
          </a:xfrm>
        </p:spPr>
        <p:txBody>
          <a:bodyPr>
            <a:noAutofit/>
          </a:bodyPr>
          <a:lstStyle/>
          <a:p>
            <a:pPr>
              <a:lnSpc>
                <a:spcPct val="150000"/>
              </a:lnSpc>
            </a:pPr>
            <a:r>
              <a:rPr lang="en-US" sz="2600" b="1" dirty="0">
                <a:solidFill>
                  <a:srgbClr val="002060"/>
                </a:solidFill>
                <a:latin typeface="Century Gothic" panose="020B0502020202020204" pitchFamily="34" charset="0"/>
              </a:rPr>
              <a:t>Provide </a:t>
            </a:r>
            <a:r>
              <a:rPr lang="en-US" sz="2600" b="1" dirty="0">
                <a:solidFill>
                  <a:srgbClr val="FF0000"/>
                </a:solidFill>
                <a:effectLst>
                  <a:outerShdw blurRad="38100" dist="38100" dir="2700000" algn="tl">
                    <a:srgbClr val="000000">
                      <a:alpha val="43137"/>
                    </a:srgbClr>
                  </a:outerShdw>
                </a:effectLst>
                <a:latin typeface="Century Gothic" panose="020B0502020202020204" pitchFamily="34" charset="0"/>
              </a:rPr>
              <a:t>sufficient context or information</a:t>
            </a:r>
            <a:r>
              <a:rPr lang="en-US" sz="2600" b="1" dirty="0">
                <a:solidFill>
                  <a:srgbClr val="002060"/>
                </a:solidFill>
                <a:latin typeface="Century Gothic" panose="020B0502020202020204" pitchFamily="34" charset="0"/>
              </a:rPr>
              <a:t>. Eliciting </a:t>
            </a:r>
            <a:r>
              <a:rPr lang="en-US" sz="2600" b="1" dirty="0" smtClean="0">
                <a:solidFill>
                  <a:srgbClr val="002060"/>
                </a:solidFill>
                <a:latin typeface="Century Gothic" panose="020B0502020202020204" pitchFamily="34" charset="0"/>
              </a:rPr>
              <a:t>is </a:t>
            </a:r>
            <a:r>
              <a:rPr lang="en-US" sz="2600" b="1" dirty="0">
                <a:solidFill>
                  <a:srgbClr val="002060"/>
                </a:solidFill>
                <a:latin typeface="Century Gothic" panose="020B0502020202020204" pitchFamily="34" charset="0"/>
              </a:rPr>
              <a:t>designed to find out what the learners know rather than to lead them to a conclusion </a:t>
            </a:r>
            <a:r>
              <a:rPr lang="en-US" sz="2600" b="1" dirty="0" smtClean="0">
                <a:solidFill>
                  <a:srgbClr val="002060"/>
                </a:solidFill>
                <a:latin typeface="Century Gothic" panose="020B0502020202020204" pitchFamily="34" charset="0"/>
              </a:rPr>
              <a:t>that </a:t>
            </a:r>
            <a:r>
              <a:rPr lang="en-US" sz="2600" b="1" dirty="0">
                <a:solidFill>
                  <a:srgbClr val="002060"/>
                </a:solidFill>
                <a:latin typeface="Century Gothic" panose="020B0502020202020204" pitchFamily="34" charset="0"/>
              </a:rPr>
              <a:t>only the teacher knows.</a:t>
            </a:r>
          </a:p>
          <a:p>
            <a:pPr>
              <a:lnSpc>
                <a:spcPct val="150000"/>
              </a:lnSpc>
            </a:pPr>
            <a:r>
              <a:rPr lang="en-US" sz="2600" b="1" dirty="0">
                <a:solidFill>
                  <a:srgbClr val="FF0000"/>
                </a:solidFill>
                <a:effectLst>
                  <a:outerShdw blurRad="38100" dist="38100" dir="2700000" algn="tl">
                    <a:srgbClr val="000000">
                      <a:alpha val="43137"/>
                    </a:srgbClr>
                  </a:outerShdw>
                </a:effectLst>
                <a:latin typeface="Century Gothic" panose="020B0502020202020204" pitchFamily="34" charset="0"/>
              </a:rPr>
              <a:t>Learners can elicit from each other</a:t>
            </a:r>
            <a:r>
              <a:rPr lang="en-US" sz="2600" b="1" dirty="0">
                <a:solidFill>
                  <a:srgbClr val="002060"/>
                </a:solidFill>
                <a:latin typeface="Century Gothic" panose="020B0502020202020204" pitchFamily="34" charset="0"/>
              </a:rPr>
              <a:t>, particularly during brainstorming activities. This helps to build confidence and group cohesion as well as shifting the focus away from the teacher.</a:t>
            </a:r>
          </a:p>
          <a:p>
            <a:pPr>
              <a:lnSpc>
                <a:spcPct val="150000"/>
              </a:lnSpc>
            </a:pPr>
            <a:r>
              <a:rPr lang="en-US" sz="2600" b="1" dirty="0">
                <a:solidFill>
                  <a:srgbClr val="002060"/>
                </a:solidFill>
                <a:latin typeface="Century Gothic" panose="020B0502020202020204" pitchFamily="34" charset="0"/>
              </a:rPr>
              <a:t>At lower levels, </a:t>
            </a:r>
            <a:r>
              <a:rPr lang="en-US" sz="2600" b="1" dirty="0">
                <a:solidFill>
                  <a:srgbClr val="FF0000"/>
                </a:solidFill>
                <a:effectLst>
                  <a:outerShdw blurRad="38100" dist="38100" dir="2700000" algn="tl">
                    <a:srgbClr val="000000">
                      <a:alpha val="43137"/>
                    </a:srgbClr>
                  </a:outerShdw>
                </a:effectLst>
                <a:latin typeface="Century Gothic" panose="020B0502020202020204" pitchFamily="34" charset="0"/>
              </a:rPr>
              <a:t>more guided questioning </a:t>
            </a:r>
            <a:r>
              <a:rPr lang="en-US" sz="2600" b="1" dirty="0">
                <a:solidFill>
                  <a:srgbClr val="002060"/>
                </a:solidFill>
                <a:latin typeface="Century Gothic" panose="020B0502020202020204" pitchFamily="34" charset="0"/>
              </a:rPr>
              <a:t>is needed. Open-ended questions should be avoided as the learners are unlikely to have the language to answer them to their own satisfaction.</a:t>
            </a:r>
            <a:endParaRPr lang="en-US" sz="2600" b="1" dirty="0">
              <a:solidFill>
                <a:srgbClr val="002060"/>
              </a:solidFill>
            </a:endParaRPr>
          </a:p>
        </p:txBody>
      </p:sp>
    </p:spTree>
    <p:extLst>
      <p:ext uri="{BB962C8B-B14F-4D97-AF65-F5344CB8AC3E}">
        <p14:creationId xmlns:p14="http://schemas.microsoft.com/office/powerpoint/2010/main" val="1906981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218" y="960036"/>
            <a:ext cx="10515600" cy="626628"/>
          </a:xfrm>
        </p:spPr>
        <p:txBody>
          <a:bodyPr>
            <a:normAutofit/>
          </a:bodyPr>
          <a:lstStyle/>
          <a:p>
            <a:pPr algn="ctr"/>
            <a:r>
              <a:rPr lang="en-US" sz="3600" b="1" dirty="0" smtClean="0">
                <a:solidFill>
                  <a:srgbClr val="FF0000"/>
                </a:solidFill>
                <a:effectLst>
                  <a:outerShdw blurRad="38100" dist="38100" dir="2700000" algn="tl">
                    <a:srgbClr val="000000">
                      <a:alpha val="43137"/>
                    </a:srgbClr>
                  </a:outerShdw>
                </a:effectLst>
                <a:latin typeface="Century Gothic" panose="020B0502020202020204" pitchFamily="34" charset="0"/>
              </a:rPr>
              <a:t>More examples of elicitation techniques</a:t>
            </a:r>
            <a:endParaRPr lang="en-US" sz="3600" b="1" dirty="0">
              <a:solidFill>
                <a:srgbClr val="FF0000"/>
              </a:solidFill>
              <a:effectLst>
                <a:outerShdw blurRad="38100" dist="38100" dir="2700000" algn="tl">
                  <a:srgbClr val="000000">
                    <a:alpha val="43137"/>
                  </a:srgbClr>
                </a:outerShdw>
              </a:effectLst>
              <a:latin typeface="Century Gothic" panose="020B0502020202020204" pitchFamily="34" charset="0"/>
            </a:endParaRPr>
          </a:p>
        </p:txBody>
      </p:sp>
      <p:sp>
        <p:nvSpPr>
          <p:cNvPr id="5" name="Title 1"/>
          <p:cNvSpPr txBox="1">
            <a:spLocks/>
          </p:cNvSpPr>
          <p:nvPr/>
        </p:nvSpPr>
        <p:spPr>
          <a:xfrm>
            <a:off x="602673" y="2747272"/>
            <a:ext cx="10515600" cy="1533782"/>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50000"/>
              </a:lnSpc>
            </a:pPr>
            <a:r>
              <a:rPr lang="en-US" sz="3600" b="1" dirty="0" smtClean="0">
                <a:solidFill>
                  <a:srgbClr val="002060"/>
                </a:solidFill>
                <a:effectLst>
                  <a:outerShdw blurRad="38100" dist="38100" dir="2700000" algn="tl">
                    <a:srgbClr val="000000">
                      <a:alpha val="43137"/>
                    </a:srgbClr>
                  </a:outerShdw>
                </a:effectLst>
                <a:latin typeface="Century Gothic" panose="020B0502020202020204" pitchFamily="34" charset="0"/>
              </a:rPr>
              <a:t>Write down how to start eliciting in each of the following activities:</a:t>
            </a:r>
            <a:endParaRPr lang="en-US" sz="3600" b="1" dirty="0">
              <a:solidFill>
                <a:srgbClr val="002060"/>
              </a:solidFill>
              <a:effectLst>
                <a:outerShdw blurRad="38100" dist="38100" dir="2700000" algn="tl">
                  <a:srgbClr val="000000">
                    <a:alpha val="43137"/>
                  </a:srgbClr>
                </a:outerShdw>
              </a:effectLst>
              <a:latin typeface="Century Gothic" panose="020B0502020202020204" pitchFamily="34" charset="0"/>
            </a:endParaRPr>
          </a:p>
        </p:txBody>
      </p:sp>
    </p:spTree>
    <p:extLst>
      <p:ext uri="{BB962C8B-B14F-4D97-AF65-F5344CB8AC3E}">
        <p14:creationId xmlns:p14="http://schemas.microsoft.com/office/powerpoint/2010/main" val="2911467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3106" r="4223"/>
          <a:stretch/>
        </p:blipFill>
        <p:spPr>
          <a:xfrm>
            <a:off x="235527" y="997528"/>
            <a:ext cx="11118273" cy="5680363"/>
          </a:xfrm>
          <a:prstGeom prst="rect">
            <a:avLst/>
          </a:prstGeom>
        </p:spPr>
      </p:pic>
      <p:sp>
        <p:nvSpPr>
          <p:cNvPr id="3" name="Title 2"/>
          <p:cNvSpPr>
            <a:spLocks noGrp="1"/>
          </p:cNvSpPr>
          <p:nvPr>
            <p:ph type="title"/>
          </p:nvPr>
        </p:nvSpPr>
        <p:spPr>
          <a:xfrm>
            <a:off x="838200" y="365126"/>
            <a:ext cx="10515600" cy="632402"/>
          </a:xfrm>
        </p:spPr>
        <p:txBody>
          <a:bodyPr>
            <a:normAutofit fontScale="90000"/>
          </a:bodyPr>
          <a:lstStyle/>
          <a:p>
            <a:pPr algn="ctr"/>
            <a:r>
              <a:rPr lang="en-US" dirty="0" smtClean="0"/>
              <a:t>Book 5 p 46 / Reading</a:t>
            </a:r>
            <a:endParaRPr lang="en-US" dirty="0"/>
          </a:p>
        </p:txBody>
      </p:sp>
    </p:spTree>
    <p:extLst>
      <p:ext uri="{BB962C8B-B14F-4D97-AF65-F5344CB8AC3E}">
        <p14:creationId xmlns:p14="http://schemas.microsoft.com/office/powerpoint/2010/main" val="98810756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218" y="163720"/>
            <a:ext cx="10891058" cy="584426"/>
          </a:xfrm>
        </p:spPr>
        <p:txBody>
          <a:bodyPr>
            <a:normAutofit fontScale="90000"/>
          </a:bodyPr>
          <a:lstStyle/>
          <a:p>
            <a:pPr algn="ctr"/>
            <a:r>
              <a:rPr lang="en-US" sz="3600" dirty="0" smtClean="0">
                <a:solidFill>
                  <a:srgbClr val="FF0000"/>
                </a:solidFill>
                <a:effectLst>
                  <a:outerShdw blurRad="38100" dist="38100" dir="2700000" algn="tl">
                    <a:srgbClr val="000000">
                      <a:alpha val="43137"/>
                    </a:srgbClr>
                  </a:outerShdw>
                </a:effectLst>
                <a:latin typeface="Century Gothic" panose="020B0502020202020204" pitchFamily="34" charset="0"/>
              </a:rPr>
              <a:t>Book 6 p 73 / reading</a:t>
            </a:r>
            <a:endParaRPr lang="en-US" sz="3600" dirty="0">
              <a:solidFill>
                <a:srgbClr val="FF0000"/>
              </a:solidFill>
              <a:effectLst>
                <a:outerShdw blurRad="38100" dist="38100" dir="2700000" algn="tl">
                  <a:srgbClr val="000000">
                    <a:alpha val="43137"/>
                  </a:srgbClr>
                </a:outerShdw>
              </a:effectLst>
              <a:latin typeface="Century Gothic" panose="020B0502020202020204" pitchFamily="34" charset="0"/>
            </a:endParaRPr>
          </a:p>
        </p:txBody>
      </p:sp>
      <p:pic>
        <p:nvPicPr>
          <p:cNvPr id="3" name="Picture 2"/>
          <p:cNvPicPr>
            <a:picLocks noChangeAspect="1"/>
          </p:cNvPicPr>
          <p:nvPr/>
        </p:nvPicPr>
        <p:blipFill>
          <a:blip r:embed="rId2"/>
          <a:stretch>
            <a:fillRect/>
          </a:stretch>
        </p:blipFill>
        <p:spPr>
          <a:xfrm>
            <a:off x="413905" y="998393"/>
            <a:ext cx="11391900" cy="5374698"/>
          </a:xfrm>
          <a:prstGeom prst="rect">
            <a:avLst/>
          </a:prstGeom>
        </p:spPr>
      </p:pic>
    </p:spTree>
    <p:extLst>
      <p:ext uri="{BB962C8B-B14F-4D97-AF65-F5344CB8AC3E}">
        <p14:creationId xmlns:p14="http://schemas.microsoft.com/office/powerpoint/2010/main" val="3018498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365126"/>
            <a:ext cx="10515600" cy="632402"/>
          </a:xfrm>
        </p:spPr>
        <p:txBody>
          <a:bodyPr>
            <a:normAutofit fontScale="90000"/>
          </a:bodyPr>
          <a:lstStyle/>
          <a:p>
            <a:pPr algn="ctr"/>
            <a:r>
              <a:rPr lang="en-US" dirty="0" smtClean="0"/>
              <a:t>Book 10 p 71 / vocabulary</a:t>
            </a:r>
            <a:endParaRPr lang="en-US" dirty="0"/>
          </a:p>
        </p:txBody>
      </p:sp>
      <p:pic>
        <p:nvPicPr>
          <p:cNvPr id="4" name="Picture 3"/>
          <p:cNvPicPr>
            <a:picLocks noChangeAspect="1"/>
          </p:cNvPicPr>
          <p:nvPr/>
        </p:nvPicPr>
        <p:blipFill>
          <a:blip r:embed="rId2"/>
          <a:stretch>
            <a:fillRect/>
          </a:stretch>
        </p:blipFill>
        <p:spPr>
          <a:xfrm>
            <a:off x="838200" y="1149928"/>
            <a:ext cx="10553700" cy="5474709"/>
          </a:xfrm>
          <a:prstGeom prst="rect">
            <a:avLst/>
          </a:prstGeom>
        </p:spPr>
      </p:pic>
    </p:spTree>
    <p:extLst>
      <p:ext uri="{BB962C8B-B14F-4D97-AF65-F5344CB8AC3E}">
        <p14:creationId xmlns:p14="http://schemas.microsoft.com/office/powerpoint/2010/main" val="176164145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2687782" y="1900671"/>
            <a:ext cx="7287489" cy="3502602"/>
          </a:xfrm>
          <a:prstGeom prst="rect">
            <a:avLst/>
          </a:prstGeom>
        </p:spPr>
      </p:pic>
    </p:spTree>
    <p:extLst>
      <p:ext uri="{BB962C8B-B14F-4D97-AF65-F5344CB8AC3E}">
        <p14:creationId xmlns:p14="http://schemas.microsoft.com/office/powerpoint/2010/main" val="293450438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1034</TotalTime>
  <Words>1721</Words>
  <Application>Microsoft Office PowerPoint</Application>
  <PresentationFormat>Custom</PresentationFormat>
  <Paragraphs>147</Paragraphs>
  <Slides>43</Slides>
  <Notes>0</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Using elicitation in teaching language skills</vt:lpstr>
      <vt:lpstr>Main points</vt:lpstr>
      <vt:lpstr>1.Teacher talk &amp; student talk</vt:lpstr>
      <vt:lpstr>Teacher talk &amp; student talk</vt:lpstr>
      <vt:lpstr>The advantages of teacher talk </vt:lpstr>
      <vt:lpstr>How can you help students understand what you say?</vt:lpstr>
      <vt:lpstr>2. What is elicitation?</vt:lpstr>
      <vt:lpstr>Task 1 Watch the video and note what the teacher is doing</vt:lpstr>
      <vt:lpstr>Elicitation/1 </vt:lpstr>
      <vt:lpstr>Elicitation/2 </vt:lpstr>
      <vt:lpstr>Elicitation/3 </vt:lpstr>
      <vt:lpstr>PowerPoint Presentation</vt:lpstr>
      <vt:lpstr>Advantages of elicitation techniques</vt:lpstr>
      <vt:lpstr>Advantages of elicitation techniques/2</vt:lpstr>
      <vt:lpstr>Considerations when using elicitation techniques</vt:lpstr>
      <vt:lpstr>PowerPoint Presentation</vt:lpstr>
      <vt:lpstr>Stages of effective eliciting</vt:lpstr>
      <vt:lpstr>PowerPoint Presentation</vt:lpstr>
      <vt:lpstr>Types of elicitation techniques</vt:lpstr>
      <vt:lpstr>1.Asking questions</vt:lpstr>
      <vt:lpstr>Grade 7 P78 U12 /Grammar</vt:lpstr>
      <vt:lpstr>PowerPoint Presentation</vt:lpstr>
      <vt:lpstr>PowerPoint Presentation</vt:lpstr>
      <vt:lpstr>2. Asking questions combined with pictures</vt:lpstr>
      <vt:lpstr> Book 7 unit 6 p. 39 / Reading</vt:lpstr>
      <vt:lpstr>2. Asking questions combined with pictures</vt:lpstr>
      <vt:lpstr>3. Asking questions combined with non-verbal language</vt:lpstr>
      <vt:lpstr>PowerPoint Presentation</vt:lpstr>
      <vt:lpstr>Task 2 Look at the writing task and prepare a dialogue trying to generate ideas from students about the topic.</vt:lpstr>
      <vt:lpstr>Grade 7 p 60 SB</vt:lpstr>
      <vt:lpstr>Task 3 Look at the grammar rule and prepare a dialogue trying to elicit the use of who / which </vt:lpstr>
      <vt:lpstr> Book 9 p 30/ Grammar</vt:lpstr>
      <vt:lpstr>PowerPoint Presentation</vt:lpstr>
      <vt:lpstr>How to plan your elicitation techniques</vt:lpstr>
      <vt:lpstr>How to evaluate the elicitation techniques?</vt:lpstr>
      <vt:lpstr>PowerPoint Presentation</vt:lpstr>
      <vt:lpstr>Recommendations for using  elicitation techniques/1 </vt:lpstr>
      <vt:lpstr>Recommendations for using  elicitation techniques/2 </vt:lpstr>
      <vt:lpstr>More examples of elicitation techniques</vt:lpstr>
      <vt:lpstr>Book 5 p 46 / Reading</vt:lpstr>
      <vt:lpstr>Book 6 p 73 / reading</vt:lpstr>
      <vt:lpstr>Book 10 p 71 / vocabulary</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Adam</cp:lastModifiedBy>
  <cp:revision>143</cp:revision>
  <dcterms:created xsi:type="dcterms:W3CDTF">2022-11-15T17:40:40Z</dcterms:created>
  <dcterms:modified xsi:type="dcterms:W3CDTF">2022-11-30T09:15:12Z</dcterms:modified>
</cp:coreProperties>
</file>